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9" r:id="rId11"/>
    <p:sldId id="264" r:id="rId12"/>
    <p:sldId id="265" r:id="rId13"/>
    <p:sldId id="266" r:id="rId14"/>
    <p:sldId id="274" r:id="rId15"/>
    <p:sldId id="271" r:id="rId16"/>
    <p:sldId id="272" r:id="rId17"/>
    <p:sldId id="273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8229600" cy="320040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dirty="0" smtClean="0"/>
              <a:t>Порядок проведения муниципального этапа Всероссийского конкурса </a:t>
            </a:r>
            <a:br>
              <a:rPr lang="ru-RU" b="1" dirty="0" smtClean="0"/>
            </a:br>
            <a:r>
              <a:rPr lang="ru-RU" b="1" dirty="0" smtClean="0"/>
              <a:t>«Учитель года России» в 2022 году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5562600"/>
            <a:ext cx="6400800" cy="990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13.10.2021</a:t>
            </a:r>
          </a:p>
          <a:p>
            <a:r>
              <a:rPr lang="ru-RU" dirty="0" smtClean="0"/>
              <a:t>г</a:t>
            </a:r>
            <a:r>
              <a:rPr lang="ru-RU" dirty="0" smtClean="0"/>
              <a:t>. Тутаев</a:t>
            </a:r>
            <a:endParaRPr lang="ru-RU" dirty="0"/>
          </a:p>
        </p:txBody>
      </p:sp>
      <p:pic>
        <p:nvPicPr>
          <p:cNvPr id="1026" name="Picture 2" descr="http://www.minobr74.ru/Storage/Image/PublicationItem/Image/src/4495/%D0%9F%D0%B5%D0%BB%D0%B8%D0%BA%D0%B0%D0%B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2971800" cy="19821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Критерии</a:t>
            </a:r>
            <a:r>
              <a:rPr lang="ru-RU" dirty="0" smtClean="0"/>
              <a:t> </a:t>
            </a:r>
            <a:r>
              <a:rPr lang="ru-RU" sz="3600" dirty="0"/>
              <a:t>оценивания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/>
          </a:bodyPr>
          <a:lstStyle/>
          <a:p>
            <a:r>
              <a:rPr lang="ru-RU" sz="2600" dirty="0"/>
              <a:t>Разработка, обоснование и представление проекта </a:t>
            </a:r>
            <a:r>
              <a:rPr lang="ru-RU" sz="2600" dirty="0" smtClean="0"/>
              <a:t>урока</a:t>
            </a:r>
          </a:p>
          <a:p>
            <a:r>
              <a:rPr lang="ru-RU" sz="2600" dirty="0"/>
              <a:t>Предметное содержание </a:t>
            </a:r>
            <a:endParaRPr lang="ru-RU" sz="2600" dirty="0" smtClean="0"/>
          </a:p>
          <a:p>
            <a:r>
              <a:rPr lang="ru-RU" sz="2600" dirty="0"/>
              <a:t>Организационная </a:t>
            </a:r>
            <a:r>
              <a:rPr lang="ru-RU" sz="2600" dirty="0" smtClean="0"/>
              <a:t>культура</a:t>
            </a:r>
          </a:p>
          <a:p>
            <a:r>
              <a:rPr lang="ru-RU" sz="2600" dirty="0" smtClean="0"/>
              <a:t>Творческий </a:t>
            </a:r>
            <a:r>
              <a:rPr lang="ru-RU" sz="2600" dirty="0"/>
              <a:t>подход к решению </a:t>
            </a:r>
            <a:r>
              <a:rPr lang="ru-RU" sz="2600" dirty="0" smtClean="0"/>
              <a:t>методических/ профессиональных </a:t>
            </a:r>
            <a:r>
              <a:rPr lang="ru-RU" sz="2600" dirty="0"/>
              <a:t>задач</a:t>
            </a:r>
          </a:p>
          <a:p>
            <a:r>
              <a:rPr lang="ru-RU" sz="2600" dirty="0" smtClean="0"/>
              <a:t>Психолого-педагогическая </a:t>
            </a:r>
            <a:r>
              <a:rPr lang="ru-RU" sz="2600" dirty="0"/>
              <a:t>и коммуникативная </a:t>
            </a:r>
            <a:r>
              <a:rPr lang="ru-RU" sz="2600" dirty="0" smtClean="0"/>
              <a:t>культура</a:t>
            </a:r>
          </a:p>
          <a:p>
            <a:r>
              <a:rPr lang="ru-RU" sz="2600" dirty="0" smtClean="0"/>
              <a:t>Инновационная </a:t>
            </a:r>
            <a:r>
              <a:rPr lang="ru-RU" sz="2600" dirty="0"/>
              <a:t>составляющая профессиональной </a:t>
            </a:r>
            <a:r>
              <a:rPr lang="ru-RU" sz="2600" dirty="0" smtClean="0"/>
              <a:t>деятельности</a:t>
            </a:r>
          </a:p>
          <a:p>
            <a:r>
              <a:rPr lang="ru-RU" sz="2600" dirty="0" smtClean="0"/>
              <a:t>Информационная </a:t>
            </a:r>
            <a:r>
              <a:rPr lang="ru-RU" sz="2600" dirty="0"/>
              <a:t>и языковая грамотность</a:t>
            </a:r>
            <a:endParaRPr lang="ru-RU" sz="2600" dirty="0" smtClean="0"/>
          </a:p>
          <a:p>
            <a:r>
              <a:rPr lang="ru-RU" sz="2600" dirty="0"/>
              <a:t>Профессионально-личностные </a:t>
            </a:r>
            <a:r>
              <a:rPr lang="ru-RU" sz="2600" dirty="0" smtClean="0"/>
              <a:t>качества</a:t>
            </a:r>
          </a:p>
          <a:p>
            <a:r>
              <a:rPr lang="ru-RU" sz="2600" dirty="0" smtClean="0"/>
              <a:t>Результативность</a:t>
            </a:r>
          </a:p>
          <a:p>
            <a:r>
              <a:rPr lang="ru-RU" sz="2600" dirty="0"/>
              <a:t>Рефлексия проведенного урока</a:t>
            </a:r>
          </a:p>
        </p:txBody>
      </p:sp>
    </p:spTree>
    <p:extLst>
      <p:ext uri="{BB962C8B-B14F-4D97-AF65-F5344CB8AC3E}">
        <p14:creationId xmlns:p14="http://schemas.microsoft.com/office/powerpoint/2010/main" val="298709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Конкурсное испытание </a:t>
            </a:r>
            <a:r>
              <a:rPr lang="ru-RU" sz="3200" b="1" dirty="0" smtClean="0"/>
              <a:t>«Мастер-класс»</a:t>
            </a:r>
            <a:br>
              <a:rPr lang="ru-RU" sz="3200" b="1" dirty="0" smtClean="0"/>
            </a:br>
            <a:r>
              <a:rPr lang="ru-RU" sz="3200" dirty="0" smtClean="0"/>
              <a:t> (для финалистов)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i="1" dirty="0"/>
              <a:t>Цель: </a:t>
            </a:r>
            <a:r>
              <a:rPr lang="ru-RU" sz="3300" dirty="0"/>
              <a:t>демонстрация профессионального мастерства участников конкурса в области передачи собственного инновационного педагогического опыта в условиях интерактивного профессионального общения.</a:t>
            </a:r>
          </a:p>
          <a:p>
            <a:pPr algn="just"/>
            <a:r>
              <a:rPr lang="ru-RU" b="1" i="1" dirty="0" smtClean="0"/>
              <a:t>Формат конкурсного испытания:</a:t>
            </a:r>
            <a:r>
              <a:rPr lang="ru-RU" dirty="0" smtClean="0"/>
              <a:t> </a:t>
            </a:r>
            <a:r>
              <a:rPr lang="ru-RU" dirty="0"/>
              <a:t>публичная индивидуальная презентация образовательных технологий (методов, эффективных приемов и т.д.) в целях трансляции лучшего педагогического опыта и инновационных практик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smtClean="0"/>
              <a:t>Регламент: </a:t>
            </a:r>
            <a:r>
              <a:rPr lang="ru-RU" dirty="0"/>
              <a:t>выступление конкурсанта - до 15 мин., вопросы жюри и ответы участника - до 5 мин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Тему и формат проведения мастер-класса финалист выбирает самостоятельно с учётом того, чтобы это задание не было копией выступления на конкурсном испытании «Методический семинар» данного этапа конкурса. </a:t>
            </a:r>
          </a:p>
          <a:p>
            <a:pPr algn="just"/>
            <a:r>
              <a:rPr lang="ru-RU" dirty="0" smtClean="0"/>
              <a:t>Данное конкурсное испытание - показатель зрелости учителя, высокого уровня его профессионального мастерства. </a:t>
            </a:r>
          </a:p>
          <a:p>
            <a:pPr algn="just"/>
            <a:r>
              <a:rPr lang="ru-RU" dirty="0" smtClean="0"/>
              <a:t>Мастер-класс может быть по своей форме лекцией, практическим занятием, интегрированной (лекционно-практической) деятельностью с использованием методов прямого и комментированного показа и др. </a:t>
            </a:r>
          </a:p>
          <a:p>
            <a:pPr algn="just"/>
            <a:r>
              <a:rPr lang="ru-RU" dirty="0" smtClean="0"/>
              <a:t>Мастер-класс – это передача не столько знаний, сколько идей. Он проходит в активном или интерактивном (с наличием обратной связи) режиме.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Конкурсное испытание </a:t>
            </a:r>
            <a:br>
              <a:rPr lang="ru-RU" sz="3200" dirty="0" smtClean="0"/>
            </a:br>
            <a:r>
              <a:rPr lang="ru-RU" sz="3200" b="1" dirty="0" smtClean="0"/>
              <a:t>«Классный час» </a:t>
            </a:r>
            <a:r>
              <a:rPr lang="ru-RU" sz="3200" dirty="0" smtClean="0"/>
              <a:t>(для финалистов)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i="1" dirty="0" smtClean="0"/>
              <a:t>Цель:</a:t>
            </a:r>
            <a:r>
              <a:rPr lang="ru-RU" dirty="0"/>
              <a:t> демонстрация профессиональных компетенций конкурсанта в области организации, проведения и самоанализа внеурочного мероприятия, направленного на решение воспитательных задач средствами </a:t>
            </a:r>
            <a:r>
              <a:rPr lang="ru-RU" dirty="0" err="1"/>
              <a:t>межпредметного</a:t>
            </a:r>
            <a:r>
              <a:rPr lang="ru-RU" dirty="0"/>
              <a:t> ценностно ориентированного </a:t>
            </a:r>
            <a:r>
              <a:rPr lang="ru-RU" dirty="0" smtClean="0"/>
              <a:t>содержания.</a:t>
            </a:r>
          </a:p>
          <a:p>
            <a:pPr algn="just"/>
            <a:r>
              <a:rPr lang="ru-RU" b="1" i="1" dirty="0" smtClean="0"/>
              <a:t>Формат конкурсного испытания:</a:t>
            </a:r>
            <a:r>
              <a:rPr lang="ru-RU" dirty="0"/>
              <a:t> классный час, который проводится финалистом в общеобразовательной организации, утверждённой оргкомитетом </a:t>
            </a:r>
            <a:r>
              <a:rPr lang="ru-RU" dirty="0" smtClean="0"/>
              <a:t>конкурса.</a:t>
            </a:r>
          </a:p>
          <a:p>
            <a:pPr algn="just"/>
            <a:r>
              <a:rPr lang="ru-RU" b="1" i="1" dirty="0"/>
              <a:t>Регламент: </a:t>
            </a:r>
            <a:r>
              <a:rPr lang="ru-RU" dirty="0"/>
              <a:t>проведение мероприятия – 30 минут; самоанализ мероприятия и ответы на вопросы членов жюри – до 10 минут.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944562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Конкурсное испытание </a:t>
            </a:r>
            <a:r>
              <a:rPr lang="ru-RU" sz="3200" b="1" dirty="0" smtClean="0"/>
              <a:t>«Круглый стол образовательных политиков» </a:t>
            </a:r>
            <a:r>
              <a:rPr lang="ru-RU" sz="3200" dirty="0" smtClean="0"/>
              <a:t>(для финалистов)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i="1" dirty="0" smtClean="0"/>
              <a:t>Цель:</a:t>
            </a:r>
            <a:r>
              <a:rPr lang="ru-RU" dirty="0" smtClean="0"/>
              <a:t> раскрытие потенциала лидерских качеств финалистов конкурса, демонстрация понимания стратегических направлений развития образования и представление педагогической общественности собственного видения конструктивных решений проблем.</a:t>
            </a:r>
          </a:p>
          <a:p>
            <a:pPr algn="just"/>
            <a:r>
              <a:rPr lang="ru-RU" b="1" i="1" dirty="0" smtClean="0"/>
              <a:t>Формат конкурсного испытания:</a:t>
            </a:r>
            <a:r>
              <a:rPr lang="ru-RU" dirty="0" smtClean="0"/>
              <a:t> круглый стол образовательных политиков (регламент - 60 минут). Тема «круглого стола» определяется оргкомитетом конкурса и доводится до его участников за 3 дня до конкурсного испытания.</a:t>
            </a:r>
          </a:p>
          <a:p>
            <a:pPr algn="just"/>
            <a:r>
              <a:rPr lang="ru-RU" dirty="0"/>
              <a:t>Тема классного часа и класс, в котором проводится мероприятие определяются по результатам жеребьевки. </a:t>
            </a:r>
          </a:p>
          <a:p>
            <a:pPr algn="just"/>
            <a:r>
              <a:rPr lang="ru-RU" dirty="0"/>
              <a:t>Форма мероприятия определяется конкурсантом самостоятельно.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Документы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Для участия в Конкурсе кандидат предоставляет следующие материалы:</a:t>
            </a:r>
          </a:p>
          <a:p>
            <a:r>
              <a:rPr lang="ru-RU" dirty="0" smtClean="0"/>
              <a:t>заявление </a:t>
            </a:r>
            <a:r>
              <a:rPr lang="ru-RU" dirty="0"/>
              <a:t>кандидата на участие в Конкурсе по образцу (приложение 1);</a:t>
            </a:r>
          </a:p>
          <a:p>
            <a:r>
              <a:rPr lang="ru-RU" dirty="0" smtClean="0"/>
              <a:t>информационную </a:t>
            </a:r>
            <a:r>
              <a:rPr lang="ru-RU" dirty="0"/>
              <a:t>карту кандидата на участие в Конкурсе (приложение 2);</a:t>
            </a:r>
          </a:p>
          <a:p>
            <a:r>
              <a:rPr lang="ru-RU" dirty="0" smtClean="0"/>
              <a:t>согласие </a:t>
            </a:r>
            <a:r>
              <a:rPr lang="ru-RU" dirty="0"/>
              <a:t>кандидата на участие в Конкурсе и на обработку персональных данных (приложение 3);</a:t>
            </a:r>
          </a:p>
          <a:p>
            <a:r>
              <a:rPr lang="ru-RU" dirty="0" smtClean="0"/>
              <a:t>копию </a:t>
            </a:r>
            <a:r>
              <a:rPr lang="ru-RU" dirty="0"/>
              <a:t>трудовой книжки кандидата на участие в Конкурсе.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739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Документы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838200"/>
            <a:ext cx="7746702" cy="5059363"/>
          </a:xfrm>
        </p:spPr>
      </p:pic>
    </p:spTree>
    <p:extLst>
      <p:ext uri="{BB962C8B-B14F-4D97-AF65-F5344CB8AC3E}">
        <p14:creationId xmlns:p14="http://schemas.microsoft.com/office/powerpoint/2010/main" val="3516541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Документы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43000"/>
            <a:ext cx="7429087" cy="4983163"/>
          </a:xfrm>
        </p:spPr>
      </p:pic>
    </p:spTree>
    <p:extLst>
      <p:ext uri="{BB962C8B-B14F-4D97-AF65-F5344CB8AC3E}">
        <p14:creationId xmlns:p14="http://schemas.microsoft.com/office/powerpoint/2010/main" val="1719767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Документы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36" y="1066800"/>
            <a:ext cx="7239302" cy="5059363"/>
          </a:xfrm>
        </p:spPr>
      </p:pic>
    </p:spTree>
    <p:extLst>
      <p:ext uri="{BB962C8B-B14F-4D97-AF65-F5344CB8AC3E}">
        <p14:creationId xmlns:p14="http://schemas.microsoft.com/office/powerpoint/2010/main" val="1585667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1524000"/>
            <a:ext cx="8610600" cy="3200400"/>
          </a:xfrm>
        </p:spPr>
        <p:txBody>
          <a:bodyPr>
            <a:normAutofit/>
          </a:bodyPr>
          <a:lstStyle/>
          <a:p>
            <a:pPr fontAlgn="base"/>
            <a:r>
              <a:rPr lang="ru-RU" sz="2800" b="1" dirty="0" smtClean="0"/>
              <a:t>Муниципальный этап Всероссийского конкурса </a:t>
            </a:r>
            <a:br>
              <a:rPr lang="ru-RU" sz="2800" b="1" dirty="0" smtClean="0"/>
            </a:br>
            <a:r>
              <a:rPr lang="ru-RU" sz="2800" b="1" dirty="0" smtClean="0"/>
              <a:t>«Учитель года России» </a:t>
            </a:r>
            <a:r>
              <a:rPr lang="ru-RU" sz="2800" b="1" smtClean="0"/>
              <a:t>в 2022 </a:t>
            </a:r>
            <a:r>
              <a:rPr lang="ru-RU" sz="2800" b="1" dirty="0" smtClean="0"/>
              <a:t>году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8973" y="4191000"/>
            <a:ext cx="6400800" cy="990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Девиз</a:t>
            </a:r>
            <a:r>
              <a:rPr lang="ru-RU" dirty="0">
                <a:solidFill>
                  <a:schemeClr val="tx1"/>
                </a:solidFill>
              </a:rPr>
              <a:t> конкурса</a:t>
            </a:r>
            <a:r>
              <a:rPr lang="ru-RU" dirty="0"/>
              <a:t> </a:t>
            </a:r>
            <a:r>
              <a:rPr lang="ru-RU" b="1" dirty="0"/>
              <a:t>«Учить и учиться»</a:t>
            </a:r>
          </a:p>
        </p:txBody>
      </p:sp>
      <p:pic>
        <p:nvPicPr>
          <p:cNvPr id="1026" name="Picture 2" descr="http://www.minobr74.ru/Storage/Image/PublicationItem/Image/src/4495/%D0%9F%D0%B5%D0%BB%D0%B8%D0%BA%D0%B0%D0%B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2971800" cy="19821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2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1. Общие положения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0000" lnSpcReduction="20000"/>
          </a:bodyPr>
          <a:lstStyle/>
          <a:p>
            <a:pPr algn="just" fontAlgn="base">
              <a:buNone/>
            </a:pPr>
            <a:r>
              <a:rPr lang="ru-RU" dirty="0" smtClean="0"/>
              <a:t>1.3. Участниками Конкурса могут стать граждане РФ, которые соответствуют следующим критериям:</a:t>
            </a:r>
          </a:p>
          <a:p>
            <a:pPr algn="just" fontAlgn="base">
              <a:buNone/>
            </a:pPr>
            <a:r>
              <a:rPr lang="ru-RU" dirty="0" smtClean="0"/>
              <a:t>1.3.1. замещение по основному месту работы должности «Учитель» (к участию во всех этапах конкурса, предшествующих федеральному, не допускаются представители иных категорий педагогических работников, а также руководители и заместители руководителей организаций, осуществляющих общеобразовательную деятельность, и их структурных подразделений, являющиеся учителями путём совмещения должностей);</a:t>
            </a:r>
          </a:p>
          <a:p>
            <a:pPr algn="just" fontAlgn="base">
              <a:buNone/>
            </a:pPr>
            <a:r>
              <a:rPr lang="ru-RU" dirty="0" smtClean="0"/>
              <a:t>1.3.2. наличие (на момент представления заявки) непрерывного стажа педагогической работы в соответствующей должности не менее 3 лет;</a:t>
            </a:r>
          </a:p>
          <a:p>
            <a:pPr algn="just" fontAlgn="base">
              <a:buNone/>
            </a:pPr>
            <a:r>
              <a:rPr lang="ru-RU" dirty="0" smtClean="0"/>
              <a:t>1.3.3. преподавание учебных предметов, входящих в предметные области, определённые ФГОС.</a:t>
            </a:r>
          </a:p>
          <a:p>
            <a:pPr fontAlgn="base"/>
            <a:endParaRPr lang="ru-RU" dirty="0" smtClean="0"/>
          </a:p>
          <a:p>
            <a:pPr algn="ctr" fontAlgn="base">
              <a:buNone/>
            </a:pPr>
            <a:r>
              <a:rPr lang="ru-RU" dirty="0" smtClean="0"/>
              <a:t>Девиз конкурса «Учить и учиться»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2. Предоставление материалов </a:t>
            </a:r>
            <a:br>
              <a:rPr lang="ru-RU" sz="3200" b="1" dirty="0" smtClean="0"/>
            </a:br>
            <a:r>
              <a:rPr lang="ru-RU" sz="3200" b="1" dirty="0" smtClean="0"/>
              <a:t>участниками Конкурса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Autofit/>
          </a:bodyPr>
          <a:lstStyle/>
          <a:p>
            <a:pPr algn="just" fontAlgn="base">
              <a:lnSpc>
                <a:spcPct val="80000"/>
              </a:lnSpc>
              <a:buNone/>
            </a:pPr>
            <a:r>
              <a:rPr lang="ru-RU" sz="2200" dirty="0"/>
              <a:t>2.1. Для участия в Конкурсе  кандидат предоставляет следующие материалы:</a:t>
            </a:r>
          </a:p>
          <a:p>
            <a:pPr lvl="0" algn="just" fontAlgn="base">
              <a:lnSpc>
                <a:spcPct val="80000"/>
              </a:lnSpc>
              <a:buNone/>
            </a:pPr>
            <a:r>
              <a:rPr lang="ru-RU" sz="2200" dirty="0"/>
              <a:t>заявление кандидата на участие в Конкурсе по образцу (приложение 1);</a:t>
            </a:r>
          </a:p>
          <a:p>
            <a:pPr lvl="0" algn="just" fontAlgn="base">
              <a:lnSpc>
                <a:spcPct val="80000"/>
              </a:lnSpc>
              <a:buNone/>
            </a:pPr>
            <a:r>
              <a:rPr lang="ru-RU" sz="2200" dirty="0"/>
              <a:t>информационную карту кандидата на участие в Конкурсе (приложение 2);</a:t>
            </a:r>
          </a:p>
          <a:p>
            <a:pPr lvl="0" algn="just" fontAlgn="base">
              <a:lnSpc>
                <a:spcPct val="80000"/>
              </a:lnSpc>
              <a:buNone/>
            </a:pPr>
            <a:r>
              <a:rPr lang="ru-RU" sz="2200" dirty="0"/>
              <a:t>согласие кандидата на  участие в Конкурсе и на обработку персональных данных (приложение 3);</a:t>
            </a:r>
          </a:p>
          <a:p>
            <a:pPr lvl="0" algn="just" fontAlgn="base">
              <a:lnSpc>
                <a:spcPct val="80000"/>
              </a:lnSpc>
              <a:buNone/>
            </a:pPr>
            <a:r>
              <a:rPr lang="ru-RU" sz="2200" dirty="0"/>
              <a:t>копию трудовой книжки кандидата на  участие в Конкурсе.</a:t>
            </a:r>
          </a:p>
          <a:p>
            <a:pPr algn="just" fontAlgn="base">
              <a:lnSpc>
                <a:spcPct val="80000"/>
              </a:lnSpc>
              <a:buNone/>
            </a:pPr>
            <a:r>
              <a:rPr lang="ru-RU" sz="2200" dirty="0"/>
              <a:t>2.3. Прием материалов осуществляется </a:t>
            </a:r>
            <a:r>
              <a:rPr lang="ru-RU" sz="2200" b="1" dirty="0" smtClean="0"/>
              <a:t>28-29.10</a:t>
            </a:r>
            <a:r>
              <a:rPr lang="ru-RU" sz="2200" dirty="0" smtClean="0"/>
              <a:t> текущего </a:t>
            </a:r>
            <a:r>
              <a:rPr lang="ru-RU" sz="2200" dirty="0"/>
              <a:t>года МУ ДПО «Информационно-образовательный центр» ТМР</a:t>
            </a:r>
          </a:p>
          <a:p>
            <a:pPr algn="just" fontAlgn="base">
              <a:lnSpc>
                <a:spcPct val="80000"/>
              </a:lnSpc>
              <a:buNone/>
            </a:pPr>
            <a:r>
              <a:rPr lang="ru-RU" sz="2200" dirty="0"/>
              <a:t>2.4. Не подлежат рассмотрению материалы, подготовленные с нарушением требований к их оформлению и поступившие с нарушением сроков.</a:t>
            </a:r>
          </a:p>
          <a:p>
            <a:pPr algn="just" fontAlgn="base">
              <a:lnSpc>
                <a:spcPct val="80000"/>
              </a:lnSpc>
              <a:buNone/>
            </a:pPr>
            <a:r>
              <a:rPr lang="ru-RU" sz="2200" dirty="0"/>
              <a:t>2.5. Материалы, предоставляемые на Конкурс, не возвращаются.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3. Конкурсные испытания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609600"/>
            <a:ext cx="8610600" cy="5943600"/>
          </a:xfrm>
        </p:spPr>
        <p:txBody>
          <a:bodyPr>
            <a:noAutofit/>
          </a:bodyPr>
          <a:lstStyle/>
          <a:p>
            <a:pPr algn="just" fontAlgn="base">
              <a:buNone/>
            </a:pPr>
            <a:r>
              <a:rPr lang="ru-RU" sz="2200" dirty="0" smtClean="0"/>
              <a:t>3.1. Конкурс проводится с 1 ноября по 31 декабря текущего года.</a:t>
            </a:r>
          </a:p>
          <a:p>
            <a:pPr algn="just" fontAlgn="base">
              <a:buNone/>
            </a:pPr>
            <a:r>
              <a:rPr lang="ru-RU" sz="2200" dirty="0" smtClean="0"/>
              <a:t>3.2. Конкурс включает два тура:</a:t>
            </a:r>
          </a:p>
          <a:p>
            <a:pPr algn="just" fontAlgn="base"/>
            <a:r>
              <a:rPr lang="ru-RU" sz="2200" dirty="0" smtClean="0"/>
              <a:t> </a:t>
            </a:r>
            <a:r>
              <a:rPr lang="ru-RU" sz="2200" b="1" dirty="0" smtClean="0"/>
              <a:t>Первый тур </a:t>
            </a:r>
            <a:r>
              <a:rPr lang="ru-RU" sz="2200" dirty="0" smtClean="0"/>
              <a:t>включает 4 конкурсных испытания</a:t>
            </a:r>
          </a:p>
          <a:p>
            <a:pPr algn="just" fontAlgn="base">
              <a:buNone/>
            </a:pPr>
            <a:r>
              <a:rPr lang="ru-RU" sz="2200" b="1" dirty="0" smtClean="0"/>
              <a:t>«Методическое портфолио» </a:t>
            </a:r>
            <a:r>
              <a:rPr lang="ru-RU" sz="2200" dirty="0" smtClean="0"/>
              <a:t>проводится с 8 - 12 ноября - конкурсные испытания «Интернет-ресурс» и «Эссе».</a:t>
            </a:r>
          </a:p>
          <a:p>
            <a:pPr marL="0" indent="0" algn="just" fontAlgn="base">
              <a:buNone/>
            </a:pPr>
            <a:r>
              <a:rPr lang="ru-RU" sz="2200" b="1" dirty="0" smtClean="0"/>
              <a:t>«Учитель-Профи» </a:t>
            </a:r>
            <a:r>
              <a:rPr lang="ru-RU" sz="2200" dirty="0" smtClean="0"/>
              <a:t>включает два конкурсных испытания: «Публичная лекция» - 16 ноября, «Урок» - 22-26 ноября (ОУ);</a:t>
            </a:r>
          </a:p>
          <a:p>
            <a:pPr algn="just" fontAlgn="base"/>
            <a:r>
              <a:rPr lang="ru-RU" sz="2200" b="1" dirty="0"/>
              <a:t>В</a:t>
            </a:r>
            <a:r>
              <a:rPr lang="ru-RU" sz="2200" b="1" dirty="0" smtClean="0"/>
              <a:t>торой тур </a:t>
            </a:r>
            <a:r>
              <a:rPr lang="ru-RU" sz="2200" dirty="0"/>
              <a:t>состоит из </a:t>
            </a:r>
            <a:r>
              <a:rPr lang="ru-RU" sz="2200" dirty="0" smtClean="0"/>
              <a:t>3 </a:t>
            </a:r>
            <a:r>
              <a:rPr lang="ru-RU" sz="2200" dirty="0"/>
              <a:t>конкурсных </a:t>
            </a:r>
            <a:r>
              <a:rPr lang="ru-RU" sz="2200" dirty="0" smtClean="0"/>
              <a:t>испытаний:</a:t>
            </a:r>
          </a:p>
          <a:p>
            <a:pPr marL="0" indent="0" algn="just" fontAlgn="base">
              <a:buNone/>
            </a:pPr>
            <a:r>
              <a:rPr lang="ru-RU" sz="2200" dirty="0" smtClean="0"/>
              <a:t> </a:t>
            </a:r>
            <a:r>
              <a:rPr lang="ru-RU" sz="2200" b="1" dirty="0" smtClean="0"/>
              <a:t>«Учитель-Мастер» </a:t>
            </a:r>
            <a:r>
              <a:rPr lang="ru-RU" sz="2200" dirty="0" smtClean="0"/>
              <a:t>-</a:t>
            </a:r>
            <a:r>
              <a:rPr lang="ru-RU" sz="2200" b="1" dirty="0" smtClean="0"/>
              <a:t>  </a:t>
            </a:r>
            <a:r>
              <a:rPr lang="ru-RU" sz="2200" dirty="0" smtClean="0"/>
              <a:t>«</a:t>
            </a:r>
            <a:r>
              <a:rPr lang="ru-RU" sz="2200" dirty="0"/>
              <a:t>Мастер-класс</a:t>
            </a:r>
            <a:r>
              <a:rPr lang="ru-RU" sz="2200" dirty="0" smtClean="0"/>
              <a:t>» и «Классный </a:t>
            </a:r>
            <a:r>
              <a:rPr lang="ru-RU" sz="2200" dirty="0"/>
              <a:t>час</a:t>
            </a:r>
            <a:r>
              <a:rPr lang="ru-RU" sz="2200" dirty="0" smtClean="0"/>
              <a:t>», </a:t>
            </a:r>
            <a:r>
              <a:rPr lang="ru-RU" sz="2200" dirty="0"/>
              <a:t>проводится </a:t>
            </a:r>
            <a:r>
              <a:rPr lang="ru-RU" sz="2200" dirty="0" smtClean="0"/>
              <a:t>1 и 8 декабря;</a:t>
            </a:r>
          </a:p>
          <a:p>
            <a:pPr marL="0" indent="0" algn="just" fontAlgn="base">
              <a:buNone/>
            </a:pPr>
            <a:r>
              <a:rPr lang="ru-RU" sz="2200" b="1" dirty="0" smtClean="0"/>
              <a:t>«Учитель-Лидер»</a:t>
            </a:r>
            <a:r>
              <a:rPr lang="ru-RU" sz="2200" dirty="0" smtClean="0"/>
              <a:t> включает конкурсное испытание «Круглый стол образовательных политиков», проводится 17 декабря.</a:t>
            </a:r>
          </a:p>
          <a:p>
            <a:pPr algn="ctr" fontAlgn="base">
              <a:buNone/>
            </a:pPr>
            <a:endParaRPr lang="ru-RU" sz="2200" dirty="0" smtClean="0"/>
          </a:p>
          <a:p>
            <a:pPr algn="ctr" fontAlgn="base">
              <a:buNone/>
            </a:pPr>
            <a:r>
              <a:rPr lang="ru-RU" sz="2200" dirty="0" smtClean="0"/>
              <a:t>Второй и третий туры Конкурса </a:t>
            </a:r>
          </a:p>
          <a:p>
            <a:pPr algn="ctr" fontAlgn="base">
              <a:buNone/>
            </a:pPr>
            <a:r>
              <a:rPr lang="ru-RU" sz="2200" dirty="0" smtClean="0"/>
              <a:t>проводятся для участников, вышедших в финал.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63976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Конкурсное испытание </a:t>
            </a:r>
            <a:r>
              <a:rPr lang="ru-RU" sz="3200" b="1" dirty="0" smtClean="0"/>
              <a:t>«Интернет–ресурс»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fontAlgn="base">
              <a:lnSpc>
                <a:spcPct val="80000"/>
              </a:lnSpc>
            </a:pPr>
            <a:r>
              <a:rPr lang="ru-RU" sz="2200" b="1" dirty="0"/>
              <a:t>Цель: </a:t>
            </a:r>
            <a:r>
              <a:rPr lang="ru-RU" sz="2200" dirty="0"/>
              <a:t>демонстрация использования информационно-коммуникационных технологий как ресурса повышения качества профессиональной деятельности педагога</a:t>
            </a:r>
            <a:r>
              <a:rPr lang="ru-RU" sz="2200" dirty="0" smtClean="0"/>
              <a:t>.</a:t>
            </a:r>
          </a:p>
          <a:p>
            <a:pPr fontAlgn="base">
              <a:lnSpc>
                <a:spcPct val="80000"/>
              </a:lnSpc>
            </a:pPr>
            <a:endParaRPr lang="ru-RU" sz="2200" dirty="0"/>
          </a:p>
          <a:p>
            <a:pPr fontAlgn="base">
              <a:lnSpc>
                <a:spcPct val="80000"/>
              </a:lnSpc>
            </a:pPr>
            <a:r>
              <a:rPr lang="ru-RU" sz="2200" b="1" dirty="0"/>
              <a:t>Формат конкурсного испытания</a:t>
            </a:r>
            <a:r>
              <a:rPr lang="ru-RU" sz="2200" dirty="0"/>
              <a:t>: представление Интернет-ресурса (личный сайт, блог, в том числе и на странице социальной сети, страница на сайте образовательной организации), на котором можно познакомиться с участником Конкурса и его методическими материалами (статьи, выступления, оригинальные (авторские) разработки уроков и внеурочных материалов</a:t>
            </a:r>
            <a:r>
              <a:rPr lang="ru-RU" sz="2200" dirty="0" smtClean="0"/>
              <a:t>).</a:t>
            </a:r>
          </a:p>
          <a:p>
            <a:pPr fontAlgn="base">
              <a:lnSpc>
                <a:spcPct val="80000"/>
              </a:lnSpc>
            </a:pPr>
            <a:endParaRPr lang="ru-RU" sz="2200" dirty="0"/>
          </a:p>
          <a:p>
            <a:pPr fontAlgn="base">
              <a:lnSpc>
                <a:spcPct val="80000"/>
              </a:lnSpc>
            </a:pPr>
            <a:r>
              <a:rPr lang="ru-RU" sz="2200" b="1" dirty="0"/>
              <a:t>Срок размещения методических материалов </a:t>
            </a:r>
            <a:r>
              <a:rPr lang="ru-RU" sz="2200" dirty="0"/>
              <a:t>на Интернет-ресурсе не позднее 1 ноября текущего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Личный сайт, страница, блог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33400"/>
            <a:ext cx="8915400" cy="6324600"/>
          </a:xfrm>
        </p:spPr>
        <p:txBody>
          <a:bodyPr>
            <a:normAutofit fontScale="25000" lnSpcReduction="20000"/>
          </a:bodyPr>
          <a:lstStyle/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/>
              <a:t>общая </a:t>
            </a:r>
            <a:r>
              <a:rPr lang="ru-RU" sz="6400" dirty="0"/>
              <a:t>информация: ФИО, образование, трудовой и педагогический стаж, повышение квалификации, награды, грамоты, благодарственные письма, достижения, увлечения, всё интересное и достойное из того, что происходит в профессиональной и личной жизни </a:t>
            </a:r>
            <a:r>
              <a:rPr lang="ru-RU" sz="6400" dirty="0" smtClean="0"/>
              <a:t>конкурсанта;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/>
              <a:t>методические </a:t>
            </a:r>
            <a:r>
              <a:rPr lang="ru-RU" sz="6400" dirty="0"/>
              <a:t>материалы, свидетельствующие о профессионализме педагога: обоснование выбора образовательной программы и комплекта учебно-методической литературы, обоснование выбора используемых образовательных технологий; </a:t>
            </a:r>
            <a:endParaRPr lang="ru-RU" sz="6400" dirty="0" smtClean="0"/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/>
              <a:t>отражение </a:t>
            </a:r>
            <a:r>
              <a:rPr lang="ru-RU" sz="6400" dirty="0"/>
              <a:t>опыта использования ИКТ в </a:t>
            </a:r>
            <a:r>
              <a:rPr lang="ru-RU" sz="6400" dirty="0" smtClean="0"/>
              <a:t>обучении;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/>
              <a:t>авторские </a:t>
            </a:r>
            <a:r>
              <a:rPr lang="ru-RU" sz="6400" dirty="0"/>
              <a:t>учебные, методические и иные разработки, отражающие опыт работы; </a:t>
            </a:r>
            <a:endParaRPr lang="ru-RU" sz="6400" dirty="0" smtClean="0"/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/>
              <a:t>наличие системы </a:t>
            </a:r>
            <a:r>
              <a:rPr lang="ru-RU" sz="6400" dirty="0"/>
              <a:t>методических разработок и рекомендаций для коллег и возможность их использования в различных учебно-воспитательных ситуациях, как коллегами, так и </a:t>
            </a:r>
            <a:r>
              <a:rPr lang="ru-RU" sz="6400" dirty="0" smtClean="0"/>
              <a:t>родителями;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/>
              <a:t>аналитических </a:t>
            </a:r>
            <a:r>
              <a:rPr lang="ru-RU" sz="6400" dirty="0"/>
              <a:t>материалов (вопросников-анкет; сравнительного анализа достижений детей</a:t>
            </a:r>
            <a:r>
              <a:rPr lang="ru-RU" sz="6400" dirty="0" smtClean="0"/>
              <a:t>);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/>
              <a:t>рекомендаций </a:t>
            </a:r>
            <a:r>
              <a:rPr lang="ru-RU" sz="6400" dirty="0"/>
              <a:t>для </a:t>
            </a:r>
            <a:r>
              <a:rPr lang="ru-RU" sz="6400" dirty="0" smtClean="0"/>
              <a:t>родителей;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/>
              <a:t>статей </a:t>
            </a:r>
            <a:r>
              <a:rPr lang="ru-RU" sz="6400" dirty="0"/>
              <a:t>на профессиональную </a:t>
            </a:r>
            <a:r>
              <a:rPr lang="ru-RU" sz="6400" dirty="0" smtClean="0"/>
              <a:t>тему;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/>
              <a:t>форумов </a:t>
            </a:r>
            <a:r>
              <a:rPr lang="ru-RU" sz="6400" dirty="0"/>
              <a:t>и форм обратной связи и их </a:t>
            </a:r>
            <a:r>
              <a:rPr lang="ru-RU" sz="6400" dirty="0" smtClean="0"/>
              <a:t>активность;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/>
              <a:t>отзывы </a:t>
            </a:r>
            <a:r>
              <a:rPr lang="ru-RU" sz="6400" dirty="0"/>
              <a:t>посетителей сайта.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/>
              <a:t>При оценке информационного ресурса основным является контент (содержание) ресурса и, во вторую очередь, - его концептуальность и эргономичность.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/>
              <a:t>Критерии оценивания: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/>
              <a:t>информационная </a:t>
            </a:r>
            <a:r>
              <a:rPr lang="ru-RU" sz="6400" dirty="0"/>
              <a:t>насыщенность, безопасность и комфортность виртуальной образовательной среды, </a:t>
            </a:r>
            <a:r>
              <a:rPr lang="ru-RU" sz="6400" dirty="0" smtClean="0"/>
              <a:t>эффективность </a:t>
            </a:r>
            <a:r>
              <a:rPr lang="ru-RU" sz="6400" dirty="0"/>
              <a:t>обратной </a:t>
            </a:r>
            <a:r>
              <a:rPr lang="ru-RU" sz="6400" dirty="0" smtClean="0"/>
              <a:t>связи</a:t>
            </a:r>
            <a:r>
              <a:rPr lang="ru-RU" sz="6400" dirty="0"/>
              <a:t>, </a:t>
            </a:r>
            <a:r>
              <a:rPr lang="ru-RU" sz="6400" dirty="0" smtClean="0"/>
              <a:t>актуальность </a:t>
            </a:r>
            <a:r>
              <a:rPr lang="ru-RU" sz="6400" dirty="0"/>
              <a:t>информации, </a:t>
            </a:r>
            <a:r>
              <a:rPr lang="ru-RU" sz="6400" dirty="0" smtClean="0"/>
              <a:t>оригинальность </a:t>
            </a:r>
            <a:r>
              <a:rPr lang="ru-RU" sz="6400" dirty="0"/>
              <a:t>и адекватность дизайна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Конкурсное испытание </a:t>
            </a:r>
            <a:r>
              <a:rPr lang="ru-RU" sz="3200" b="1" dirty="0" smtClean="0"/>
              <a:t>«Эссе»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10000"/>
          </a:bodyPr>
          <a:lstStyle/>
          <a:p>
            <a:r>
              <a:rPr lang="ru-RU" sz="2200" b="1" dirty="0"/>
              <a:t>Цель: </a:t>
            </a:r>
            <a:r>
              <a:rPr lang="ru-RU" sz="2200" dirty="0"/>
              <a:t>демонстрация понимания учителем смыслов и функций педагогической деятельности, видения современных социокультурных проблем и возможных путей их решения на основе собственных педагогических принципов и подходов к </a:t>
            </a:r>
            <a:r>
              <a:rPr lang="ru-RU" sz="2200" dirty="0" smtClean="0"/>
              <a:t>образовательной </a:t>
            </a:r>
            <a:r>
              <a:rPr lang="ru-RU" sz="2200" dirty="0"/>
              <a:t>деятельности</a:t>
            </a:r>
            <a:r>
              <a:rPr lang="ru-RU" sz="2200" dirty="0" smtClean="0"/>
              <a:t>.</a:t>
            </a:r>
          </a:p>
          <a:p>
            <a:r>
              <a:rPr lang="ru-RU" sz="2200" b="1" dirty="0"/>
              <a:t>Формат конкурсного испытания: </a:t>
            </a:r>
            <a:r>
              <a:rPr lang="ru-RU" sz="2200" dirty="0"/>
              <a:t>текст эссе (до 4 -5 страниц, не более 10 000 знаков) - шрифт – </a:t>
            </a:r>
            <a:r>
              <a:rPr lang="ru-RU" sz="2200" dirty="0" err="1"/>
              <a:t>Times</a:t>
            </a:r>
            <a:r>
              <a:rPr lang="ru-RU" sz="2200" dirty="0"/>
              <a:t> </a:t>
            </a:r>
            <a:r>
              <a:rPr lang="ru-RU" sz="2200" dirty="0" err="1"/>
              <a:t>New</a:t>
            </a:r>
            <a:r>
              <a:rPr lang="ru-RU" sz="2200" dirty="0"/>
              <a:t> </a:t>
            </a:r>
            <a:r>
              <a:rPr lang="ru-RU" sz="2200" dirty="0" err="1"/>
              <a:t>Roman</a:t>
            </a:r>
            <a:r>
              <a:rPr lang="ru-RU" sz="2200" dirty="0"/>
              <a:t>, размер – 14, интервал– 1,5</a:t>
            </a:r>
            <a:r>
              <a:rPr lang="ru-RU" sz="2200" dirty="0" smtClean="0"/>
              <a:t>.</a:t>
            </a:r>
            <a:endParaRPr lang="ru-RU" sz="2200" dirty="0"/>
          </a:p>
          <a:p>
            <a:pPr marL="0" indent="0">
              <a:buNone/>
            </a:pPr>
            <a:r>
              <a:rPr lang="ru-RU" sz="2200" dirty="0"/>
              <a:t>Для эссе характерны следующие черты:</a:t>
            </a:r>
          </a:p>
          <a:p>
            <a:pPr marL="0" indent="0">
              <a:buNone/>
            </a:pPr>
            <a:r>
              <a:rPr lang="ru-RU" sz="2200" dirty="0"/>
              <a:t>•	Стиль эссе отличается образностью, афористичностью и установкой на разговорную интонацию и лексику.</a:t>
            </a:r>
          </a:p>
          <a:p>
            <a:pPr marL="0" indent="0">
              <a:buNone/>
            </a:pPr>
            <a:r>
              <a:rPr lang="ru-RU" sz="2200" dirty="0"/>
              <a:t>•	Свободная композиция. </a:t>
            </a:r>
          </a:p>
          <a:p>
            <a:pPr marL="0" indent="0">
              <a:buNone/>
            </a:pPr>
            <a:r>
              <a:rPr lang="ru-RU" sz="2200" dirty="0" smtClean="0"/>
              <a:t>Тема </a:t>
            </a:r>
            <a:r>
              <a:rPr lang="ru-RU" sz="2200" dirty="0"/>
              <a:t>эссе определяется и утверждается оргкомитетом конкурса, объявляется на информационно-методическом семинаре для потенциальных участников </a:t>
            </a:r>
            <a:r>
              <a:rPr lang="ru-RU" sz="2200" dirty="0" smtClean="0"/>
              <a:t>муниципального </a:t>
            </a:r>
            <a:r>
              <a:rPr lang="ru-RU" sz="2200" dirty="0"/>
              <a:t>этапа конкурса в текущем году. </a:t>
            </a:r>
            <a:endParaRPr lang="ru-RU" sz="2200" dirty="0" smtClean="0"/>
          </a:p>
          <a:p>
            <a:pPr marL="0" indent="0" algn="ctr">
              <a:buNone/>
            </a:pPr>
            <a:endParaRPr lang="ru-RU" sz="2200" dirty="0" smtClean="0"/>
          </a:p>
          <a:p>
            <a:pPr marL="0" indent="0" algn="ctr">
              <a:buNone/>
            </a:pPr>
            <a:r>
              <a:rPr lang="ru-RU" sz="2200" dirty="0" smtClean="0"/>
              <a:t>ТЕМА ЭССЕ «Я – учитель»</a:t>
            </a:r>
          </a:p>
          <a:p>
            <a:pPr marL="0" indent="0" algn="ctr">
              <a:buNone/>
            </a:pPr>
            <a:endParaRPr lang="ru-RU" sz="2200" dirty="0"/>
          </a:p>
          <a:p>
            <a:pPr marL="0" indent="0">
              <a:buNone/>
            </a:pPr>
            <a:r>
              <a:rPr lang="ru-RU" sz="2200" dirty="0" smtClean="0"/>
              <a:t>ЭССЕ </a:t>
            </a:r>
            <a:r>
              <a:rPr lang="ru-RU" sz="2200" dirty="0"/>
              <a:t>размещается на интернет-сайте участника конкурса.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316572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39762"/>
          </a:xfrm>
        </p:spPr>
        <p:txBody>
          <a:bodyPr>
            <a:normAutofit/>
          </a:bodyPr>
          <a:lstStyle/>
          <a:p>
            <a:pPr algn="l"/>
            <a:r>
              <a:rPr lang="ru-RU" sz="3000" dirty="0" smtClean="0"/>
              <a:t>Конкурсное испытание </a:t>
            </a:r>
            <a:r>
              <a:rPr lang="ru-RU" sz="3000" b="1" dirty="0" smtClean="0"/>
              <a:t>«Публичная лекция»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71500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4000" b="1" i="1" dirty="0" smtClean="0"/>
              <a:t>Цель: </a:t>
            </a:r>
            <a:r>
              <a:rPr lang="ru-RU" sz="4000" dirty="0"/>
              <a:t>демонстрация способности участников конкурса к активному и эффективному позиционированию педагогически целесообразных идей и подходов в выявлении и решении современных проблем образования, соотнесения педагогической теории с практикой, способности к анализу, осмыслению и представлению своей педагогической деятельности в соответствии с требованиями федеральных государственных образовательных стандартов начального и основного общего образования. </a:t>
            </a:r>
          </a:p>
          <a:p>
            <a:pPr algn="just"/>
            <a:r>
              <a:rPr lang="ru-RU" sz="4000" b="1" i="1" dirty="0" smtClean="0"/>
              <a:t>Формат конкурсного испытания:</a:t>
            </a:r>
            <a:r>
              <a:rPr lang="ru-RU" sz="4000" dirty="0" smtClean="0"/>
              <a:t> </a:t>
            </a:r>
            <a:r>
              <a:rPr lang="ru-RU" sz="4000" dirty="0"/>
              <a:t>публичное выступление, отражающее видение участником конкурса основных тенденций развития современного школьного образования, профессиональную и гражданскую позицию конкурсанта в определении и решении актуальных проблем российского образования, умение вести профессиональный диалог с аудиторией. </a:t>
            </a:r>
            <a:r>
              <a:rPr lang="ru-RU" sz="4000" dirty="0" smtClean="0"/>
              <a:t>Тему </a:t>
            </a:r>
            <a:r>
              <a:rPr lang="ru-RU" sz="4000" dirty="0"/>
              <a:t>публичной лекции конкурсант выбирает самостоятельно. </a:t>
            </a:r>
          </a:p>
          <a:p>
            <a:pPr algn="just"/>
            <a:r>
              <a:rPr lang="ru-RU" sz="4000" dirty="0"/>
              <a:t>В</a:t>
            </a:r>
            <a:r>
              <a:rPr lang="ru-RU" sz="4000" dirty="0" smtClean="0"/>
              <a:t>ыступление </a:t>
            </a:r>
            <a:r>
              <a:rPr lang="ru-RU" sz="4000" dirty="0"/>
              <a:t>до 7 минут. Ответы на вопросы жюри - до 3 </a:t>
            </a:r>
            <a:r>
              <a:rPr lang="ru-RU" sz="4000" dirty="0" smtClean="0"/>
              <a:t>минут.</a:t>
            </a:r>
          </a:p>
          <a:p>
            <a:pPr algn="just"/>
            <a:r>
              <a:rPr lang="ru-RU" sz="4000" dirty="0"/>
              <a:t>Публичная лекция - речь произносимая, а не читаемая</a:t>
            </a:r>
            <a:r>
              <a:rPr lang="ru-RU" sz="4000" dirty="0" smtClean="0"/>
              <a:t>!</a:t>
            </a:r>
          </a:p>
          <a:p>
            <a:pPr algn="just"/>
            <a:r>
              <a:rPr lang="ru-RU" sz="4000" dirty="0"/>
              <a:t>Публичная лекция одновременно решает две основные задачи: сообщение новых знаний, расширяющих культурный и научный кругозор слушателей, и формирование на их основе мировоззрения, общественного сознания, принципов поведения.</a:t>
            </a:r>
            <a:endParaRPr lang="ru-RU" sz="2900" dirty="0" smtClean="0"/>
          </a:p>
          <a:p>
            <a:pPr marL="0" indent="0" algn="ctr">
              <a:buNone/>
            </a:pPr>
            <a:endParaRPr lang="ru-RU" sz="2900" dirty="0"/>
          </a:p>
          <a:p>
            <a:pPr marL="0" indent="0" algn="ctr">
              <a:buNone/>
            </a:pPr>
            <a:r>
              <a:rPr lang="ru-RU" sz="2900" dirty="0" smtClean="0"/>
              <a:t>Критерии </a:t>
            </a:r>
            <a:r>
              <a:rPr lang="ru-RU" sz="2900" dirty="0"/>
              <a:t>оценивания: </a:t>
            </a:r>
            <a:endParaRPr lang="ru-RU" sz="2900" dirty="0" smtClean="0"/>
          </a:p>
          <a:p>
            <a:pPr marL="0" indent="0" algn="ctr">
              <a:buNone/>
            </a:pPr>
            <a:r>
              <a:rPr lang="ru-RU" sz="2900" dirty="0" smtClean="0"/>
              <a:t>оценка </a:t>
            </a:r>
            <a:r>
              <a:rPr lang="ru-RU" sz="2900" dirty="0"/>
              <a:t>содержания выступления: актуальность </a:t>
            </a:r>
            <a:r>
              <a:rPr lang="ru-RU" sz="2900" dirty="0" smtClean="0"/>
              <a:t>проблемы</a:t>
            </a:r>
            <a:r>
              <a:rPr lang="ru-RU" sz="2900" dirty="0"/>
              <a:t>; </a:t>
            </a:r>
            <a:r>
              <a:rPr lang="ru-RU" sz="2900" dirty="0" smtClean="0"/>
              <a:t>реалистичность </a:t>
            </a:r>
            <a:r>
              <a:rPr lang="ru-RU" sz="2900" dirty="0"/>
              <a:t>и обоснованность предложенных путей решения </a:t>
            </a:r>
            <a:r>
              <a:rPr lang="ru-RU" sz="2900" dirty="0" smtClean="0"/>
              <a:t>проблемы; ценностные </a:t>
            </a:r>
            <a:r>
              <a:rPr lang="ru-RU" sz="2900" dirty="0"/>
              <a:t>основания позиции; </a:t>
            </a:r>
            <a:r>
              <a:rPr lang="ru-RU" sz="2900" dirty="0" smtClean="0"/>
              <a:t>информационная </a:t>
            </a:r>
            <a:r>
              <a:rPr lang="ru-RU" sz="2900" dirty="0"/>
              <a:t>культура и языковая грамотность; </a:t>
            </a:r>
            <a:r>
              <a:rPr lang="ru-RU" sz="2900" dirty="0" smtClean="0"/>
              <a:t>масштабность </a:t>
            </a:r>
            <a:r>
              <a:rPr lang="ru-RU" sz="2900" dirty="0"/>
              <a:t>и нестандартность суждений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Конкурсное испытание </a:t>
            </a:r>
            <a:r>
              <a:rPr lang="ru-RU" sz="3200" b="1" dirty="0" smtClean="0"/>
              <a:t>«Урок»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5715000"/>
          </a:xfrm>
        </p:spPr>
        <p:txBody>
          <a:bodyPr>
            <a:normAutofit fontScale="25000" lnSpcReduction="20000"/>
          </a:bodyPr>
          <a:lstStyle/>
          <a:p>
            <a:pPr algn="just">
              <a:spcBef>
                <a:spcPts val="0"/>
              </a:spcBef>
            </a:pPr>
            <a:r>
              <a:rPr lang="ru-RU" sz="7600" b="1" dirty="0"/>
              <a:t>Цель</a:t>
            </a:r>
            <a:r>
              <a:rPr lang="ru-RU" sz="7600" dirty="0"/>
              <a:t>: демонстрация </a:t>
            </a:r>
            <a:r>
              <a:rPr lang="ru-RU" sz="7600" dirty="0" smtClean="0"/>
              <a:t>профессиональных </a:t>
            </a:r>
            <a:r>
              <a:rPr lang="ru-RU" sz="7600" dirty="0"/>
              <a:t>компетенций в области проектирования, организации, проведения и самоанализа урока и творческого потенциала учителя. </a:t>
            </a:r>
            <a:r>
              <a:rPr lang="ru-RU" sz="7600" b="1" dirty="0" smtClean="0"/>
              <a:t>Формат </a:t>
            </a:r>
            <a:r>
              <a:rPr lang="ru-RU" sz="7600" b="1" dirty="0"/>
              <a:t>конкурсного испытания</a:t>
            </a:r>
            <a:r>
              <a:rPr lang="ru-RU" sz="7600" dirty="0"/>
              <a:t>: урок по предмету. </a:t>
            </a:r>
          </a:p>
          <a:p>
            <a:pPr algn="just">
              <a:spcBef>
                <a:spcPts val="0"/>
              </a:spcBef>
            </a:pPr>
            <a:r>
              <a:rPr lang="ru-RU" sz="7600" b="1" dirty="0"/>
              <a:t>Регламент</a:t>
            </a:r>
            <a:r>
              <a:rPr lang="ru-RU" sz="7600" dirty="0"/>
              <a:t> - обоснование использования концептуальных методических подходов и приемов в соответствии с заявленной темой и целевыми ориентирами урока – 5 минут; проведение урока – 30 минут; самоанализ урока и ответы на вопросы членов жюри – до 7 минут. </a:t>
            </a:r>
            <a:endParaRPr lang="ru-RU" sz="7600" dirty="0" smtClean="0"/>
          </a:p>
          <a:p>
            <a:pPr algn="just">
              <a:spcBef>
                <a:spcPts val="0"/>
              </a:spcBef>
            </a:pPr>
            <a:r>
              <a:rPr lang="ru-RU" sz="7600" dirty="0" smtClean="0"/>
              <a:t>Конкурсный </a:t>
            </a:r>
            <a:r>
              <a:rPr lang="ru-RU" sz="7600" dirty="0"/>
              <a:t>урок является иллюстрацией представленного опыта работы учителя.</a:t>
            </a:r>
          </a:p>
          <a:p>
            <a:pPr algn="just">
              <a:spcBef>
                <a:spcPts val="0"/>
              </a:spcBef>
            </a:pPr>
            <a:r>
              <a:rPr lang="ru-RU" sz="7600" dirty="0"/>
              <a:t>Урок проводится в той форме, которая способна отразить педагогическое мастерство учителя. Урок проходит с незнакомыми ему учениками, поэтому ссылки на незапланированный уровень подготовленности обучающихся и другие «недостатки» класса некорректны. Урок проходит в классе, определенном заявкой участника конкурса. Тема урока соответствует календарному плану изучения материала. В случае, если преподаваемый конкурсантом предмет не изучается в образовательной организации, урок проводится на вводную тему.</a:t>
            </a:r>
          </a:p>
          <a:p>
            <a:pPr algn="just">
              <a:spcBef>
                <a:spcPts val="0"/>
              </a:spcBef>
            </a:pPr>
            <a:r>
              <a:rPr lang="ru-RU" sz="7600" dirty="0"/>
              <a:t>Самоанализ урока проходит непосредственно после проведения учебного занятия. Конкурсант может поделиться своими неиспользованными на данном уроке находками, указать на собственные ошибки. Таким образом, оценивается способность конкурсанта к анализу собственной деятельности. В ходе самоанализа не рекомендуется пользоваться предварительно заготовленными материалами, необходимо опираться на содержание и форму только что проведенного урока.</a:t>
            </a:r>
          </a:p>
          <a:p>
            <a:pPr marL="0" indent="0">
              <a:buNone/>
            </a:pPr>
            <a:endParaRPr lang="ru-RU" sz="4300" dirty="0" smtClean="0"/>
          </a:p>
          <a:p>
            <a:pPr marL="0" indent="0">
              <a:buNone/>
            </a:pPr>
            <a:endParaRPr lang="ru-RU" sz="4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1308</Words>
  <Application>Microsoft Office PowerPoint</Application>
  <PresentationFormat>Экран (4:3)</PresentationFormat>
  <Paragraphs>116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Порядок проведения муниципального этапа Всероссийского конкурса  «Учитель года России» в 2022 году</vt:lpstr>
      <vt:lpstr>1. Общие положения</vt:lpstr>
      <vt:lpstr>2. Предоставление материалов  участниками Конкурса</vt:lpstr>
      <vt:lpstr>3. Конкурсные испытания</vt:lpstr>
      <vt:lpstr>Конкурсное испытание «Интернет–ресурс»</vt:lpstr>
      <vt:lpstr>Личный сайт, страница, блог</vt:lpstr>
      <vt:lpstr>Конкурсное испытание «Эссе»</vt:lpstr>
      <vt:lpstr>Конкурсное испытание «Публичная лекция»</vt:lpstr>
      <vt:lpstr>Конкурсное испытание «Урок»</vt:lpstr>
      <vt:lpstr>Критерии оценивания</vt:lpstr>
      <vt:lpstr>Конкурсное испытание «Мастер-класс»  (для финалистов)</vt:lpstr>
      <vt:lpstr>Конкурсное испытание  «Классный час» (для финалистов)</vt:lpstr>
      <vt:lpstr>Конкурсное испытание «Круглый стол образовательных политиков» (для финалистов)</vt:lpstr>
      <vt:lpstr>Документы</vt:lpstr>
      <vt:lpstr>Документы</vt:lpstr>
      <vt:lpstr>Документы</vt:lpstr>
      <vt:lpstr>Документы</vt:lpstr>
      <vt:lpstr>Муниципальный этап Всероссийского конкурса  «Учитель года России» в 2022 году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проведения муниципального этапа Всероссийского конкурса  «Учитель года России» в 2020 году</dc:title>
  <dc:creator>1</dc:creator>
  <cp:lastModifiedBy>user</cp:lastModifiedBy>
  <cp:revision>27</cp:revision>
  <dcterms:created xsi:type="dcterms:W3CDTF">2019-10-13T17:47:10Z</dcterms:created>
  <dcterms:modified xsi:type="dcterms:W3CDTF">2022-04-19T11:00:20Z</dcterms:modified>
</cp:coreProperties>
</file>