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7" r:id="rId2"/>
    <p:sldId id="283" r:id="rId3"/>
    <p:sldId id="284" r:id="rId4"/>
    <p:sldId id="285" r:id="rId5"/>
    <p:sldId id="287" r:id="rId6"/>
    <p:sldId id="288" r:id="rId7"/>
    <p:sldId id="289" r:id="rId8"/>
    <p:sldId id="291" r:id="rId9"/>
    <p:sldId id="292" r:id="rId10"/>
    <p:sldId id="294" r:id="rId11"/>
    <p:sldId id="295" r:id="rId12"/>
    <p:sldId id="293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EFD6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247" autoAdjust="0"/>
  </p:normalViewPr>
  <p:slideViewPr>
    <p:cSldViewPr>
      <p:cViewPr>
        <p:scale>
          <a:sx n="60" d="100"/>
          <a:sy n="60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986D-893E-4A15-AC72-0FD67AA934A2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8EA69-447B-4E09-A26A-60FA106E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НИД административными работниками было проведено 17 семинаров для ОУ района. 3</a:t>
            </a:r>
            <a:r>
              <a:rPr lang="ru-RU" baseline="0" dirty="0" smtClean="0"/>
              <a:t> семинара были проведены в 2-х </a:t>
            </a:r>
            <a:r>
              <a:rPr lang="ru-RU" baseline="0" dirty="0" err="1" smtClean="0"/>
              <a:t>повторностях</a:t>
            </a:r>
            <a:r>
              <a:rPr lang="ru-RU" baseline="0" dirty="0" smtClean="0"/>
              <a:t> для </a:t>
            </a:r>
            <a:r>
              <a:rPr lang="ru-RU" baseline="0" dirty="0" err="1" smtClean="0"/>
              <a:t>Емишевской</a:t>
            </a:r>
            <a:r>
              <a:rPr lang="ru-RU" baseline="0" dirty="0" smtClean="0"/>
              <a:t> школы и педагогов Центра Созвездие. В этом году к нам присоединились Детские сады, развивающие у себя научно-исследовательскую деятельность. Нашим общим проектом станет организация «</a:t>
            </a:r>
            <a:r>
              <a:rPr lang="ru-RU" baseline="0" dirty="0" err="1" smtClean="0"/>
              <a:t>Экошколы</a:t>
            </a:r>
            <a:r>
              <a:rPr lang="ru-RU" baseline="0" dirty="0" smtClean="0"/>
              <a:t>», в рамках которой Центр оказывает методическую помощь по ее созданию и функционированию. На семинарах «</a:t>
            </a:r>
            <a:r>
              <a:rPr lang="ru-RU" baseline="0" dirty="0" err="1" smtClean="0"/>
              <a:t>Экошколы</a:t>
            </a:r>
            <a:r>
              <a:rPr lang="ru-RU" baseline="0" dirty="0" smtClean="0"/>
              <a:t>» выступали и наши педагоги, представляя свой опыт работы с дошкольниками.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8EA69-447B-4E09-A26A-60FA106EFB8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625432-6874-44E5-B552-4C23EB2BF802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5E020F-E82B-48A4-982F-0F92DC6BB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7E99-973C-4DEA-A9E6-31514369F48E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E96B-8D35-4FCF-847D-B1BFF810A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E1E2E-D9A6-4E2E-ABDF-263B37BF8386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7135-45FC-4397-9573-619D1AAB0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19E5-FBE7-4F22-A7B6-4648387D04D6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48C6A-5ABB-4E45-BD51-542A31487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4E03A-F26A-4344-BCF5-9D15155CD379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9F6E8-1264-4DD6-BB4A-04E9CC2A8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CA1BFE-B5C9-443D-A4DD-4BDE92C9191B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865B41-EA21-460D-B051-0A059C978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07A5-D07E-4A06-AAD6-EA87FB6D21D6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037E-65C8-45B7-BC18-C35C80114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24AE3-812F-4DBF-8B4C-57C484BB1EC2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02B17-4CD8-497B-A556-072036EE4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E682-A1A1-4E6B-8830-A40585D20019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51F2-3850-4FF3-9468-FF09914AE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5510FD-8BA4-4244-B5DA-E86355641EB5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7B171-BF3C-4930-A59D-39D05431C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E4469-2486-454A-8D94-144ED748ACF7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DD02E2-56ED-4474-941C-78A8AEA46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BFB3B-EC48-4369-9ECF-3BDDD0C418B9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82952-17AF-4AF9-B2FD-AF2769AEC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47D766-9993-4AB7-9EEA-529A53B295D8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7DBF1D4-BA7F-4BD1-BCE8-1D6A6323D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52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285750"/>
            <a:ext cx="8458200" cy="1365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                 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00438"/>
            <a:ext cx="8458200" cy="1300162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/>
          </a:p>
        </p:txBody>
      </p:sp>
      <p:pic>
        <p:nvPicPr>
          <p:cNvPr id="14339" name="Picture 6" descr="Эмблема Созвездие"/>
          <p:cNvPicPr>
            <a:picLocks noChangeAspect="1" noChangeArrowheads="1"/>
          </p:cNvPicPr>
          <p:nvPr/>
        </p:nvPicPr>
        <p:blipFill>
          <a:blip r:embed="rId2"/>
          <a:srcRect l="2373" t="18456" r="1556" b="26180"/>
          <a:stretch>
            <a:fillRect/>
          </a:stretch>
        </p:blipFill>
        <p:spPr bwMode="auto">
          <a:xfrm>
            <a:off x="2928926" y="2714620"/>
            <a:ext cx="34290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52" y="1428736"/>
            <a:ext cx="7286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/>
              <a:t>Современные подходы к организации дополнительного образования мотивированных школьников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5429250"/>
            <a:ext cx="3429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Рязанова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Юлия Дмитриевна,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НМР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 ДО «ЦДО «Созвездие»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642918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Сотрудничество с научными учреждениями </a:t>
            </a:r>
          </a:p>
          <a:p>
            <a:pPr algn="ctr"/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000240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ЯрГУ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им. П.Г. Демидова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акция «Найди сокровища родной природы»  - изучение орхидных.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ЯГПУ им. Ушинского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изучение родников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Тутаевского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района, среднего течения реки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притока Волги</a:t>
            </a:r>
          </a:p>
          <a:p>
            <a:r>
              <a:rPr lang="ru-RU" dirty="0" smtClean="0"/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АО НПЦ «Недра»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геоморфологические особенности участка долины реки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Рыкуша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ее нижнем течении;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изучение оползневых процессов береговых склонов в левобережной части города Тутаева;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изучение гранулометрического и минерального состава и структурно-текстурных особенностей аллювиальных отложений;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изучение обнажений ГПП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Долгополка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«Дедовы горы».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38" y="260350"/>
            <a:ext cx="8250237" cy="9540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defTabSz="827088" eaLnBrk="1" hangingPunct="1">
              <a:defRPr/>
            </a:pPr>
            <a:r>
              <a:rPr lang="ru-RU" sz="3200" b="1" dirty="0" smtClean="0">
                <a:effectLst/>
              </a:rPr>
              <a:t>Организация семинаров для педагогических работников ТМР по НИД</a:t>
            </a: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4128" name="Group 9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976727186"/>
              </p:ext>
            </p:extLst>
          </p:nvPr>
        </p:nvGraphicFramePr>
        <p:xfrm>
          <a:off x="1357289" y="1571611"/>
          <a:ext cx="7358114" cy="4286282"/>
        </p:xfrm>
        <a:graphic>
          <a:graphicData uri="http://schemas.openxmlformats.org/drawingml/2006/table">
            <a:tbl>
              <a:tblPr/>
              <a:tblGrid>
                <a:gridCol w="1214447"/>
                <a:gridCol w="3429024"/>
                <a:gridCol w="1476824"/>
                <a:gridCol w="419606"/>
                <a:gridCol w="409107"/>
                <a:gridCol w="409106"/>
              </a:tblGrid>
              <a:tr h="111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семинаров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99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99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ответственного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998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998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Емишевская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ЦДО «Созвездие»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МОУ «Начальная школа – детский сад №24 «Солнышко»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ДОУ  № 11 «Колокольчик»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МОУ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Емишевская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ОШ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ДОУ  № 11 «Колокольчик»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Кочина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</a:tr>
              <a:tr h="3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</a:tr>
              <a:tr h="3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</a:tr>
              <a:tr h="669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</a:tr>
              <a:tr h="37062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МОУ «Начальная школа – детский сад №24 «Солнышко»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ДОУ  № 11 «Колокольчик»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МОУ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Емишевская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ОШ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ДОУ  № 11 «Колокольчик»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Кочина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Столбова Н.Н.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Олонцева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Баскова Е.Г.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Хомутова Ю.Д.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11519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Предложения о сотрудничестве</a:t>
            </a:r>
            <a:endParaRPr lang="ru-RU" sz="36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Clr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программы «Школа исследователей»</a:t>
            </a:r>
          </a:p>
          <a:p>
            <a:pPr marL="596900" indent="-514350">
              <a:buClr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Семинары для педагогов по научно-исследовательской деятельности</a:t>
            </a:r>
          </a:p>
          <a:p>
            <a:pPr marL="596900" indent="-514350">
              <a:buClr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Семинары в рамках программы Агрошкола «Природное земледелие»</a:t>
            </a:r>
          </a:p>
          <a:p>
            <a:pPr marL="596900" indent="-514350">
              <a:buClrTx/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«Принципы планирования участка согласно природному земледелию» (с учетом особенностей пришкольных территорий) – 6.10.16 г., 15:00</a:t>
            </a:r>
          </a:p>
          <a:p>
            <a:pPr marL="596900" indent="-514350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СП «Организационно-методические аспекты педагогического руководства проектной и исследовательской деятельности обучающегося»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Кочина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И.В., Ягодкина О.К. – методист ИОЦ)</a:t>
            </a:r>
          </a:p>
          <a:p>
            <a:pPr marL="596900" indent="-514350">
              <a:buClrTx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3" y="1714500"/>
            <a:ext cx="6715125" cy="2857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 </a:t>
            </a: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2422525" cy="195263"/>
          </a:xfrm>
        </p:spPr>
        <p:txBody>
          <a:bodyPr>
            <a:normAutofit fontScale="2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3786182" y="2786058"/>
            <a:ext cx="1785950" cy="92869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  «Созвездие»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6429388" y="3786190"/>
            <a:ext cx="1928826" cy="928694"/>
          </a:xfrm>
          <a:prstGeom prst="flowChartProcess">
            <a:avLst/>
          </a:prstGeom>
          <a:solidFill>
            <a:srgbClr val="EFD6C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tx1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Художественная направленность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071538" y="3714752"/>
            <a:ext cx="2343160" cy="1071570"/>
          </a:xfrm>
          <a:prstGeom prst="flowChartProcess">
            <a:avLst/>
          </a:prstGeom>
          <a:solidFill>
            <a:srgbClr val="EFD6C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направленность</a:t>
            </a:r>
          </a:p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86182" y="5357826"/>
            <a:ext cx="2057408" cy="684086"/>
          </a:xfrm>
          <a:prstGeom prst="flowChartProcess">
            <a:avLst/>
          </a:prstGeom>
          <a:solidFill>
            <a:srgbClr val="EFD6C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Техническая направленность </a:t>
            </a:r>
            <a:endParaRPr lang="ru-RU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14414" y="1357298"/>
            <a:ext cx="2343160" cy="857256"/>
          </a:xfrm>
          <a:prstGeom prst="flowChartProcess">
            <a:avLst/>
          </a:prstGeom>
          <a:solidFill>
            <a:srgbClr val="EFD6C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Туристско-краеведческая направленность </a:t>
            </a:r>
            <a:endParaRPr lang="ru-RU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929322" y="1357298"/>
            <a:ext cx="2428892" cy="857256"/>
          </a:xfrm>
          <a:prstGeom prst="flowChartProcess">
            <a:avLst/>
          </a:prstGeom>
          <a:solidFill>
            <a:srgbClr val="EFD6C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Естественнонаучная направленность</a:t>
            </a:r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19218604">
            <a:off x="5315068" y="2261339"/>
            <a:ext cx="462963" cy="2569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3047799">
            <a:off x="3673699" y="2257420"/>
            <a:ext cx="462963" cy="2569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8444126">
            <a:off x="3458035" y="3975131"/>
            <a:ext cx="462963" cy="2569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465677">
            <a:off x="5599541" y="3978131"/>
            <a:ext cx="462963" cy="2569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468982" y="4389274"/>
            <a:ext cx="462963" cy="2569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3108" y="857232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Достижения обучающихся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7" y="1643051"/>
          <a:ext cx="7643865" cy="441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543"/>
                <a:gridCol w="1357741"/>
                <a:gridCol w="1557084"/>
                <a:gridCol w="1557084"/>
                <a:gridCol w="1769413"/>
              </a:tblGrid>
              <a:tr h="7083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обучения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435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конкурсов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полуг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</a:tr>
              <a:tr h="347092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полуг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</a:tr>
              <a:tr h="589005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призеров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полуг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43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FD6C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Схема построения ИОМ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Page    2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142984"/>
            <a:ext cx="464347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8001024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Основные направления деятельности по научно-исследовательской работе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500306"/>
            <a:ext cx="7300906" cy="4240211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образовательная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опытно-экспериментальная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методическая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25807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Мероприятия районного уровня по научно-исследовательской деятельности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IMG_43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714488"/>
            <a:ext cx="2201889" cy="1641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1714488"/>
          <a:ext cx="5214974" cy="459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724"/>
                <a:gridCol w="2914250"/>
              </a:tblGrid>
              <a:tr h="38792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FD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2015-2016 учебный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FD6C7"/>
                    </a:solidFill>
                  </a:tcPr>
                </a:tc>
              </a:tr>
              <a:tr h="7550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я «Первые шаги в исследовании»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 из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образовательных учреждений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6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«Юннат»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обучающихся из 4 образовательных учреждений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4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Краеведческая конференция  «Отечество»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 обучающихся из 10 образовательных учреждений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15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Экологическая конференция  «Экология моего края»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обучающихся из 8 образовательных учреждений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65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Открытая  стендовая конференция «Вода-источник жизни»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обучающихся из 8 образовательных учреждений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0042"/>
            <a:ext cx="8015318" cy="7143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Основные направления работы НОО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785919" y="1071545"/>
            <a:ext cx="5502294" cy="3605229"/>
            <a:chOff x="2281" y="6585"/>
            <a:chExt cx="7624" cy="5294"/>
          </a:xfrm>
        </p:grpSpPr>
        <p:sp>
          <p:nvSpPr>
            <p:cNvPr id="12295" name="AutoShape 6"/>
            <p:cNvSpPr>
              <a:spLocks noChangeAspect="1" noChangeArrowheads="1"/>
            </p:cNvSpPr>
            <p:nvPr/>
          </p:nvSpPr>
          <p:spPr bwMode="auto">
            <a:xfrm>
              <a:off x="2281" y="6585"/>
              <a:ext cx="7624" cy="5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4964" y="7424"/>
              <a:ext cx="2258" cy="1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dirty="0">
                  <a:latin typeface="Tahoma" pitchFamily="34" charset="0"/>
                </a:rPr>
                <a:t>Привлечение к </a:t>
              </a:r>
              <a:r>
                <a:rPr lang="ru-RU" sz="1100" dirty="0" smtClean="0">
                  <a:latin typeface="Tahoma" pitchFamily="34" charset="0"/>
                </a:rPr>
                <a:t>исследовательской </a:t>
              </a:r>
              <a:r>
                <a:rPr lang="ru-RU" sz="1100" dirty="0">
                  <a:latin typeface="Tahoma" pitchFamily="34" charset="0"/>
                </a:rPr>
                <a:t>деятельности учащихся</a:t>
              </a:r>
              <a:endParaRPr lang="ru-RU" dirty="0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4964" y="9511"/>
              <a:ext cx="2400" cy="1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100" dirty="0">
                <a:latin typeface="Tahoma" pitchFamily="34" charset="0"/>
              </a:endParaRPr>
            </a:p>
            <a:p>
              <a:pPr algn="ctr"/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НОО «Сириус» 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7505" y="9650"/>
              <a:ext cx="2399" cy="1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>
                  <a:latin typeface="Tahoma" pitchFamily="34" charset="0"/>
                </a:rPr>
                <a:t>Организация индивидуальной/</a:t>
              </a:r>
            </a:p>
            <a:p>
              <a:pPr algn="ctr"/>
              <a:r>
                <a:rPr lang="ru-RU" sz="1100">
                  <a:latin typeface="Tahoma" pitchFamily="34" charset="0"/>
                </a:rPr>
                <a:t>групповой исследовательской работы</a:t>
              </a:r>
              <a:endParaRPr lang="ru-RU"/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2281" y="9650"/>
              <a:ext cx="2399" cy="1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100">
                <a:latin typeface="Tahoma" pitchFamily="34" charset="0"/>
              </a:endParaRPr>
            </a:p>
            <a:p>
              <a:pPr algn="ctr"/>
              <a:endParaRPr lang="ru-RU"/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7505" y="7327"/>
              <a:ext cx="2400" cy="19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>
                  <a:latin typeface="Tahoma" pitchFamily="34" charset="0"/>
                </a:rPr>
                <a:t>Обучение основам работы с научной литературой, формирование культуры научного исследования</a:t>
              </a:r>
              <a:endParaRPr lang="ru-RU"/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2281" y="7421"/>
              <a:ext cx="2400" cy="1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100" dirty="0">
                <a:latin typeface="Tahoma" pitchFamily="34" charset="0"/>
              </a:endParaRPr>
            </a:p>
            <a:p>
              <a:pPr algn="ctr"/>
              <a:r>
                <a:rPr lang="ru-RU" sz="1100" dirty="0">
                  <a:latin typeface="Tahoma" pitchFamily="34" charset="0"/>
                </a:rPr>
                <a:t>Сотрудничество с </a:t>
              </a:r>
              <a:r>
                <a:rPr lang="ru-RU" sz="1100" dirty="0" smtClean="0">
                  <a:latin typeface="Tahoma" pitchFamily="34" charset="0"/>
                </a:rPr>
                <a:t>ВУЗами</a:t>
              </a:r>
              <a:endParaRPr lang="ru-RU" sz="1100" dirty="0">
                <a:latin typeface="Tahoma" pitchFamily="34" charset="0"/>
              </a:endParaRPr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6093" y="8814"/>
              <a:ext cx="2" cy="6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flipV="1">
              <a:off x="7364" y="9232"/>
              <a:ext cx="14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7364" y="10208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6940" y="10904"/>
              <a:ext cx="1" cy="7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5528" y="10904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4681" y="10207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4681" y="9232"/>
              <a:ext cx="283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Rectangle 20"/>
          <p:cNvSpPr>
            <a:spLocks noChangeArrowheads="1"/>
          </p:cNvSpPr>
          <p:nvPr/>
        </p:nvSpPr>
        <p:spPr bwMode="auto">
          <a:xfrm>
            <a:off x="4643438" y="4508500"/>
            <a:ext cx="2071702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>
              <a:latin typeface="Tahoma" pitchFamily="34" charset="0"/>
            </a:endParaRPr>
          </a:p>
          <a:p>
            <a:pPr algn="ctr"/>
            <a:r>
              <a:rPr lang="ru-RU" sz="1050" dirty="0">
                <a:latin typeface="Tahoma" pitchFamily="34" charset="0"/>
              </a:rPr>
              <a:t>Подготовка, организация и проведение научно – практических конференций</a:t>
            </a:r>
            <a:r>
              <a:rPr lang="ru-RU" sz="1050" dirty="0" smtClean="0">
                <a:latin typeface="Tahoma" pitchFamily="34" charset="0"/>
              </a:rPr>
              <a:t>, интеллектуальных игр, </a:t>
            </a:r>
            <a:r>
              <a:rPr lang="ru-RU" sz="1050" dirty="0">
                <a:latin typeface="Tahoma" pitchFamily="34" charset="0"/>
              </a:rPr>
              <a:t>олимпиад, </a:t>
            </a:r>
          </a:p>
          <a:p>
            <a:pPr algn="ctr"/>
            <a:r>
              <a:rPr lang="ru-RU" sz="1050" dirty="0">
                <a:latin typeface="Tahoma" pitchFamily="34" charset="0"/>
              </a:rPr>
              <a:t>для </a:t>
            </a:r>
            <a:r>
              <a:rPr lang="ru-RU" sz="1050" dirty="0" smtClean="0">
                <a:latin typeface="Tahoma" pitchFamily="34" charset="0"/>
              </a:rPr>
              <a:t>детей</a:t>
            </a:r>
            <a:endParaRPr lang="ru-RU" sz="1050" dirty="0">
              <a:latin typeface="Tahoma" pitchFamily="34" charset="0"/>
            </a:endParaRPr>
          </a:p>
        </p:txBody>
      </p:sp>
      <p:sp>
        <p:nvSpPr>
          <p:cNvPr id="12294" name="Rectangle 21"/>
          <p:cNvSpPr>
            <a:spLocks noChangeArrowheads="1"/>
          </p:cNvSpPr>
          <p:nvPr/>
        </p:nvSpPr>
        <p:spPr bwMode="auto">
          <a:xfrm>
            <a:off x="2428860" y="4500570"/>
            <a:ext cx="1943100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>
              <a:latin typeface="Tahoma" pitchFamily="34" charset="0"/>
            </a:endParaRPr>
          </a:p>
          <a:p>
            <a:pPr algn="ctr"/>
            <a:endParaRPr lang="ru-RU" sz="1000" dirty="0">
              <a:latin typeface="Tahoma" pitchFamily="34" charset="0"/>
            </a:endParaRPr>
          </a:p>
          <a:p>
            <a:pPr algn="ctr"/>
            <a:r>
              <a:rPr lang="ru-RU" sz="1100" dirty="0">
                <a:latin typeface="Tahoma" pitchFamily="34" charset="0"/>
              </a:rPr>
              <a:t>Подготовка</a:t>
            </a:r>
          </a:p>
          <a:p>
            <a:pPr algn="ctr"/>
            <a:r>
              <a:rPr lang="ru-RU" sz="1100" dirty="0" smtClean="0">
                <a:latin typeface="Tahoma" pitchFamily="34" charset="0"/>
              </a:rPr>
              <a:t>к </a:t>
            </a:r>
            <a:r>
              <a:rPr lang="ru-RU" sz="1100" dirty="0">
                <a:latin typeface="Tahoma" pitchFamily="34" charset="0"/>
              </a:rPr>
              <a:t>участию в конкурсах</a:t>
            </a:r>
            <a:endParaRPr lang="ru-RU" sz="1100" dirty="0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000232" y="3214686"/>
            <a:ext cx="17145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>
                <a:latin typeface="Tahoma" pitchFamily="34" charset="0"/>
              </a:rPr>
              <a:t>Редактирование и  рецензирование </a:t>
            </a:r>
            <a:r>
              <a:rPr lang="ru-RU" sz="1100" dirty="0" smtClean="0">
                <a:latin typeface="Tahoma" pitchFamily="34" charset="0"/>
              </a:rPr>
              <a:t>исследовательских работ</a:t>
            </a:r>
            <a:endParaRPr lang="ru-RU" sz="11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142984"/>
            <a:ext cx="728667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«Школа Исследователей»</a:t>
            </a:r>
            <a:endParaRPr lang="ru-RU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endParaRPr lang="ru-RU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endParaRPr lang="ru-RU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2015-2016 год – МОУ Константиновская СШ (99 обучающихся по основам научного исследования)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2016-2017 год – МОУ СШ № 7 им. адмирала Ф.Ф. Ушакова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– МОУ Константиновская СШ                      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семинары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исследовательских сборов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Консультации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обучющихся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педагогов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000108"/>
            <a:ext cx="77153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Межрегиональная эколого-краеведческая экспедиция «Мы – дети Волги» </a:t>
            </a:r>
            <a:r>
              <a:rPr lang="ru-RU" b="1" dirty="0" smtClean="0">
                <a:solidFill>
                  <a:srgbClr val="008000"/>
                </a:solidFill>
              </a:rPr>
              <a:t/>
            </a:r>
            <a:br>
              <a:rPr lang="ru-RU" b="1" dirty="0" smtClean="0">
                <a:solidFill>
                  <a:srgbClr val="008000"/>
                </a:solidFill>
              </a:rPr>
            </a:br>
            <a:r>
              <a:rPr lang="ru-RU" b="1" dirty="0" smtClean="0">
                <a:solidFill>
                  <a:srgbClr val="008000"/>
                </a:solidFill>
              </a:rPr>
              <a:t>                     </a:t>
            </a:r>
            <a:r>
              <a:rPr lang="ru-RU" sz="1600" b="1" dirty="0" smtClean="0"/>
              <a:t>местечко </a:t>
            </a:r>
            <a:r>
              <a:rPr lang="ru-RU" sz="1400" b="1" dirty="0" err="1" smtClean="0"/>
              <a:t>Кухмарь</a:t>
            </a:r>
            <a:r>
              <a:rPr lang="ru-RU" sz="1400" b="1" dirty="0" smtClean="0"/>
              <a:t> НП «</a:t>
            </a:r>
            <a:r>
              <a:rPr lang="ru-RU" sz="1400" b="1" dirty="0" err="1" smtClean="0"/>
              <a:t>Плещеево</a:t>
            </a:r>
            <a:r>
              <a:rPr lang="ru-RU" sz="1400" b="1" dirty="0" smtClean="0"/>
              <a:t> озеро»</a:t>
            </a:r>
            <a:endParaRPr lang="ru-RU" dirty="0" smtClean="0"/>
          </a:p>
        </p:txBody>
      </p:sp>
      <p:pic>
        <p:nvPicPr>
          <p:cNvPr id="4" name="Рисунок 6" descr="IMG_3415.JPG"/>
          <p:cNvPicPr>
            <a:picLocks noChangeAspect="1"/>
          </p:cNvPicPr>
          <p:nvPr/>
        </p:nvPicPr>
        <p:blipFill>
          <a:blip r:embed="rId2" cstate="print"/>
          <a:srcRect l="15155" t="17891" r="2885"/>
          <a:stretch>
            <a:fillRect/>
          </a:stretch>
        </p:blipFill>
        <p:spPr bwMode="auto">
          <a:xfrm>
            <a:off x="1071538" y="3275740"/>
            <a:ext cx="2964161" cy="211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:\Организация творческих  мероприятий. Поездки. Выходы\ДЕТИ ВОЛГИ 2016\Дети Волги фото\DSC071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357562"/>
            <a:ext cx="3171260" cy="20717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2714620"/>
            <a:ext cx="109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27860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1547</TotalTime>
  <Words>657</Words>
  <Application>Microsoft Office PowerPoint</Application>
  <PresentationFormat>Экран (4:3)</PresentationFormat>
  <Paragraphs>275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                    </vt:lpstr>
      <vt:lpstr>Слайд 2</vt:lpstr>
      <vt:lpstr>Слайд 3</vt:lpstr>
      <vt:lpstr>Схема построения ИОМ</vt:lpstr>
      <vt:lpstr>Основные направления деятельности по научно-исследовательской работе  </vt:lpstr>
      <vt:lpstr>Мероприятия районного уровня по научно-исследовательской деятельности  </vt:lpstr>
      <vt:lpstr>Основные направления работы НОО</vt:lpstr>
      <vt:lpstr>Слайд 8</vt:lpstr>
      <vt:lpstr>Слайд 9</vt:lpstr>
      <vt:lpstr>Слайд 10</vt:lpstr>
      <vt:lpstr>Организация семинаров для педагогических работников ТМР по НИД</vt:lpstr>
      <vt:lpstr>Предложения о сотрудничестве</vt:lpstr>
      <vt:lpstr>Спасибо за внимание!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дополнительного образования  «Центр дополнительного образования «Созвездие»  Тутаевского муниципального района</dc:title>
  <dc:creator>Юлия</dc:creator>
  <cp:lastModifiedBy>Юлия</cp:lastModifiedBy>
  <cp:revision>126</cp:revision>
  <dcterms:created xsi:type="dcterms:W3CDTF">2016-01-18T12:58:44Z</dcterms:created>
  <dcterms:modified xsi:type="dcterms:W3CDTF">2016-09-21T08:52:24Z</dcterms:modified>
</cp:coreProperties>
</file>