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drawings/drawing2.xml" ContentType="application/vnd.openxmlformats-officedocument.drawingml.chartshapes+xml"/>
  <Override PartName="/ppt/charts/chart3.xml" ContentType="application/vnd.openxmlformats-officedocument.drawingml.chart+xml"/>
  <Override PartName="/ppt/drawings/drawing3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handoutMasterIdLst>
    <p:handoutMasterId r:id="rId24"/>
  </p:handoutMasterIdLst>
  <p:sldIdLst>
    <p:sldId id="256" r:id="rId2"/>
    <p:sldId id="261" r:id="rId3"/>
    <p:sldId id="263" r:id="rId4"/>
    <p:sldId id="262" r:id="rId5"/>
    <p:sldId id="277" r:id="rId6"/>
    <p:sldId id="275" r:id="rId7"/>
    <p:sldId id="283" r:id="rId8"/>
    <p:sldId id="268" r:id="rId9"/>
    <p:sldId id="273" r:id="rId10"/>
    <p:sldId id="269" r:id="rId11"/>
    <p:sldId id="265" r:id="rId12"/>
    <p:sldId id="274" r:id="rId13"/>
    <p:sldId id="279" r:id="rId14"/>
    <p:sldId id="270" r:id="rId15"/>
    <p:sldId id="280" r:id="rId16"/>
    <p:sldId id="276" r:id="rId17"/>
    <p:sldId id="264" r:id="rId18"/>
    <p:sldId id="266" r:id="rId19"/>
    <p:sldId id="271" r:id="rId20"/>
    <p:sldId id="282" r:id="rId21"/>
    <p:sldId id="267" r:id="rId22"/>
    <p:sldId id="284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01F7C617-68F7-4649-B0D5-3479E5FFBDC2}">
          <p14:sldIdLst>
            <p14:sldId id="256"/>
            <p14:sldId id="261"/>
            <p14:sldId id="263"/>
            <p14:sldId id="262"/>
            <p14:sldId id="277"/>
            <p14:sldId id="275"/>
            <p14:sldId id="283"/>
            <p14:sldId id="268"/>
            <p14:sldId id="273"/>
            <p14:sldId id="269"/>
            <p14:sldId id="265"/>
            <p14:sldId id="274"/>
            <p14:sldId id="279"/>
            <p14:sldId id="270"/>
            <p14:sldId id="280"/>
            <p14:sldId id="276"/>
            <p14:sldId id="264"/>
            <p14:sldId id="266"/>
            <p14:sldId id="271"/>
            <p14:sldId id="282"/>
            <p14:sldId id="267"/>
            <p14:sldId id="284"/>
          </p14:sldIdLst>
        </p14:section>
        <p14:section name="Раздел без заголовка" id="{CD3DE851-081D-4766-B39D-C4031A3A6120}">
          <p14:sldIdLst/>
        </p14:section>
      </p14:sectionLst>
    </p:ex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CFF"/>
    <a:srgbClr val="97000B"/>
    <a:srgbClr val="0041B6"/>
    <a:srgbClr val="F9D600"/>
    <a:srgbClr val="324057"/>
    <a:srgbClr val="007CCE"/>
    <a:srgbClr val="2A1255"/>
    <a:srgbClr val="A58C51"/>
    <a:srgbClr val="213969"/>
    <a:srgbClr val="3323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>
        <p:scale>
          <a:sx n="80" d="100"/>
          <a:sy n="80" d="100"/>
        </p:scale>
        <p:origin x="-1493" y="-26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3804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_____Microsoft_Excel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20160779214524788"/>
          <c:y val="0.10495277712927394"/>
          <c:w val="0.42863204026102242"/>
          <c:h val="0.7478460003820276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высокий уровень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2"/>
                <c:pt idx="0">
                  <c:v>1 сентября 2017</c:v>
                </c:pt>
                <c:pt idx="1">
                  <c:v>24 мая 2018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>
                  <c:v>0.03</c:v>
                </c:pt>
                <c:pt idx="1">
                  <c:v>0.05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средний уровень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2"/>
                <c:pt idx="0">
                  <c:v>1 сентября 2017</c:v>
                </c:pt>
                <c:pt idx="1">
                  <c:v>24 мая 2018</c:v>
                </c:pt>
              </c:strCache>
            </c:strRef>
          </c:cat>
          <c:val>
            <c:numRef>
              <c:f>Лист1!$C$2:$C$5</c:f>
              <c:numCache>
                <c:formatCode>0%</c:formatCode>
                <c:ptCount val="4"/>
                <c:pt idx="0">
                  <c:v>0.64</c:v>
                </c:pt>
                <c:pt idx="1">
                  <c:v>0.86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ниже среднего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2"/>
                <c:pt idx="0">
                  <c:v>1 сентября 2017</c:v>
                </c:pt>
                <c:pt idx="1">
                  <c:v>24 мая 2018</c:v>
                </c:pt>
              </c:strCache>
            </c:strRef>
          </c:cat>
          <c:val>
            <c:numRef>
              <c:f>Лист1!$D$2:$D$5</c:f>
              <c:numCache>
                <c:formatCode>0%</c:formatCode>
                <c:ptCount val="4"/>
                <c:pt idx="0" formatCode="General">
                  <c:v>0</c:v>
                </c:pt>
                <c:pt idx="1">
                  <c:v>0.09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1890048"/>
        <c:axId val="31900032"/>
        <c:axId val="0"/>
      </c:bar3DChart>
      <c:catAx>
        <c:axId val="31890048"/>
        <c:scaling>
          <c:orientation val="minMax"/>
        </c:scaling>
        <c:delete val="1"/>
        <c:axPos val="b"/>
        <c:majorTickMark val="out"/>
        <c:minorTickMark val="none"/>
        <c:tickLblPos val="low"/>
        <c:crossAx val="31900032"/>
        <c:crosses val="autoZero"/>
        <c:auto val="1"/>
        <c:lblAlgn val="ctr"/>
        <c:lblOffset val="100"/>
        <c:noMultiLvlLbl val="0"/>
      </c:catAx>
      <c:valAx>
        <c:axId val="31900032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3189004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334670952828144"/>
          <c:y val="0.20455886410425111"/>
          <c:w val="0.26500385272941801"/>
          <c:h val="0.57201434726319589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lang="ru-RU" sz="3100" i="1" kern="1200">
          <a:solidFill>
            <a:schemeClr val="accent5">
              <a:lumMod val="50000"/>
            </a:schemeClr>
          </a:solidFill>
          <a:latin typeface="Monotype Corsiva" pitchFamily="66" charset="0"/>
          <a:ea typeface="+mn-ea"/>
          <a:cs typeface="+mn-cs"/>
        </a:defRPr>
      </a:pPr>
      <a:endParaRPr lang="ru-RU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Мониторинг обучающихся в период 2016-2018 год </c:v>
                </c:pt>
              </c:strCache>
            </c:strRef>
          </c:tx>
          <c:explosion val="1"/>
          <c:cat>
            <c:strRef>
              <c:f>Лист1!$A$2:$A$5</c:f>
              <c:strCache>
                <c:ptCount val="4"/>
                <c:pt idx="0">
                  <c:v> Качество замеров</c:v>
                </c:pt>
                <c:pt idx="1">
                  <c:v>Социальная напряженность</c:v>
                </c:pt>
                <c:pt idx="2">
                  <c:v>Социальная дезадаптация</c:v>
                </c:pt>
                <c:pt idx="3">
                  <c:v>Социальная напряженность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>
                  <c:v>0.97</c:v>
                </c:pt>
                <c:pt idx="1">
                  <c:v>0.32</c:v>
                </c:pt>
                <c:pt idx="2">
                  <c:v>0.15</c:v>
                </c:pt>
                <c:pt idx="3">
                  <c:v>0.68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64949326685923059"/>
          <c:y val="0.23934733272199141"/>
          <c:w val="0.30863068623959694"/>
          <c:h val="0.52580761171932233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bar"/>
        <c:grouping val="clustered"/>
        <c:varyColors val="0"/>
        <c:ser>
          <c:idx val="0"/>
          <c:order val="0"/>
          <c:tx>
            <c:strRef>
              <c:f>Лист1!$B$2</c:f>
              <c:strCache>
                <c:ptCount val="1"/>
                <c:pt idx="0">
                  <c:v>Да</c:v>
                </c:pt>
              </c:strCache>
            </c:strRef>
          </c:tx>
          <c:invertIfNegative val="0"/>
          <c:cat>
            <c:strRef>
              <c:f>Лист1!$A$3:$A$7</c:f>
              <c:strCache>
                <c:ptCount val="5"/>
                <c:pt idx="0">
                  <c:v>Знаете ли вы о существовании ТД</c:v>
                </c:pt>
                <c:pt idx="1">
                  <c:v>Нужен ли ТД?</c:v>
                </c:pt>
                <c:pt idx="2">
                  <c:v>Знаете ли вы номер бесплатного ТД?</c:v>
                </c:pt>
                <c:pt idx="3">
                  <c:v>В нашем районе существует ТД?</c:v>
                </c:pt>
                <c:pt idx="4">
                  <c:v>Знаете ли вы что в случае любых проблем можно позвонить на ТД,</c:v>
                </c:pt>
              </c:strCache>
            </c:strRef>
          </c:cat>
          <c:val>
            <c:numRef>
              <c:f>Лист1!$B$3:$B$7</c:f>
              <c:numCache>
                <c:formatCode>General</c:formatCode>
                <c:ptCount val="5"/>
                <c:pt idx="0">
                  <c:v>621</c:v>
                </c:pt>
                <c:pt idx="1">
                  <c:v>581</c:v>
                </c:pt>
                <c:pt idx="2">
                  <c:v>378</c:v>
                </c:pt>
                <c:pt idx="3">
                  <c:v>579</c:v>
                </c:pt>
                <c:pt idx="4">
                  <c:v>594</c:v>
                </c:pt>
              </c:numCache>
            </c:numRef>
          </c:val>
        </c:ser>
        <c:ser>
          <c:idx val="1"/>
          <c:order val="1"/>
          <c:tx>
            <c:strRef>
              <c:f>Лист1!$C$2</c:f>
              <c:strCache>
                <c:ptCount val="1"/>
                <c:pt idx="0">
                  <c:v>Нет</c:v>
                </c:pt>
              </c:strCache>
            </c:strRef>
          </c:tx>
          <c:invertIfNegative val="0"/>
          <c:cat>
            <c:strRef>
              <c:f>Лист1!$A$3:$A$7</c:f>
              <c:strCache>
                <c:ptCount val="5"/>
                <c:pt idx="0">
                  <c:v>Знаете ли вы о существовании ТД</c:v>
                </c:pt>
                <c:pt idx="1">
                  <c:v>Нужен ли ТД?</c:v>
                </c:pt>
                <c:pt idx="2">
                  <c:v>Знаете ли вы номер бесплатного ТД?</c:v>
                </c:pt>
                <c:pt idx="3">
                  <c:v>В нашем районе существует ТД?</c:v>
                </c:pt>
                <c:pt idx="4">
                  <c:v>Знаете ли вы что в случае любых проблем можно позвонить на ТД,</c:v>
                </c:pt>
              </c:strCache>
            </c:strRef>
          </c:cat>
          <c:val>
            <c:numRef>
              <c:f>Лист1!$C$3:$C$7</c:f>
              <c:numCache>
                <c:formatCode>General</c:formatCode>
                <c:ptCount val="5"/>
                <c:pt idx="0">
                  <c:v>64</c:v>
                </c:pt>
                <c:pt idx="1">
                  <c:v>104</c:v>
                </c:pt>
                <c:pt idx="2">
                  <c:v>307</c:v>
                </c:pt>
                <c:pt idx="3">
                  <c:v>106</c:v>
                </c:pt>
                <c:pt idx="4">
                  <c:v>91</c:v>
                </c:pt>
              </c:numCache>
            </c:numRef>
          </c:val>
        </c:ser>
        <c:ser>
          <c:idx val="2"/>
          <c:order val="2"/>
          <c:tx>
            <c:strRef>
              <c:f>Лист1!$D$2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cat>
            <c:strRef>
              <c:f>Лист1!$A$3:$A$7</c:f>
              <c:strCache>
                <c:ptCount val="5"/>
                <c:pt idx="0">
                  <c:v>Знаете ли вы о существовании ТД</c:v>
                </c:pt>
                <c:pt idx="1">
                  <c:v>Нужен ли ТД?</c:v>
                </c:pt>
                <c:pt idx="2">
                  <c:v>Знаете ли вы номер бесплатного ТД?</c:v>
                </c:pt>
                <c:pt idx="3">
                  <c:v>В нашем районе существует ТД?</c:v>
                </c:pt>
                <c:pt idx="4">
                  <c:v>Знаете ли вы что в случае любых проблем можно позвонить на ТД,</c:v>
                </c:pt>
              </c:strCache>
            </c:strRef>
          </c:cat>
          <c:val>
            <c:numRef>
              <c:f>Лист1!$D$3:$D$7</c:f>
              <c:numCache>
                <c:formatCode>General</c:formatCode>
                <c:ptCount val="5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81110912"/>
        <c:axId val="34788096"/>
        <c:axId val="0"/>
      </c:bar3DChart>
      <c:catAx>
        <c:axId val="81110912"/>
        <c:scaling>
          <c:orientation val="minMax"/>
        </c:scaling>
        <c:delete val="0"/>
        <c:axPos val="l"/>
        <c:majorTickMark val="out"/>
        <c:minorTickMark val="none"/>
        <c:tickLblPos val="nextTo"/>
        <c:crossAx val="34788096"/>
        <c:crosses val="autoZero"/>
        <c:auto val="1"/>
        <c:lblAlgn val="ctr"/>
        <c:lblOffset val="100"/>
        <c:noMultiLvlLbl val="0"/>
      </c:catAx>
      <c:valAx>
        <c:axId val="34788096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crossAx val="81110912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0.31193</cdr:x>
      <cdr:y>0.86282</cdr:y>
    </cdr:from>
    <cdr:to>
      <cdr:x>0.44266</cdr:x>
      <cdr:y>1</cdr:y>
    </cdr:to>
    <cdr:sp macro="" textlink="">
      <cdr:nvSpPr>
        <cdr:cNvPr id="2" name="TextBox 6"/>
        <cdr:cNvSpPr txBox="1"/>
      </cdr:nvSpPr>
      <cdr:spPr>
        <a:xfrm xmlns:a="http://schemas.openxmlformats.org/drawingml/2006/main">
          <a:off x="2590800" y="4065369"/>
          <a:ext cx="1085852" cy="646331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dirty="0" smtClean="0">
              <a:solidFill>
                <a:schemeClr val="accent5">
                  <a:lumMod val="50000"/>
                </a:schemeClr>
              </a:solidFill>
            </a:rPr>
            <a:t>24.05. </a:t>
          </a:r>
        </a:p>
        <a:p xmlns:a="http://schemas.openxmlformats.org/drawingml/2006/main">
          <a:pPr algn="ctr"/>
          <a:r>
            <a:rPr lang="ru-RU" dirty="0" smtClean="0">
              <a:solidFill>
                <a:schemeClr val="accent5">
                  <a:lumMod val="50000"/>
                </a:schemeClr>
              </a:solidFill>
            </a:rPr>
            <a:t>2019</a:t>
          </a:r>
          <a:endParaRPr lang="ru-RU" dirty="0">
            <a:solidFill>
              <a:schemeClr val="accent5">
                <a:lumMod val="50000"/>
              </a:schemeClr>
            </a:solidFill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0.35804</cdr:x>
      <cdr:y>0.473</cdr:y>
    </cdr:from>
    <cdr:to>
      <cdr:x>0.60804</cdr:x>
      <cdr:y>0.77163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714626" y="2308226"/>
          <a:ext cx="1895474" cy="14573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4400" dirty="0" smtClean="0"/>
            <a:t>97</a:t>
          </a:r>
          <a:r>
            <a:rPr lang="ru-RU" sz="4400" dirty="0" smtClean="0"/>
            <a:t>%</a:t>
          </a:r>
          <a:endParaRPr lang="ru-RU" sz="4400" dirty="0"/>
        </a:p>
      </cdr:txBody>
    </cdr:sp>
  </cdr:relSizeAnchor>
  <cdr:relSizeAnchor xmlns:cdr="http://schemas.openxmlformats.org/drawingml/2006/chartDrawing">
    <cdr:from>
      <cdr:x>0.1005</cdr:x>
      <cdr:y>0.37736</cdr:y>
    </cdr:from>
    <cdr:to>
      <cdr:x>0.40075</cdr:x>
      <cdr:y>0.64671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761999" y="1841500"/>
          <a:ext cx="2276475" cy="131445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4400" dirty="0" smtClean="0"/>
            <a:t>32</a:t>
          </a:r>
          <a:r>
            <a:rPr lang="ru-RU" sz="4400" dirty="0" smtClean="0"/>
            <a:t>%</a:t>
          </a:r>
          <a:endParaRPr lang="ru-RU" sz="4400" dirty="0"/>
        </a:p>
      </cdr:txBody>
    </cdr:sp>
  </cdr:relSizeAnchor>
  <cdr:relSizeAnchor xmlns:cdr="http://schemas.openxmlformats.org/drawingml/2006/chartDrawing">
    <cdr:from>
      <cdr:x>0.20603</cdr:x>
      <cdr:y>0.76187</cdr:y>
    </cdr:from>
    <cdr:to>
      <cdr:x>0.44095</cdr:x>
      <cdr:y>0.93169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1562100" y="3717926"/>
          <a:ext cx="1781175" cy="8286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4400" dirty="0" smtClean="0"/>
            <a:t>32</a:t>
          </a:r>
          <a:r>
            <a:rPr lang="ru-RU" sz="4400" dirty="0" smtClean="0"/>
            <a:t>%</a:t>
          </a:r>
          <a:endParaRPr lang="ru-RU" sz="4400" dirty="0"/>
        </a:p>
      </cdr:txBody>
    </cdr:sp>
  </cdr:relSizeAnchor>
  <cdr:relSizeAnchor xmlns:cdr="http://schemas.openxmlformats.org/drawingml/2006/chartDrawing">
    <cdr:from>
      <cdr:x>0.12689</cdr:x>
      <cdr:y>0.7228</cdr:y>
    </cdr:from>
    <cdr:to>
      <cdr:x>0.26382</cdr:x>
      <cdr:y>0.84772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962051" y="3527243"/>
          <a:ext cx="1038189" cy="60960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2800" b="1" dirty="0" smtClean="0"/>
            <a:t>15</a:t>
          </a:r>
          <a:r>
            <a:rPr lang="ru-RU" sz="2800" b="1" dirty="0" smtClean="0"/>
            <a:t>%</a:t>
          </a:r>
          <a:endParaRPr lang="ru-RU" sz="2800" b="1" dirty="0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0.83417</cdr:x>
      <cdr:y>0.27527</cdr:y>
    </cdr:from>
    <cdr:to>
      <cdr:x>0.96127</cdr:x>
      <cdr:y>0.41476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6564312" y="1296987"/>
          <a:ext cx="1000125" cy="6572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0.84386</cdr:x>
      <cdr:y>0.36624</cdr:y>
    </cdr:from>
    <cdr:to>
      <cdr:x>0.99758</cdr:x>
      <cdr:y>0.45115</cdr:y>
    </cdr:to>
    <cdr:sp macro="" textlink="">
      <cdr:nvSpPr>
        <cdr:cNvPr id="3" name="Прямоугольник 2"/>
        <cdr:cNvSpPr/>
      </cdr:nvSpPr>
      <cdr:spPr>
        <a:xfrm xmlns:a="http://schemas.openxmlformats.org/drawingml/2006/main">
          <a:off x="6640512" y="1725612"/>
          <a:ext cx="1209675" cy="400050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2DD1C9-4BB6-422A-8F34-C157EA500BD9}" type="datetimeFigureOut">
              <a:rPr lang="en-US" smtClean="0"/>
              <a:t>4/4/2019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A997E4-EE34-411C-9FF1-22B934EF53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4113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4/4/2019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8456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4/4/2019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7254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4/4/2019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5810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4/4/2019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0949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4/4/2019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4675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4/4/2019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750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4/4/2019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1377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4/4/2019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8676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4/4/2019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2460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4/4/2019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8970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4/4/2019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6395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5459" y="1465729"/>
            <a:ext cx="7869891" cy="47112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BD9794-A4CC-42D0-9A65-24C6B9EF4076}" type="datetimeFigureOut">
              <a:rPr lang="en-US" smtClean="0"/>
              <a:t>4/4/2019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1"/>
            <a:ext cx="7886700" cy="13377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3321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3824990" y="3124200"/>
            <a:ext cx="4983979" cy="95615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ln w="0"/>
                <a:solidFill>
                  <a:srgbClr val="006CFF"/>
                </a:solidFill>
                <a:effectLst>
                  <a:reflection blurRad="6350" stA="53000" endA="300" endPos="35500" dir="5400000" sy="-90000" algn="bl" rotWithShape="0"/>
                </a:effectLst>
                <a:latin typeface="Monotype Corsiva" pitchFamily="66" charset="0"/>
              </a:rPr>
              <a:t>«У меня это хорошо получается»!</a:t>
            </a:r>
            <a:endParaRPr lang="en-US" b="1" dirty="0">
              <a:ln w="0"/>
              <a:solidFill>
                <a:srgbClr val="006CFF"/>
              </a:solidFill>
              <a:effectLst>
                <a:reflection blurRad="6350" stA="53000" endA="300" endPos="35500" dir="5400000" sy="-90000" algn="bl" rotWithShape="0"/>
              </a:effectLst>
              <a:latin typeface="Monotype Corsiva" pitchFamily="66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318510" y="5317126"/>
            <a:ext cx="4648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Monotype Corsiva" pitchFamily="66" charset="0"/>
              </a:rPr>
              <a:t>Педагог-психолог:</a:t>
            </a:r>
          </a:p>
          <a:p>
            <a:pPr algn="r"/>
            <a:r>
              <a:rPr lang="ru-RU" sz="2400" dirty="0" err="1" smtClean="0">
                <a:solidFill>
                  <a:schemeClr val="accent5">
                    <a:lumMod val="50000"/>
                  </a:schemeClr>
                </a:solidFill>
                <a:latin typeface="Monotype Corsiva" pitchFamily="66" charset="0"/>
              </a:rPr>
              <a:t>Соловьёва.Н.А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95943" y="359229"/>
            <a:ext cx="87194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Monotype Corsiva" pitchFamily="66" charset="0"/>
              </a:rPr>
              <a:t>Муниципальное учреждение Центр психолого-педагогической, медико-социальной помощи «Стимул»</a:t>
            </a:r>
            <a:endParaRPr lang="ru-RU" dirty="0">
              <a:solidFill>
                <a:schemeClr val="accent5">
                  <a:lumMod val="50000"/>
                </a:schemeClr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0652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37" y="133351"/>
            <a:ext cx="7886700" cy="676274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Клуб «Мамина школа»</a:t>
            </a:r>
            <a:endParaRPr lang="ru-RU" sz="3600" dirty="0">
              <a:solidFill>
                <a:schemeClr val="accent1">
                  <a:lumMod val="50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8194" name="Picture 2" descr="E:\конкурс педагогический дебют 2019\фото на презент\DSC0693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18" y="1017588"/>
            <a:ext cx="3136527" cy="47117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E:\конкурс педагогический дебют 2019\фото на презент\DSC0692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3350" y="885311"/>
            <a:ext cx="4238625" cy="28215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E:\конкурс педагогический дебют 2019\фото на презент\DSC0857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66" b="2684"/>
          <a:stretch/>
        </p:blipFill>
        <p:spPr bwMode="auto">
          <a:xfrm>
            <a:off x="4586287" y="3809598"/>
            <a:ext cx="2952749" cy="28198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0029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125" y="1"/>
            <a:ext cx="8524875" cy="1337732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Психопрофилактические игры, </a:t>
            </a:r>
            <a:r>
              <a:rPr lang="ru-RU" sz="3600" dirty="0" err="1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квесты</a:t>
            </a:r>
            <a:r>
              <a:rPr lang="ru-RU" sz="3600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, конкурсы</a:t>
            </a:r>
            <a:endParaRPr lang="ru-RU" sz="3600" dirty="0">
              <a:solidFill>
                <a:schemeClr val="accent1">
                  <a:lumMod val="50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5122" name="Picture 2" descr="G:\Новая папка\общее фото СПИД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352" y="1103657"/>
            <a:ext cx="4371106" cy="27551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E:\конкурс педагогический дебют 2019\фото на презент\DSC0466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795" y="1066800"/>
            <a:ext cx="4039231" cy="26887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E:\конкурс педагогический дебют 2019\фото на презент\DSC0463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277" y="3832457"/>
            <a:ext cx="4062066" cy="27039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Оксана\Desktop\конкурс педагогический дебют 2019\вич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7154" y="3832457"/>
            <a:ext cx="3830012" cy="27039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8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3875" y="123826"/>
            <a:ext cx="7886700" cy="657224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ПМК «Социомониторинг»</a:t>
            </a:r>
            <a:endParaRPr lang="ru-RU" sz="3600" dirty="0">
              <a:solidFill>
                <a:schemeClr val="accent1">
                  <a:lumMod val="50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4098" name="Picture 2" descr="C:\Users\Оксана\Desktop\конкурс педагогический дебют 2019\хабарова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018" y="893762"/>
            <a:ext cx="3920331" cy="52271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E:\конкурс педагогический дебют 2019\фото на конкурс\социомониторинг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8349" y="657225"/>
            <a:ext cx="4122803" cy="2438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5049" y="2800350"/>
            <a:ext cx="3205120" cy="1957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66" t="32125" r="12078" b="12585"/>
          <a:stretch/>
        </p:blipFill>
        <p:spPr bwMode="auto">
          <a:xfrm>
            <a:off x="5307073" y="4757736"/>
            <a:ext cx="3421048" cy="20145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7953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75" y="152400"/>
            <a:ext cx="7886700" cy="1400175"/>
          </a:xfrm>
        </p:spPr>
        <p:txBody>
          <a:bodyPr>
            <a:noAutofit/>
          </a:bodyPr>
          <a:lstStyle/>
          <a:p>
            <a:pPr algn="just"/>
            <a:r>
              <a:rPr lang="ru-RU" sz="3400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Проводимым мониторингом за период 2016-2018 год было охвачено 5600 обучающихся, воспитанников ОУ  ТМР</a:t>
            </a:r>
            <a:endParaRPr lang="ru-RU" sz="3400" dirty="0">
              <a:solidFill>
                <a:schemeClr val="accent1">
                  <a:lumMod val="50000"/>
                </a:schemeClr>
              </a:solidFill>
              <a:latin typeface="Monotype Corsiva" pitchFamily="66" charset="0"/>
            </a:endParaRPr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4141164876"/>
              </p:ext>
            </p:extLst>
          </p:nvPr>
        </p:nvGraphicFramePr>
        <p:xfrm>
          <a:off x="771525" y="1473199"/>
          <a:ext cx="7581900" cy="48799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772150" y="5229046"/>
            <a:ext cx="20383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Calibri" pitchFamily="34" charset="0"/>
                <a:cs typeface="Calibri" pitchFamily="34" charset="0"/>
              </a:rPr>
              <a:t>Члены группы находятся в благополучной обстановке</a:t>
            </a:r>
            <a:endParaRPr lang="ru-RU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7838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"/>
            <a:ext cx="7886700" cy="876299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Кризисная служба. Телефон доверия.</a:t>
            </a:r>
            <a:endParaRPr lang="ru-RU" dirty="0">
              <a:solidFill>
                <a:schemeClr val="accent1">
                  <a:lumMod val="50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9218" name="Picture 2" descr="E:\конкурс педагогический дебют 2019\фото на презент\DSC0965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816" y="982662"/>
            <a:ext cx="4314007" cy="28717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E:\конкурс педагогический дебют 2019\фото на презент\DSC0855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496" y="3898426"/>
            <a:ext cx="4237852" cy="28209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E:\конкурс педагогический дебют 2019\фото на презент\DSC0072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496" y="1088374"/>
            <a:ext cx="4019154" cy="26754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G:\Новая папка (2)\DSC0072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198" y="3944757"/>
            <a:ext cx="4098652" cy="27283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8610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Результаты анкетирования обучающихся 7,10,11 классов ОУ ТМР</a:t>
            </a:r>
            <a:endParaRPr lang="ru-RU" sz="3600" dirty="0">
              <a:solidFill>
                <a:schemeClr val="accent1">
                  <a:lumMod val="50000"/>
                </a:schemeClr>
              </a:solidFill>
              <a:latin typeface="Monotype Corsiva" pitchFamily="66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14518881"/>
              </p:ext>
            </p:extLst>
          </p:nvPr>
        </p:nvGraphicFramePr>
        <p:xfrm>
          <a:off x="588963" y="1408113"/>
          <a:ext cx="7869237" cy="4711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054088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850" y="85725"/>
            <a:ext cx="8258175" cy="78105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Обучение подростков-консультантов «Телефон доверия-мой невидимый друг»</a:t>
            </a:r>
            <a:endParaRPr lang="ru-RU" dirty="0">
              <a:solidFill>
                <a:schemeClr val="accent1">
                  <a:lumMod val="50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7171" name="Picture 3" descr="G:\Новая папка (2)\DSC00839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76" t="1427" r="-1"/>
          <a:stretch/>
        </p:blipFill>
        <p:spPr bwMode="auto">
          <a:xfrm>
            <a:off x="438151" y="997279"/>
            <a:ext cx="3819524" cy="31651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G:\Новая папка (2)\DSC0078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4" r="25378"/>
          <a:stretch/>
        </p:blipFill>
        <p:spPr bwMode="auto">
          <a:xfrm>
            <a:off x="5043896" y="933281"/>
            <a:ext cx="3429000" cy="29721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G:\Новая папка (2)\DSC0080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13"/>
          <a:stretch/>
        </p:blipFill>
        <p:spPr bwMode="auto">
          <a:xfrm>
            <a:off x="438151" y="4048125"/>
            <a:ext cx="4533900" cy="24955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G:\Новая папка (2)\DSC0072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671" y="3962400"/>
            <a:ext cx="3774973" cy="25128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2428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 descr="E:\конкурс педагогический дебют 2019\фото на презент\DSC0756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7504" y="3818136"/>
            <a:ext cx="4004608" cy="26657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E:\конкурс педагогический дебют 2019\фото на презент\DSC0412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7504" y="869625"/>
            <a:ext cx="4155697" cy="27662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"/>
            <a:ext cx="7886700" cy="869624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Обучение Подростков-медиаторов </a:t>
            </a:r>
            <a:endParaRPr lang="ru-RU" sz="3600" dirty="0">
              <a:solidFill>
                <a:schemeClr val="accent1">
                  <a:lumMod val="50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4100" name="Picture 4" descr="E:\конкурс педагогический дебют 2019\фото на презент\DSC0755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77" y="869625"/>
            <a:ext cx="4219114" cy="28085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E:\конкурс педагогический дебют 2019\фото на презент\DSC0752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000" y="3818136"/>
            <a:ext cx="3922755" cy="26112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8421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E:\конкурс педагогический дебют 2019\фото на презент\DSC0976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9843" y="893141"/>
            <a:ext cx="4335776" cy="28862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5735" y="108858"/>
            <a:ext cx="8294913" cy="824592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Программы социально-педагогической направленности «Страна мира» и «Дорогою добра»</a:t>
            </a:r>
            <a:endParaRPr lang="ru-RU" sz="3200" dirty="0">
              <a:solidFill>
                <a:schemeClr val="accent1">
                  <a:lumMod val="50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6147" name="Picture 3" descr="E:\конкурс педагогический дебют 2019\фото на презент\DSC0977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3" y="1009585"/>
            <a:ext cx="4135403" cy="27527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G:\_\все что есть\DSC0929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341" y="3929735"/>
            <a:ext cx="3963457" cy="26384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Оксана\Desktop\конкурс педагогический дебют 2019\20180606_10503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1052" y="4005938"/>
            <a:ext cx="4419597" cy="24860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0339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50" y="123826"/>
            <a:ext cx="8896349" cy="923924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Семинары-практикумы и тренинги  для молодых специалистов</a:t>
            </a:r>
            <a:endParaRPr lang="ru-RU" dirty="0">
              <a:solidFill>
                <a:schemeClr val="accent1">
                  <a:lumMod val="50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10242" name="Picture 2" descr="E:\конкурс педагогический дебют 2019\фото на презент\DSC0577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72" y="923925"/>
            <a:ext cx="4444929" cy="29589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E:\конкурс педагогический дебют 2019\фото на презент\Новая папка\DSC0052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7658" y="933450"/>
            <a:ext cx="4271567" cy="28434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G:\Новая папка (2)\DSC0052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413" y="4031510"/>
            <a:ext cx="3993912" cy="26586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G:\Новая папка (2)\DSC0053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7659" y="3968105"/>
            <a:ext cx="4052491" cy="26975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047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Оксана\Desktop\конкурс педагогический дебют 2019\я.jpe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53"/>
          <a:stretch/>
        </p:blipFill>
        <p:spPr bwMode="auto">
          <a:xfrm>
            <a:off x="276103" y="907223"/>
            <a:ext cx="3471644" cy="40274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952874" y="1428212"/>
            <a:ext cx="5411559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400" i="1" dirty="0">
                <a:solidFill>
                  <a:schemeClr val="accent5">
                    <a:lumMod val="50000"/>
                  </a:schemeClr>
                </a:solidFill>
                <a:latin typeface="Monotype Corsiva" pitchFamily="66" charset="0"/>
              </a:rPr>
              <a:t>«Девятнадцатый век </a:t>
            </a:r>
            <a:r>
              <a:rPr lang="ru-RU" sz="3400" i="1" dirty="0" smtClean="0">
                <a:solidFill>
                  <a:schemeClr val="accent5">
                    <a:lumMod val="50000"/>
                  </a:schemeClr>
                </a:solidFill>
                <a:latin typeface="Monotype Corsiva" pitchFamily="66" charset="0"/>
              </a:rPr>
              <a:t>-</a:t>
            </a:r>
          </a:p>
          <a:p>
            <a:r>
              <a:rPr lang="ru-RU" sz="3400" i="1" dirty="0" smtClean="0">
                <a:solidFill>
                  <a:schemeClr val="accent5">
                    <a:lumMod val="50000"/>
                  </a:schemeClr>
                </a:solidFill>
                <a:latin typeface="Monotype Corsiva" pitchFamily="66" charset="0"/>
              </a:rPr>
              <a:t>был веком биологии</a:t>
            </a:r>
            <a:r>
              <a:rPr lang="ru-RU" sz="3400" i="1" dirty="0">
                <a:solidFill>
                  <a:schemeClr val="accent5">
                    <a:lumMod val="50000"/>
                  </a:schemeClr>
                </a:solidFill>
                <a:latin typeface="Monotype Corsiva" pitchFamily="66" charset="0"/>
              </a:rPr>
              <a:t>, </a:t>
            </a:r>
            <a:endParaRPr lang="ru-RU" sz="3400" dirty="0">
              <a:solidFill>
                <a:schemeClr val="accent5">
                  <a:lumMod val="50000"/>
                </a:schemeClr>
              </a:solidFill>
              <a:latin typeface="Monotype Corsiva" pitchFamily="66" charset="0"/>
            </a:endParaRPr>
          </a:p>
          <a:p>
            <a:r>
              <a:rPr lang="ru-RU" sz="3400" i="1" dirty="0">
                <a:solidFill>
                  <a:schemeClr val="accent5">
                    <a:lumMod val="50000"/>
                  </a:schemeClr>
                </a:solidFill>
                <a:latin typeface="Monotype Corsiva" pitchFamily="66" charset="0"/>
              </a:rPr>
              <a:t>двадцатый – веком физики, </a:t>
            </a:r>
            <a:r>
              <a:rPr lang="ru-RU" sz="3400" i="1" dirty="0" smtClean="0">
                <a:solidFill>
                  <a:schemeClr val="accent5">
                    <a:lumMod val="50000"/>
                  </a:schemeClr>
                </a:solidFill>
                <a:latin typeface="Monotype Corsiva" pitchFamily="66" charset="0"/>
              </a:rPr>
              <a:t>двадцать </a:t>
            </a:r>
            <a:r>
              <a:rPr lang="ru-RU" sz="3400" i="1" dirty="0">
                <a:solidFill>
                  <a:schemeClr val="accent5">
                    <a:lumMod val="50000"/>
                  </a:schemeClr>
                </a:solidFill>
                <a:latin typeface="Monotype Corsiva" pitchFamily="66" charset="0"/>
              </a:rPr>
              <a:t>первый </a:t>
            </a:r>
            <a:endParaRPr lang="ru-RU" sz="3400" i="1" dirty="0" smtClean="0">
              <a:solidFill>
                <a:schemeClr val="accent5">
                  <a:lumMod val="50000"/>
                </a:schemeClr>
              </a:solidFill>
              <a:latin typeface="Monotype Corsiva" pitchFamily="66" charset="0"/>
            </a:endParaRPr>
          </a:p>
          <a:p>
            <a:r>
              <a:rPr lang="ru-RU" sz="3400" i="1" dirty="0" smtClean="0">
                <a:solidFill>
                  <a:schemeClr val="accent5">
                    <a:lumMod val="50000"/>
                  </a:schemeClr>
                </a:solidFill>
                <a:latin typeface="Monotype Corsiva" pitchFamily="66" charset="0"/>
              </a:rPr>
              <a:t>– </a:t>
            </a:r>
            <a:r>
              <a:rPr lang="ru-RU" sz="3400" i="1" dirty="0">
                <a:solidFill>
                  <a:schemeClr val="accent5">
                    <a:lumMod val="50000"/>
                  </a:schemeClr>
                </a:solidFill>
                <a:latin typeface="Monotype Corsiva" pitchFamily="66" charset="0"/>
              </a:rPr>
              <a:t>век психологии»  </a:t>
            </a:r>
            <a:r>
              <a:rPr lang="ru-RU" sz="3200" i="1" dirty="0">
                <a:solidFill>
                  <a:schemeClr val="accent5">
                    <a:lumMod val="50000"/>
                  </a:schemeClr>
                </a:solidFill>
                <a:latin typeface="Monotype Corsiva" pitchFamily="66" charset="0"/>
              </a:rPr>
              <a:t>А. П. </a:t>
            </a:r>
            <a:r>
              <a:rPr lang="ru-RU" sz="3200" i="1" dirty="0" err="1">
                <a:solidFill>
                  <a:schemeClr val="accent5">
                    <a:lumMod val="50000"/>
                  </a:schemeClr>
                </a:solidFill>
                <a:latin typeface="Monotype Corsiva" pitchFamily="66" charset="0"/>
              </a:rPr>
              <a:t>Егидес</a:t>
            </a:r>
            <a:r>
              <a:rPr lang="ru-RU" i="1" dirty="0"/>
              <a:t>.</a:t>
            </a:r>
            <a:endParaRPr lang="ru-RU" dirty="0"/>
          </a:p>
          <a:p>
            <a:r>
              <a:rPr lang="ru-RU" i="1" dirty="0"/>
              <a:t> 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02660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52975" y="1038226"/>
            <a:ext cx="4143375" cy="1337732"/>
          </a:xfrm>
        </p:spPr>
        <p:txBody>
          <a:bodyPr>
            <a:noAutofit/>
          </a:bodyPr>
          <a:lstStyle/>
          <a:p>
            <a:pPr algn="ctr"/>
            <a:r>
              <a:rPr lang="ru-RU" sz="5400" dirty="0" smtClean="0">
                <a:solidFill>
                  <a:schemeClr val="accent5">
                    <a:lumMod val="50000"/>
                  </a:schemeClr>
                </a:solidFill>
                <a:latin typeface="Monotype Corsiva" pitchFamily="66" charset="0"/>
              </a:rPr>
              <a:t>Курсы повышения квалификации</a:t>
            </a:r>
            <a:endParaRPr lang="ru-RU" sz="5400" dirty="0">
              <a:solidFill>
                <a:schemeClr val="accent5">
                  <a:lumMod val="50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5122" name="Picture 2" descr="C:\Users\Оксана\Desktop\конкурс педагогический дебют 2019\курсы и победы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023" y="352425"/>
            <a:ext cx="4608777" cy="34565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Оксана\Desktop\конкурс педагогический дебют 2019\кубок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6275" y="3207543"/>
            <a:ext cx="4410075" cy="33075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342900" y="4192455"/>
            <a:ext cx="4143375" cy="13377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5400" dirty="0" smtClean="0">
                <a:solidFill>
                  <a:schemeClr val="accent5">
                    <a:lumMod val="50000"/>
                  </a:schemeClr>
                </a:solidFill>
                <a:latin typeface="Monotype Corsiva" pitchFamily="66" charset="0"/>
              </a:rPr>
              <a:t>Победы на конкурсах</a:t>
            </a:r>
            <a:endParaRPr lang="ru-RU" sz="5400" dirty="0">
              <a:solidFill>
                <a:schemeClr val="accent5">
                  <a:lumMod val="50000"/>
                </a:schemeClr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0224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625" y="923924"/>
            <a:ext cx="4143375" cy="195262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dirty="0" smtClean="0">
                <a:solidFill>
                  <a:schemeClr val="accent5">
                    <a:lumMod val="50000"/>
                  </a:schemeClr>
                </a:solidFill>
                <a:latin typeface="Monotype Corsiva" pitchFamily="66" charset="0"/>
              </a:rPr>
              <a:t>Взаимодействие  и сотрудничество  со специалистами </a:t>
            </a:r>
            <a:br>
              <a:rPr lang="ru-RU" sz="3600" dirty="0" smtClean="0">
                <a:solidFill>
                  <a:schemeClr val="accent5">
                    <a:lumMod val="50000"/>
                  </a:schemeClr>
                </a:solidFill>
                <a:latin typeface="Monotype Corsiva" pitchFamily="66" charset="0"/>
              </a:rPr>
            </a:br>
            <a:r>
              <a:rPr lang="ru-RU" sz="3600" dirty="0" smtClean="0">
                <a:solidFill>
                  <a:schemeClr val="accent5">
                    <a:lumMod val="50000"/>
                  </a:schemeClr>
                </a:solidFill>
                <a:latin typeface="Monotype Corsiva" pitchFamily="66" charset="0"/>
              </a:rPr>
              <a:t>КДН и ЗП; Полиции; МЧС</a:t>
            </a:r>
            <a:endParaRPr lang="ru-RU" sz="3600" dirty="0">
              <a:solidFill>
                <a:schemeClr val="accent5">
                  <a:lumMod val="50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7170" name="Picture 2" descr="C:\Users\Оксана\Desktop\конкурс педагогический дебют 2019\фото на конкурс\DSC0845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57" y="161149"/>
            <a:ext cx="4760318" cy="31688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Оксана\Desktop\конкурс педагогический дебют 2019\правовой десант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7649" y="3311969"/>
            <a:ext cx="4890407" cy="32705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323851" y="3676648"/>
            <a:ext cx="3619500" cy="22860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dirty="0" smtClean="0">
                <a:solidFill>
                  <a:schemeClr val="accent5">
                    <a:lumMod val="50000"/>
                  </a:schemeClr>
                </a:solidFill>
                <a:latin typeface="Monotype Corsiva" pitchFamily="66" charset="0"/>
              </a:rPr>
              <a:t>Привлечение узких специалистов </a:t>
            </a:r>
            <a:r>
              <a:rPr lang="ru-RU" sz="3600" dirty="0" err="1" smtClean="0">
                <a:solidFill>
                  <a:schemeClr val="accent5">
                    <a:lumMod val="50000"/>
                  </a:schemeClr>
                </a:solidFill>
                <a:latin typeface="Monotype Corsiva" pitchFamily="66" charset="0"/>
              </a:rPr>
              <a:t>г.Москва</a:t>
            </a:r>
            <a:r>
              <a:rPr lang="ru-RU" sz="3600" dirty="0" smtClean="0">
                <a:solidFill>
                  <a:schemeClr val="accent5">
                    <a:lumMod val="50000"/>
                  </a:schemeClr>
                </a:solidFill>
                <a:latin typeface="Monotype Corsiva" pitchFamily="66" charset="0"/>
              </a:rPr>
              <a:t> и </a:t>
            </a:r>
            <a:r>
              <a:rPr lang="ru-RU" sz="3600" dirty="0" err="1" smtClean="0">
                <a:solidFill>
                  <a:schemeClr val="accent5">
                    <a:lumMod val="50000"/>
                  </a:schemeClr>
                </a:solidFill>
                <a:latin typeface="Monotype Corsiva" pitchFamily="66" charset="0"/>
              </a:rPr>
              <a:t>г.Ярославля</a:t>
            </a:r>
            <a:endParaRPr lang="ru-RU" sz="3600" dirty="0" smtClean="0">
              <a:solidFill>
                <a:schemeClr val="accent5">
                  <a:lumMod val="50000"/>
                </a:schemeClr>
              </a:solidFill>
              <a:latin typeface="Monotype Corsiva" pitchFamily="66" charset="0"/>
            </a:endParaRPr>
          </a:p>
          <a:p>
            <a:pPr algn="ctr"/>
            <a:r>
              <a:rPr lang="ru-RU" sz="3600" dirty="0" smtClean="0">
                <a:solidFill>
                  <a:schemeClr val="accent5">
                    <a:lumMod val="50000"/>
                  </a:schemeClr>
                </a:solidFill>
                <a:latin typeface="Monotype Corsiva" pitchFamily="66" charset="0"/>
              </a:rPr>
              <a:t>Кризисного-психолога</a:t>
            </a:r>
          </a:p>
          <a:p>
            <a:pPr algn="ctr"/>
            <a:r>
              <a:rPr lang="ru-RU" sz="3600" dirty="0" err="1" smtClean="0">
                <a:solidFill>
                  <a:schemeClr val="accent5">
                    <a:lumMod val="50000"/>
                  </a:schemeClr>
                </a:solidFill>
                <a:latin typeface="Monotype Corsiva" pitchFamily="66" charset="0"/>
              </a:rPr>
              <a:t>Хасьминского</a:t>
            </a:r>
            <a:r>
              <a:rPr lang="ru-RU" sz="3600" dirty="0" smtClean="0">
                <a:solidFill>
                  <a:schemeClr val="accent5">
                    <a:lumMod val="50000"/>
                  </a:schemeClr>
                </a:solidFill>
                <a:latin typeface="Monotype Corsiva" pitchFamily="66" charset="0"/>
              </a:rPr>
              <a:t> М.И.</a:t>
            </a:r>
          </a:p>
          <a:p>
            <a:pPr algn="ctr"/>
            <a:r>
              <a:rPr lang="ru-RU" sz="3600" dirty="0" smtClean="0">
                <a:solidFill>
                  <a:schemeClr val="accent5">
                    <a:lumMod val="50000"/>
                  </a:schemeClr>
                </a:solidFill>
                <a:latin typeface="Monotype Corsiva" pitchFamily="66" charset="0"/>
              </a:rPr>
              <a:t>Полковника психологической службы</a:t>
            </a:r>
            <a:endParaRPr lang="ru-RU" sz="3600" dirty="0">
              <a:solidFill>
                <a:schemeClr val="accent5">
                  <a:lumMod val="50000"/>
                </a:schemeClr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3591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62399" y="619124"/>
            <a:ext cx="4886325" cy="5133975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endParaRPr lang="ru-RU" sz="3600" dirty="0" smtClean="0">
              <a:solidFill>
                <a:schemeClr val="accent1">
                  <a:lumMod val="50000"/>
                </a:schemeClr>
              </a:solidFill>
              <a:latin typeface="Monotype Corsiva" pitchFamily="66" charset="0"/>
            </a:endParaRPr>
          </a:p>
          <a:p>
            <a:pPr marL="0" indent="0" algn="just">
              <a:buNone/>
            </a:pPr>
            <a:r>
              <a:rPr lang="ru-RU" sz="3600" dirty="0" smtClean="0">
                <a:solidFill>
                  <a:schemeClr val="accent5">
                    <a:lumMod val="50000"/>
                  </a:schemeClr>
                </a:solidFill>
                <a:latin typeface="Monotype Corsiva" pitchFamily="66" charset="0"/>
              </a:rPr>
              <a:t>«Чтобы добиться успеха, следует помнить, что все и в самом деле довольно просто: нужно лишь сделать ряд шагов, один за другим, и все вместе они приведут вас к цели. И тогда вы сможете с гордостью говорить :</a:t>
            </a:r>
          </a:p>
          <a:p>
            <a:pPr marL="0" indent="0" algn="ctr">
              <a:buNone/>
            </a:pPr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«У меня это хорошо получается»!</a:t>
            </a:r>
            <a:endParaRPr lang="ru-RU" sz="3600" b="1" dirty="0">
              <a:solidFill>
                <a:schemeClr val="accent1">
                  <a:lumMod val="75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4" name="Picture 2" descr="C:\Users\Оксана\Desktop\конкурс педагогический дебют 2019\я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53"/>
          <a:stretch/>
        </p:blipFill>
        <p:spPr bwMode="auto">
          <a:xfrm>
            <a:off x="438027" y="1190624"/>
            <a:ext cx="3210341" cy="37242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1860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64428" y="696403"/>
            <a:ext cx="3494314" cy="218248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800" i="1" dirty="0">
                <a:solidFill>
                  <a:schemeClr val="accent5">
                    <a:lumMod val="50000"/>
                  </a:schemeClr>
                </a:solidFill>
                <a:latin typeface="Monotype Corsiva" pitchFamily="66" charset="0"/>
                <a:ea typeface="+mn-ea"/>
                <a:cs typeface="+mn-cs"/>
              </a:rPr>
              <a:t>В 2010-2015 </a:t>
            </a:r>
            <a:r>
              <a:rPr lang="ru-RU" sz="3800" i="1" dirty="0" err="1">
                <a:solidFill>
                  <a:schemeClr val="accent5">
                    <a:lumMod val="50000"/>
                  </a:schemeClr>
                </a:solidFill>
                <a:latin typeface="Monotype Corsiva" pitchFamily="66" charset="0"/>
                <a:ea typeface="+mn-ea"/>
                <a:cs typeface="+mn-cs"/>
              </a:rPr>
              <a:t>ЯрГУ</a:t>
            </a:r>
            <a:r>
              <a:rPr lang="ru-RU" sz="3800" i="1" dirty="0">
                <a:solidFill>
                  <a:schemeClr val="accent5">
                    <a:lumMod val="50000"/>
                  </a:schemeClr>
                </a:solidFill>
                <a:latin typeface="Monotype Corsiva" pitchFamily="66" charset="0"/>
                <a:ea typeface="+mn-ea"/>
                <a:cs typeface="+mn-cs"/>
              </a:rPr>
              <a:t> </a:t>
            </a:r>
            <a:r>
              <a:rPr lang="ru-RU" sz="3800" i="1" dirty="0" err="1">
                <a:solidFill>
                  <a:schemeClr val="accent5">
                    <a:lumMod val="50000"/>
                  </a:schemeClr>
                </a:solidFill>
                <a:latin typeface="Monotype Corsiva" pitchFamily="66" charset="0"/>
                <a:ea typeface="+mn-ea"/>
                <a:cs typeface="+mn-cs"/>
              </a:rPr>
              <a:t>им.П.Г.Демидова</a:t>
            </a:r>
            <a:r>
              <a:rPr lang="ru-RU" sz="3800" i="1" dirty="0">
                <a:solidFill>
                  <a:schemeClr val="accent5">
                    <a:lumMod val="50000"/>
                  </a:schemeClr>
                </a:solidFill>
                <a:latin typeface="Monotype Corsiva" pitchFamily="66" charset="0"/>
                <a:ea typeface="+mn-ea"/>
                <a:cs typeface="+mn-cs"/>
              </a:rPr>
              <a:t/>
            </a:r>
            <a:br>
              <a:rPr lang="ru-RU" sz="3800" i="1" dirty="0">
                <a:solidFill>
                  <a:schemeClr val="accent5">
                    <a:lumMod val="50000"/>
                  </a:schemeClr>
                </a:solidFill>
                <a:latin typeface="Monotype Corsiva" pitchFamily="66" charset="0"/>
                <a:ea typeface="+mn-ea"/>
                <a:cs typeface="+mn-cs"/>
              </a:rPr>
            </a:br>
            <a:r>
              <a:rPr lang="ru-RU" sz="3800" i="1" dirty="0">
                <a:solidFill>
                  <a:schemeClr val="accent5">
                    <a:lumMod val="50000"/>
                  </a:schemeClr>
                </a:solidFill>
                <a:latin typeface="Monotype Corsiva" pitchFamily="66" charset="0"/>
                <a:ea typeface="+mn-ea"/>
                <a:cs typeface="+mn-cs"/>
              </a:rPr>
              <a:t>факультет</a:t>
            </a:r>
            <a:br>
              <a:rPr lang="ru-RU" sz="3800" i="1" dirty="0">
                <a:solidFill>
                  <a:schemeClr val="accent5">
                    <a:lumMod val="50000"/>
                  </a:schemeClr>
                </a:solidFill>
                <a:latin typeface="Monotype Corsiva" pitchFamily="66" charset="0"/>
                <a:ea typeface="+mn-ea"/>
                <a:cs typeface="+mn-cs"/>
              </a:rPr>
            </a:br>
            <a:r>
              <a:rPr lang="ru-RU" sz="3800" i="1" dirty="0">
                <a:solidFill>
                  <a:schemeClr val="accent5">
                    <a:lumMod val="50000"/>
                  </a:schemeClr>
                </a:solidFill>
                <a:latin typeface="Monotype Corsiva" pitchFamily="66" charset="0"/>
                <a:ea typeface="+mn-ea"/>
                <a:cs typeface="+mn-cs"/>
              </a:rPr>
              <a:t>психологии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C:\Users\Оксана\Desktop\конкурс педагогический дебют 2019\image1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54" y="462742"/>
            <a:ext cx="3543034" cy="53145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Оксана\Desktop\конкурс педагогический дебют 2019\252374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5669" y="487469"/>
            <a:ext cx="1598447" cy="14199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Оксана\Desktop\конкурс педагогический дебют 2019\школа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9720" y="2529966"/>
            <a:ext cx="4910366" cy="34661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6262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142875"/>
            <a:ext cx="8205107" cy="1066800"/>
          </a:xfrm>
        </p:spPr>
        <p:txBody>
          <a:bodyPr>
            <a:normAutofit fontScale="90000"/>
          </a:bodyPr>
          <a:lstStyle/>
          <a:p>
            <a:r>
              <a:rPr lang="ru-RU" sz="3400" i="1" dirty="0">
                <a:solidFill>
                  <a:schemeClr val="accent5">
                    <a:lumMod val="50000"/>
                  </a:schemeClr>
                </a:solidFill>
                <a:latin typeface="Monotype Corsiva" pitchFamily="66" charset="0"/>
                <a:ea typeface="+mn-ea"/>
                <a:cs typeface="+mn-cs"/>
              </a:rPr>
              <a:t>Авторская </a:t>
            </a:r>
            <a:r>
              <a:rPr lang="ru-RU" sz="3400" i="1" dirty="0" smtClean="0">
                <a:solidFill>
                  <a:schemeClr val="accent5">
                    <a:lumMod val="50000"/>
                  </a:schemeClr>
                </a:solidFill>
                <a:latin typeface="Monotype Corsiva" pitchFamily="66" charset="0"/>
                <a:ea typeface="+mn-ea"/>
                <a:cs typeface="+mn-cs"/>
              </a:rPr>
              <a:t>программа социально-педагогической направленности </a:t>
            </a:r>
            <a:r>
              <a:rPr lang="ru-RU" sz="3400" i="1" dirty="0">
                <a:solidFill>
                  <a:schemeClr val="accent5">
                    <a:lumMod val="50000"/>
                  </a:schemeClr>
                </a:solidFill>
                <a:latin typeface="Monotype Corsiva" pitchFamily="66" charset="0"/>
                <a:ea typeface="+mn-ea"/>
                <a:cs typeface="+mn-cs"/>
              </a:rPr>
              <a:t>для подростков </a:t>
            </a:r>
            <a:r>
              <a:rPr lang="ru-RU" sz="3400" i="1" dirty="0" smtClean="0">
                <a:solidFill>
                  <a:schemeClr val="accent5">
                    <a:lumMod val="50000"/>
                  </a:schemeClr>
                </a:solidFill>
                <a:latin typeface="Monotype Corsiva" pitchFamily="66" charset="0"/>
                <a:ea typeface="+mn-ea"/>
                <a:cs typeface="+mn-cs"/>
              </a:rPr>
              <a:t/>
            </a:r>
            <a:br>
              <a:rPr lang="ru-RU" sz="3400" i="1" dirty="0" smtClean="0">
                <a:solidFill>
                  <a:schemeClr val="accent5">
                    <a:lumMod val="50000"/>
                  </a:schemeClr>
                </a:solidFill>
                <a:latin typeface="Monotype Corsiva" pitchFamily="66" charset="0"/>
                <a:ea typeface="+mn-ea"/>
                <a:cs typeface="+mn-cs"/>
              </a:rPr>
            </a:br>
            <a:r>
              <a:rPr lang="ru-RU" sz="3400" i="1" dirty="0" smtClean="0">
                <a:solidFill>
                  <a:schemeClr val="accent5">
                    <a:lumMod val="50000"/>
                  </a:schemeClr>
                </a:solidFill>
                <a:latin typeface="Monotype Corsiva" pitchFamily="66" charset="0"/>
                <a:ea typeface="+mn-ea"/>
                <a:cs typeface="+mn-cs"/>
              </a:rPr>
              <a:t>«Перекрестки </a:t>
            </a:r>
            <a:r>
              <a:rPr lang="ru-RU" sz="3400" i="1" dirty="0">
                <a:solidFill>
                  <a:schemeClr val="accent5">
                    <a:lumMod val="50000"/>
                  </a:schemeClr>
                </a:solidFill>
                <a:latin typeface="Monotype Corsiva" pitchFamily="66" charset="0"/>
                <a:ea typeface="+mn-ea"/>
                <a:cs typeface="+mn-cs"/>
              </a:rPr>
              <a:t>возможностей»</a:t>
            </a:r>
          </a:p>
        </p:txBody>
      </p:sp>
      <p:pic>
        <p:nvPicPr>
          <p:cNvPr id="3074" name="Picture 2" descr="G:\_\картинки на сайт\конфликты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6442" y="4057649"/>
            <a:ext cx="3997211" cy="26581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Оксана\Desktop\конкурс педагогический дебют 2019\33.jpe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7" t="12142"/>
          <a:stretch/>
        </p:blipFill>
        <p:spPr bwMode="auto">
          <a:xfrm>
            <a:off x="5629273" y="1204912"/>
            <a:ext cx="2978941" cy="37909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E:\конкурс педагогический дебют 2019\фото на конкурс\DSC0949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076" y="1495424"/>
            <a:ext cx="3849124" cy="25622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3496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0975" y="161926"/>
            <a:ext cx="8963025" cy="1337732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Monotype Corsiva" pitchFamily="66" charset="0"/>
              </a:rPr>
              <a:t>Уровень развития эмоционально-волевого компонентов коммуникативной компетентности</a:t>
            </a:r>
            <a:endParaRPr lang="ru-RU" dirty="0">
              <a:solidFill>
                <a:schemeClr val="accent5">
                  <a:lumMod val="50000"/>
                </a:schemeClr>
              </a:solidFill>
              <a:latin typeface="Monotype Corsiva" pitchFamily="66" charset="0"/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069880"/>
              </p:ext>
            </p:extLst>
          </p:nvPr>
        </p:nvGraphicFramePr>
        <p:xfrm>
          <a:off x="323851" y="1474788"/>
          <a:ext cx="8305800" cy="4711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828799" y="5534025"/>
            <a:ext cx="10858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1.09. </a:t>
            </a:r>
          </a:p>
          <a:p>
            <a:pPr algn="ctr"/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2018</a:t>
            </a:r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492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500" y="91723"/>
            <a:ext cx="7886700" cy="714374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Monotype Corsiva" pitchFamily="66" charset="0"/>
              </a:rPr>
              <a:t>Программа танцевально-образной терапии «Я и мое тело»</a:t>
            </a:r>
            <a:endParaRPr lang="ru-RU" dirty="0">
              <a:solidFill>
                <a:schemeClr val="accent5">
                  <a:lumMod val="50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4" name="Picture 2" descr="C:\Users\Оксана\Desktop\конкурс педагогический дебют 2019\image7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863" y="828709"/>
            <a:ext cx="3529276" cy="26469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E:\конкурс педагогический дебют 2019\фото на презент\всё с фоеика 92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520" y="858485"/>
            <a:ext cx="3667182" cy="24411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Оксана\Desktop\конкурс педагогический дебют 2019\41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" y="3475667"/>
            <a:ext cx="2447925" cy="32639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Оксана\Desktop\конкурс педагогический дебют 2019\43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4534" y="4605770"/>
            <a:ext cx="2845062" cy="21337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E:\конкурс педагогический дебют 2019\фото на презент\DSC0984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5890" y="3204347"/>
            <a:ext cx="3937000" cy="26207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7854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Оксана\Desktop\конкурс педагогический дебют 2019\диаграмма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616" y="1356909"/>
            <a:ext cx="4658325" cy="30680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Оксана\Desktop\конкурс педагогический дебют 2019\диаграммам201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5837" y="3629025"/>
            <a:ext cx="4933318" cy="28670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dirty="0">
                <a:solidFill>
                  <a:schemeClr val="accent5">
                    <a:lumMod val="50000"/>
                  </a:schemeClr>
                </a:solidFill>
                <a:latin typeface="Monotype Corsiva" pitchFamily="66" charset="0"/>
              </a:rPr>
              <a:t>Динамика эмоционального состояния по методике Аве-</a:t>
            </a:r>
            <a:r>
              <a:rPr lang="ru-RU" sz="3600" dirty="0" err="1">
                <a:solidFill>
                  <a:schemeClr val="accent5">
                    <a:lumMod val="50000"/>
                  </a:schemeClr>
                </a:solidFill>
                <a:latin typeface="Monotype Corsiva" pitchFamily="66" charset="0"/>
              </a:rPr>
              <a:t>Лаллемант</a:t>
            </a:r>
            <a:endParaRPr lang="ru-RU" sz="3600" dirty="0">
              <a:solidFill>
                <a:schemeClr val="accent5">
                  <a:lumMod val="50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81251" y="2491858"/>
            <a:ext cx="1190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55%</a:t>
            </a:r>
            <a:endParaRPr lang="ru-RU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1257300" y="2653783"/>
            <a:ext cx="962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91%</a:t>
            </a:r>
            <a:endParaRPr lang="ru-RU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6064821" y="4744105"/>
            <a:ext cx="8953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48%</a:t>
            </a:r>
            <a:endParaRPr lang="ru-RU" sz="2800" dirty="0"/>
          </a:p>
        </p:txBody>
      </p:sp>
      <p:sp>
        <p:nvSpPr>
          <p:cNvPr id="10" name="TextBox 9"/>
          <p:cNvSpPr txBox="1"/>
          <p:nvPr/>
        </p:nvSpPr>
        <p:spPr>
          <a:xfrm>
            <a:off x="4823267" y="5005715"/>
            <a:ext cx="8953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92%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806283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2449" y="-161923"/>
            <a:ext cx="8201025" cy="1181098"/>
          </a:xfrm>
        </p:spPr>
        <p:txBody>
          <a:bodyPr>
            <a:normAutofit/>
          </a:bodyPr>
          <a:lstStyle/>
          <a:p>
            <a:r>
              <a:rPr lang="ru-RU" sz="3600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Развивающие занятия по подготовке к школе</a:t>
            </a:r>
            <a:endParaRPr lang="ru-RU" sz="3600" dirty="0">
              <a:solidFill>
                <a:schemeClr val="accent1">
                  <a:lumMod val="50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3" name="Picture 3" descr="C:\Users\Оксана\Desktop\конкурс педагогический дебют 2019\image3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1100" y="706435"/>
            <a:ext cx="3495675" cy="26217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Оксана\Desktop\конкурс педагогический дебют 2019\image22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611" y="633211"/>
            <a:ext cx="3360739" cy="25205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Оксана\Desktop\конкурс педагогический дебют 2019\24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3549" y="3198805"/>
            <a:ext cx="2647951" cy="35306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Оксана\Desktop\конкурс педагогический дебют 2019\34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611" y="3243256"/>
            <a:ext cx="2581275" cy="34417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7592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725" y="145256"/>
            <a:ext cx="7886700" cy="400049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Коррекционно-развивающие занятия </a:t>
            </a:r>
            <a:endParaRPr lang="ru-RU" dirty="0">
              <a:solidFill>
                <a:schemeClr val="accent1">
                  <a:lumMod val="50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2052" name="Picture 4" descr="C:\Users\Оксана\Desktop\конкурс педагогический дебют 2019\image8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475" y="809832"/>
            <a:ext cx="3688025" cy="27660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Оксана\Desktop\конкурс педагогический дебют 2019\image6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2535" y="526256"/>
            <a:ext cx="3705226" cy="27789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Оксана\Desktop\конкурс педагогический дебют 2019\image10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" y="3808808"/>
            <a:ext cx="2466977" cy="18502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Оксана\Desktop\конкурс педагогический дебют 2019\image2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3148" y="3086108"/>
            <a:ext cx="2781300" cy="3708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Оксана\Desktop\конкурс педагогический дебют 2019\7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3652" y="3575851"/>
            <a:ext cx="3638551" cy="27289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1332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1587</TotalTime>
  <Words>264</Words>
  <Application>Microsoft Office PowerPoint</Application>
  <PresentationFormat>Экран (4:3)</PresentationFormat>
  <Paragraphs>50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Office Theme</vt:lpstr>
      <vt:lpstr>Презентация PowerPoint</vt:lpstr>
      <vt:lpstr>Презентация PowerPoint</vt:lpstr>
      <vt:lpstr>В 2010-2015 ЯрГУ им.П.Г.Демидова факультет психологии </vt:lpstr>
      <vt:lpstr>Авторская программа социально-педагогической направленности для подростков  «Перекрестки возможностей»</vt:lpstr>
      <vt:lpstr>Уровень развития эмоционально-волевого компонентов коммуникативной компетентности</vt:lpstr>
      <vt:lpstr>Программа танцевально-образной терапии «Я и мое тело»</vt:lpstr>
      <vt:lpstr>Динамика эмоционального состояния по методике Аве-Лаллемант</vt:lpstr>
      <vt:lpstr>Развивающие занятия по подготовке к школе</vt:lpstr>
      <vt:lpstr>Коррекционно-развивающие занятия </vt:lpstr>
      <vt:lpstr>Клуб «Мамина школа»</vt:lpstr>
      <vt:lpstr>Психопрофилактические игры, квесты, конкурсы</vt:lpstr>
      <vt:lpstr>ПМК «Социомониторинг»</vt:lpstr>
      <vt:lpstr>Проводимым мониторингом за период 2016-2018 год было охвачено 5600 обучающихся, воспитанников ОУ  ТМР</vt:lpstr>
      <vt:lpstr>Кризисная служба. Телефон доверия.</vt:lpstr>
      <vt:lpstr>Результаты анкетирования обучающихся 7,10,11 классов ОУ ТМР</vt:lpstr>
      <vt:lpstr>Обучение подростков-консультантов «Телефон доверия-мой невидимый друг»</vt:lpstr>
      <vt:lpstr>Обучение Подростков-медиаторов </vt:lpstr>
      <vt:lpstr>Программы социально-педагогической направленности «Страна мира» и «Дорогою добра»</vt:lpstr>
      <vt:lpstr>Семинары-практикумы и тренинги  для молодых специалистов</vt:lpstr>
      <vt:lpstr>Курсы повышения квалификации</vt:lpstr>
      <vt:lpstr>Взаимодействие  и сотрудничество  со специалистами  КДН и ЗП; Полиции; МЧС</vt:lpstr>
      <vt:lpstr>Презентация PowerPoint</vt:lpstr>
    </vt:vector>
  </TitlesOfParts>
  <Company>PJSC "New Engineering Technologies"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Markasian, Pavel (KIEVH)</dc:creator>
  <cp:lastModifiedBy>Оксана</cp:lastModifiedBy>
  <cp:revision>145</cp:revision>
  <dcterms:created xsi:type="dcterms:W3CDTF">2016-11-18T14:12:19Z</dcterms:created>
  <dcterms:modified xsi:type="dcterms:W3CDTF">2019-04-04T08:59:35Z</dcterms:modified>
</cp:coreProperties>
</file>