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1" r:id="rId4"/>
    <p:sldId id="258" r:id="rId5"/>
    <p:sldId id="262" r:id="rId6"/>
    <p:sldId id="264" r:id="rId7"/>
    <p:sldId id="269" r:id="rId8"/>
    <p:sldId id="263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31BAF6-6775-4A8E-9E7A-51B3D9EE1D8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75932BFF-B90B-4765-A491-281E5B440B69}">
      <dgm:prSet phldrT="[Текст]"/>
      <dgm:spPr/>
      <dgm:t>
        <a:bodyPr/>
        <a:lstStyle/>
        <a:p>
          <a:r>
            <a:rPr lang="ru-RU" dirty="0" smtClean="0"/>
            <a:t>Команда КВН </a:t>
          </a:r>
          <a:r>
            <a:rPr lang="en-US" dirty="0" smtClean="0"/>
            <a:t>“</a:t>
          </a:r>
          <a:r>
            <a:rPr lang="ru-RU" dirty="0" smtClean="0"/>
            <a:t>КОЗИНАК</a:t>
          </a:r>
          <a:r>
            <a:rPr lang="en-US" dirty="0" smtClean="0"/>
            <a:t>”</a:t>
          </a:r>
          <a:endParaRPr lang="ru-RU" dirty="0"/>
        </a:p>
      </dgm:t>
    </dgm:pt>
    <dgm:pt modelId="{4B8C02B1-AA48-44C6-B89E-A55AED57E21F}" type="parTrans" cxnId="{5D289D05-87C5-46F3-90C9-7E56990B78F9}">
      <dgm:prSet/>
      <dgm:spPr/>
      <dgm:t>
        <a:bodyPr/>
        <a:lstStyle/>
        <a:p>
          <a:endParaRPr lang="ru-RU"/>
        </a:p>
      </dgm:t>
    </dgm:pt>
    <dgm:pt modelId="{ECDA3932-7F25-42C5-8889-5B7DC0BBCD41}" type="sibTrans" cxnId="{5D289D05-87C5-46F3-90C9-7E56990B78F9}">
      <dgm:prSet/>
      <dgm:spPr/>
      <dgm:t>
        <a:bodyPr/>
        <a:lstStyle/>
        <a:p>
          <a:endParaRPr lang="ru-RU"/>
        </a:p>
      </dgm:t>
    </dgm:pt>
    <dgm:pt modelId="{DE9D1569-C5C9-4C8F-A25D-3D2D934BC5BA}">
      <dgm:prSet phldrT="[Текст]"/>
      <dgm:spPr/>
      <dgm:t>
        <a:bodyPr/>
        <a:lstStyle/>
        <a:p>
          <a:r>
            <a:rPr lang="ru-RU" dirty="0" smtClean="0"/>
            <a:t>Команда КВН </a:t>
          </a:r>
          <a:r>
            <a:rPr lang="en-US" dirty="0" smtClean="0"/>
            <a:t>“</a:t>
          </a:r>
          <a:r>
            <a:rPr lang="ru-RU" dirty="0" smtClean="0"/>
            <a:t>Халва</a:t>
          </a:r>
          <a:r>
            <a:rPr lang="en-US" dirty="0" smtClean="0"/>
            <a:t>”</a:t>
          </a:r>
          <a:endParaRPr lang="ru-RU" dirty="0"/>
        </a:p>
      </dgm:t>
    </dgm:pt>
    <dgm:pt modelId="{8AE0AF4C-31A8-449E-ABAE-DED226EFE5B4}" type="parTrans" cxnId="{F576AA2D-6394-4C32-8416-F7C878DD46B9}">
      <dgm:prSet/>
      <dgm:spPr/>
      <dgm:t>
        <a:bodyPr/>
        <a:lstStyle/>
        <a:p>
          <a:endParaRPr lang="ru-RU"/>
        </a:p>
      </dgm:t>
    </dgm:pt>
    <dgm:pt modelId="{02543342-7260-4140-9F9C-E0A8A3330375}" type="sibTrans" cxnId="{F576AA2D-6394-4C32-8416-F7C878DD46B9}">
      <dgm:prSet/>
      <dgm:spPr/>
      <dgm:t>
        <a:bodyPr/>
        <a:lstStyle/>
        <a:p>
          <a:endParaRPr lang="ru-RU"/>
        </a:p>
      </dgm:t>
    </dgm:pt>
    <dgm:pt modelId="{1EF4C2A2-D27E-4DD5-A368-E8F7661DD6DC}" type="pres">
      <dgm:prSet presAssocID="{3331BAF6-6775-4A8E-9E7A-51B3D9EE1D83}" presName="arrowDiagram" presStyleCnt="0">
        <dgm:presLayoutVars>
          <dgm:chMax val="5"/>
          <dgm:dir/>
          <dgm:resizeHandles val="exact"/>
        </dgm:presLayoutVars>
      </dgm:prSet>
      <dgm:spPr/>
    </dgm:pt>
    <dgm:pt modelId="{916D8ECC-387D-4D99-A104-87B0AE605100}" type="pres">
      <dgm:prSet presAssocID="{3331BAF6-6775-4A8E-9E7A-51B3D9EE1D83}" presName="arrow" presStyleLbl="bgShp" presStyleIdx="0" presStyleCnt="1" custLinFactNeighborX="54940" custLinFactNeighborY="-4874"/>
      <dgm:spPr/>
    </dgm:pt>
    <dgm:pt modelId="{4A0C01FF-88BE-49ED-9D2E-6E5E422AF73A}" type="pres">
      <dgm:prSet presAssocID="{3331BAF6-6775-4A8E-9E7A-51B3D9EE1D83}" presName="arrowDiagram2" presStyleCnt="0"/>
      <dgm:spPr/>
    </dgm:pt>
    <dgm:pt modelId="{A9B4EA14-8469-42CF-9E3E-FA2DE6D293BF}" type="pres">
      <dgm:prSet presAssocID="{75932BFF-B90B-4765-A491-281E5B440B69}" presName="bullet2a" presStyleLbl="node1" presStyleIdx="0" presStyleCnt="2"/>
      <dgm:spPr/>
    </dgm:pt>
    <dgm:pt modelId="{A782FD86-5C34-45F4-BA9A-8A8446F6A1AD}" type="pres">
      <dgm:prSet presAssocID="{75932BFF-B90B-4765-A491-281E5B440B69}" presName="textBox2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7CD5F4-75FA-4779-B768-F995AC581D94}" type="pres">
      <dgm:prSet presAssocID="{DE9D1569-C5C9-4C8F-A25D-3D2D934BC5BA}" presName="bullet2b" presStyleLbl="node1" presStyleIdx="1" presStyleCnt="2"/>
      <dgm:spPr/>
    </dgm:pt>
    <dgm:pt modelId="{1C482EC9-A942-4D8B-B128-2A6C86040C27}" type="pres">
      <dgm:prSet presAssocID="{DE9D1569-C5C9-4C8F-A25D-3D2D934BC5BA}" presName="textBox2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289D05-87C5-46F3-90C9-7E56990B78F9}" srcId="{3331BAF6-6775-4A8E-9E7A-51B3D9EE1D83}" destId="{75932BFF-B90B-4765-A491-281E5B440B69}" srcOrd="0" destOrd="0" parTransId="{4B8C02B1-AA48-44C6-B89E-A55AED57E21F}" sibTransId="{ECDA3932-7F25-42C5-8889-5B7DC0BBCD41}"/>
    <dgm:cxn modelId="{F576AA2D-6394-4C32-8416-F7C878DD46B9}" srcId="{3331BAF6-6775-4A8E-9E7A-51B3D9EE1D83}" destId="{DE9D1569-C5C9-4C8F-A25D-3D2D934BC5BA}" srcOrd="1" destOrd="0" parTransId="{8AE0AF4C-31A8-449E-ABAE-DED226EFE5B4}" sibTransId="{02543342-7260-4140-9F9C-E0A8A3330375}"/>
    <dgm:cxn modelId="{874EFDAA-34BE-452D-B68E-3D44C52F5C9B}" type="presOf" srcId="{3331BAF6-6775-4A8E-9E7A-51B3D9EE1D83}" destId="{1EF4C2A2-D27E-4DD5-A368-E8F7661DD6DC}" srcOrd="0" destOrd="0" presId="urn:microsoft.com/office/officeart/2005/8/layout/arrow2"/>
    <dgm:cxn modelId="{386E8213-1D66-4979-91FF-9D17345F73B1}" type="presOf" srcId="{75932BFF-B90B-4765-A491-281E5B440B69}" destId="{A782FD86-5C34-45F4-BA9A-8A8446F6A1AD}" srcOrd="0" destOrd="0" presId="urn:microsoft.com/office/officeart/2005/8/layout/arrow2"/>
    <dgm:cxn modelId="{68401A7C-14CA-49D5-B509-8100C974E711}" type="presOf" srcId="{DE9D1569-C5C9-4C8F-A25D-3D2D934BC5BA}" destId="{1C482EC9-A942-4D8B-B128-2A6C86040C27}" srcOrd="0" destOrd="0" presId="urn:microsoft.com/office/officeart/2005/8/layout/arrow2"/>
    <dgm:cxn modelId="{26B7050C-DFAC-4549-96AB-7E072495F292}" type="presParOf" srcId="{1EF4C2A2-D27E-4DD5-A368-E8F7661DD6DC}" destId="{916D8ECC-387D-4D99-A104-87B0AE605100}" srcOrd="0" destOrd="0" presId="urn:microsoft.com/office/officeart/2005/8/layout/arrow2"/>
    <dgm:cxn modelId="{4467C2D3-8448-4362-B7AC-38EE2D08B8C7}" type="presParOf" srcId="{1EF4C2A2-D27E-4DD5-A368-E8F7661DD6DC}" destId="{4A0C01FF-88BE-49ED-9D2E-6E5E422AF73A}" srcOrd="1" destOrd="0" presId="urn:microsoft.com/office/officeart/2005/8/layout/arrow2"/>
    <dgm:cxn modelId="{9CF81F40-3532-4C1E-85CC-5E04667B524C}" type="presParOf" srcId="{4A0C01FF-88BE-49ED-9D2E-6E5E422AF73A}" destId="{A9B4EA14-8469-42CF-9E3E-FA2DE6D293BF}" srcOrd="0" destOrd="0" presId="urn:microsoft.com/office/officeart/2005/8/layout/arrow2"/>
    <dgm:cxn modelId="{278D4140-D40E-4B1C-A471-B5C1540FCE9A}" type="presParOf" srcId="{4A0C01FF-88BE-49ED-9D2E-6E5E422AF73A}" destId="{A782FD86-5C34-45F4-BA9A-8A8446F6A1AD}" srcOrd="1" destOrd="0" presId="urn:microsoft.com/office/officeart/2005/8/layout/arrow2"/>
    <dgm:cxn modelId="{766AAE4F-2850-4F98-9A4A-D19AD98E951D}" type="presParOf" srcId="{4A0C01FF-88BE-49ED-9D2E-6E5E422AF73A}" destId="{6A7CD5F4-75FA-4779-B768-F995AC581D94}" srcOrd="2" destOrd="0" presId="urn:microsoft.com/office/officeart/2005/8/layout/arrow2"/>
    <dgm:cxn modelId="{30A791C0-5254-431C-BE1B-2368DA80681F}" type="presParOf" srcId="{4A0C01FF-88BE-49ED-9D2E-6E5E422AF73A}" destId="{1C482EC9-A942-4D8B-B128-2A6C86040C27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6D8ECC-387D-4D99-A104-87B0AE605100}">
      <dsp:nvSpPr>
        <dsp:cNvPr id="0" name=""/>
        <dsp:cNvSpPr/>
      </dsp:nvSpPr>
      <dsp:spPr>
        <a:xfrm>
          <a:off x="2093996" y="0"/>
          <a:ext cx="4856579" cy="303536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B4EA14-8469-42CF-9E3E-FA2DE6D293BF}">
      <dsp:nvSpPr>
        <dsp:cNvPr id="0" name=""/>
        <dsp:cNvSpPr/>
      </dsp:nvSpPr>
      <dsp:spPr>
        <a:xfrm>
          <a:off x="2176153" y="1654272"/>
          <a:ext cx="169980" cy="1699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82FD86-5C34-45F4-BA9A-8A8446F6A1AD}">
      <dsp:nvSpPr>
        <dsp:cNvPr id="0" name=""/>
        <dsp:cNvSpPr/>
      </dsp:nvSpPr>
      <dsp:spPr>
        <a:xfrm>
          <a:off x="2261143" y="1739262"/>
          <a:ext cx="1578388" cy="1296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69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Команда КВН </a:t>
          </a:r>
          <a:r>
            <a:rPr lang="en-US" sz="2400" kern="1200" dirty="0" smtClean="0"/>
            <a:t>“</a:t>
          </a:r>
          <a:r>
            <a:rPr lang="ru-RU" sz="2400" kern="1200" dirty="0" smtClean="0"/>
            <a:t>КОЗИНАК</a:t>
          </a:r>
          <a:r>
            <a:rPr lang="en-US" sz="2400" kern="1200" dirty="0" smtClean="0"/>
            <a:t>”</a:t>
          </a:r>
          <a:endParaRPr lang="ru-RU" sz="2400" kern="1200" dirty="0"/>
        </a:p>
      </dsp:txBody>
      <dsp:txXfrm>
        <a:off x="2261143" y="1739262"/>
        <a:ext cx="1578388" cy="1296099"/>
      </dsp:txXfrm>
    </dsp:sp>
    <dsp:sp modelId="{6A7CD5F4-75FA-4779-B768-F995AC581D94}">
      <dsp:nvSpPr>
        <dsp:cNvPr id="0" name=""/>
        <dsp:cNvSpPr/>
      </dsp:nvSpPr>
      <dsp:spPr>
        <a:xfrm>
          <a:off x="3742399" y="880254"/>
          <a:ext cx="291394" cy="2913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482EC9-A942-4D8B-B128-2A6C86040C27}">
      <dsp:nvSpPr>
        <dsp:cNvPr id="0" name=""/>
        <dsp:cNvSpPr/>
      </dsp:nvSpPr>
      <dsp:spPr>
        <a:xfrm>
          <a:off x="3888097" y="1025952"/>
          <a:ext cx="1578388" cy="2009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404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Команда КВН </a:t>
          </a:r>
          <a:r>
            <a:rPr lang="en-US" sz="2400" kern="1200" dirty="0" smtClean="0"/>
            <a:t>“</a:t>
          </a:r>
          <a:r>
            <a:rPr lang="ru-RU" sz="2400" kern="1200" dirty="0" smtClean="0"/>
            <a:t>Халва</a:t>
          </a:r>
          <a:r>
            <a:rPr lang="en-US" sz="2400" kern="1200" dirty="0" smtClean="0"/>
            <a:t>”</a:t>
          </a:r>
          <a:endParaRPr lang="ru-RU" sz="2400" kern="1200" dirty="0"/>
        </a:p>
      </dsp:txBody>
      <dsp:txXfrm>
        <a:off x="3888097" y="1025952"/>
        <a:ext cx="1578388" cy="20094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A75D-46F0-40B3-BD33-3A0F671E6946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18DB-C781-457A-9655-B0DDFC2E1C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8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A75D-46F0-40B3-BD33-3A0F671E6946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18DB-C781-457A-9655-B0DDFC2E1C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56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A75D-46F0-40B3-BD33-3A0F671E6946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18DB-C781-457A-9655-B0DDFC2E1C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397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A75D-46F0-40B3-BD33-3A0F671E6946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18DB-C781-457A-9655-B0DDFC2E1C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712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A75D-46F0-40B3-BD33-3A0F671E6946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18DB-C781-457A-9655-B0DDFC2E1C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732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A75D-46F0-40B3-BD33-3A0F671E6946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18DB-C781-457A-9655-B0DDFC2E1C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24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A75D-46F0-40B3-BD33-3A0F671E6946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18DB-C781-457A-9655-B0DDFC2E1C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65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A75D-46F0-40B3-BD33-3A0F671E6946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18DB-C781-457A-9655-B0DDFC2E1C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64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A75D-46F0-40B3-BD33-3A0F671E6946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18DB-C781-457A-9655-B0DDFC2E1C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748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A75D-46F0-40B3-BD33-3A0F671E6946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18DB-C781-457A-9655-B0DDFC2E1C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729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A75D-46F0-40B3-BD33-3A0F671E6946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18DB-C781-457A-9655-B0DDFC2E1C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537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8A75D-46F0-40B3-BD33-3A0F671E6946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718DB-C781-457A-9655-B0DDFC2E1C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450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&#1048;&#1054;&#1052;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6494" y="1112808"/>
            <a:ext cx="9194600" cy="2403633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дебют – 2019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индивидуального образовательного маршрута (ИОМ) обучающегося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Конкурсное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испытание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меня это хорошо получается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125" y="3289465"/>
            <a:ext cx="9080665" cy="3372592"/>
          </a:xfrm>
        </p:spPr>
        <p:txBody>
          <a:bodyPr>
            <a:normAutofit lnSpcReduction="10000"/>
          </a:bodyPr>
          <a:lstStyle/>
          <a:p>
            <a:pPr algn="r"/>
            <a:endParaRPr lang="ru-RU" sz="3600" dirty="0" smtClean="0"/>
          </a:p>
          <a:p>
            <a:pPr algn="r"/>
            <a:endParaRPr lang="ru-RU" sz="2000" dirty="0" smtClean="0"/>
          </a:p>
          <a:p>
            <a:pPr algn="r"/>
            <a:r>
              <a:rPr lang="ru-RU" sz="2000" dirty="0" err="1" smtClean="0"/>
              <a:t>Коровникова</a:t>
            </a:r>
            <a:r>
              <a:rPr lang="ru-RU" sz="2000" dirty="0" smtClean="0"/>
              <a:t> </a:t>
            </a:r>
          </a:p>
          <a:p>
            <a:pPr algn="r"/>
            <a:r>
              <a:rPr lang="ru-RU" sz="2000" dirty="0" smtClean="0"/>
              <a:t>Диана Сергеевна,</a:t>
            </a:r>
          </a:p>
          <a:p>
            <a:pPr algn="r"/>
            <a:r>
              <a:rPr lang="ru-RU" sz="2000" dirty="0"/>
              <a:t>у</a:t>
            </a:r>
            <a:r>
              <a:rPr lang="ru-RU" sz="2000" dirty="0" smtClean="0"/>
              <a:t>читель музыки </a:t>
            </a:r>
          </a:p>
          <a:p>
            <a:pPr algn="r"/>
            <a:r>
              <a:rPr lang="ru-RU" sz="2000" dirty="0" smtClean="0"/>
              <a:t>МОУ Константиновская СШ</a:t>
            </a:r>
          </a:p>
          <a:p>
            <a:pPr algn="r"/>
            <a:endParaRPr lang="ru-RU" sz="2000" dirty="0"/>
          </a:p>
          <a:p>
            <a:r>
              <a:rPr lang="ru-RU" sz="2000" dirty="0" smtClean="0"/>
              <a:t>г. Тутаев</a:t>
            </a:r>
          </a:p>
        </p:txBody>
      </p:sp>
    </p:spTree>
    <p:extLst>
      <p:ext uri="{BB962C8B-B14F-4D97-AF65-F5344CB8AC3E}">
        <p14:creationId xmlns:p14="http://schemas.microsoft.com/office/powerpoint/2010/main" val="42773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441" y="103518"/>
            <a:ext cx="10515600" cy="871268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Критериальная</a:t>
            </a:r>
            <a:r>
              <a:rPr lang="ru-RU" dirty="0" smtClean="0"/>
              <a:t> база развития оценки компетенций </a:t>
            </a:r>
            <a:r>
              <a:rPr lang="ru-RU" dirty="0" smtClean="0"/>
              <a:t>обучающихся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3004879"/>
              </p:ext>
            </p:extLst>
          </p:nvPr>
        </p:nvGraphicFramePr>
        <p:xfrm>
          <a:off x="595222" y="1164566"/>
          <a:ext cx="10463845" cy="5538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0444"/>
                <a:gridCol w="1828350"/>
                <a:gridCol w="3150444"/>
                <a:gridCol w="374109"/>
                <a:gridCol w="1960498"/>
              </a:tblGrid>
              <a:tr h="2051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Параметры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Критерии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Показатели (уровни: Н-низкий, С-средний, В-высокий)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Диагностические средства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/>
                </a:tc>
              </a:tr>
              <a:tr h="410233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Участие в фестивалях, конкурсах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Уровень активности участия в фестивалях, конкурсах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1-обучающиеся на уровне объединения делятся результатами своей деятельности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Отчет о работе педагога за полугодие и за год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</a:tr>
              <a:tr h="6153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2-обучающиеся принимают активное участие в фестивалях, конкурсах на уровне учреждений района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02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3-обучающиеся принимают активное участие в фестивалях, конкурсах на уровне области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53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4-обучающиеся принимают активное участие в фестивалях, конкурсах на уровне России и на международном уровне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511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Работа с информацией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Уровень работы с информацией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1-находит материал в одном источнике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Собеседование в процессе деятельности, анализ внеурочной деятельности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</a:tr>
              <a:tr h="4102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2-находит материал в разных источниках и отбирает его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02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3-находит и адаптирует материал под сценарий игры КВН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511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Коммуникативные способности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Уровень устной и продуктивной коммуникации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1-речь не правильная (не чиста, не выразительна)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Анализ выступления обучающегося на фестивале, конкурсе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</a:tr>
              <a:tr h="4102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2-речь в основном правильная (чистота, выразительность)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51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3-речь правильная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511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Творческие способности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Уровень творческой активности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1-не обладает творческой активностью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Анализ выступления обучающегося на фестивале, конкурсе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</a:tr>
              <a:tr h="2051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2-частично применяет творческие навыки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51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3-активно применяет творческие навыки 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023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Работа в команде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Уровень работы в команде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1-не умеет налаживать контакт с членами команды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Анализ внеурочной деятельности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</a:tr>
              <a:tr h="2051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2-умеет налаживать контакт с членами команды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51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3-проявляет лидерские качества в команде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945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Участие в фестивалях, конкурсах команд КВН</a:t>
            </a:r>
            <a:endParaRPr lang="ru-RU" dirty="0"/>
          </a:p>
        </p:txBody>
      </p:sp>
      <p:pic>
        <p:nvPicPr>
          <p:cNvPr id="3" name="Халва.Отборочный тур 13 Юниор-Лиги КВН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1286" y="2087591"/>
            <a:ext cx="6595362" cy="370980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3" y="1690688"/>
            <a:ext cx="3589604" cy="23949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3" y="4259088"/>
            <a:ext cx="3589604" cy="239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9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Продолжите шутку…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 rot="193979">
            <a:off x="635060" y="1645162"/>
            <a:ext cx="2736481" cy="160043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ru-RU" sz="1400" dirty="0"/>
              <a:t>Юля: Это Андрей – он Константин нашей команды.</a:t>
            </a:r>
          </a:p>
          <a:p>
            <a:r>
              <a:rPr lang="ru-RU" sz="1400" dirty="0"/>
              <a:t>Андрей: Да, я Константин. В мою честь назвали наш поселок.</a:t>
            </a:r>
          </a:p>
          <a:p>
            <a:r>
              <a:rPr lang="ru-RU" sz="1400" dirty="0"/>
              <a:t>(отбивка)</a:t>
            </a:r>
          </a:p>
          <a:p>
            <a:r>
              <a:rPr lang="ru-RU" sz="1400" dirty="0"/>
              <a:t>Юля: Я думаю, вы понимаете масштаб проблемы</a:t>
            </a:r>
            <a:r>
              <a:rPr lang="ru-RU" sz="1400" dirty="0" smtClean="0"/>
              <a:t>…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 rot="21444563">
            <a:off x="4314427" y="1747478"/>
            <a:ext cx="2568565" cy="24622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ru-RU" sz="1400" dirty="0"/>
              <a:t>-Выйду ночью в поле с конем</a:t>
            </a:r>
          </a:p>
          <a:p>
            <a:r>
              <a:rPr lang="ru-RU" sz="1400" dirty="0"/>
              <a:t>-Ой. Да с конем</a:t>
            </a:r>
          </a:p>
          <a:p>
            <a:r>
              <a:rPr lang="ru-RU" sz="1400" dirty="0"/>
              <a:t>-На колбасный цех мы пойдем</a:t>
            </a:r>
          </a:p>
          <a:p>
            <a:r>
              <a:rPr lang="ru-RU" sz="1400" dirty="0"/>
              <a:t>-Мы пойдем</a:t>
            </a:r>
          </a:p>
          <a:p>
            <a:r>
              <a:rPr lang="ru-RU" sz="1400" dirty="0"/>
              <a:t>-Мы придем вдвоем,</a:t>
            </a:r>
          </a:p>
          <a:p>
            <a:r>
              <a:rPr lang="ru-RU" sz="1400" dirty="0"/>
              <a:t>А вернется конь один</a:t>
            </a:r>
          </a:p>
          <a:p>
            <a:r>
              <a:rPr lang="ru-RU" sz="1400" dirty="0"/>
              <a:t>(дальше текстом проговаривает) - Все потому, что меня заинтересовал процесс приготовления колбасы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 rot="153976">
            <a:off x="4947834" y="4644332"/>
            <a:ext cx="3140015" cy="116955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ru-RU" sz="1400" dirty="0"/>
              <a:t>Главная новость этого часа: На нашем нефтеперерабатывающем заводе появилась новая линейка кремов для загара «Мазут». «Мазут» и никакого солнца не надо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 rot="184163">
            <a:off x="8587391" y="4471462"/>
            <a:ext cx="2829465" cy="116955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lvl="0"/>
            <a:r>
              <a:rPr lang="ru-RU" sz="1400" dirty="0"/>
              <a:t>-А у нас в команде пополнение!</a:t>
            </a:r>
          </a:p>
          <a:p>
            <a:r>
              <a:rPr lang="ru-RU" sz="1400" dirty="0"/>
              <a:t>-Знакомьтесь, Уля.</a:t>
            </a:r>
          </a:p>
          <a:p>
            <a:r>
              <a:rPr lang="ru-RU" sz="1400" dirty="0"/>
              <a:t>-И это, по-вашему, пополнение?</a:t>
            </a:r>
          </a:p>
          <a:p>
            <a:r>
              <a:rPr lang="ru-RU" sz="1400" dirty="0"/>
              <a:t>-Вот Юля, это действительно пополнение. </a:t>
            </a:r>
          </a:p>
        </p:txBody>
      </p:sp>
      <p:sp>
        <p:nvSpPr>
          <p:cNvPr id="9" name="TextBox 8"/>
          <p:cNvSpPr txBox="1"/>
          <p:nvPr/>
        </p:nvSpPr>
        <p:spPr>
          <a:xfrm rot="21448781">
            <a:off x="7851942" y="3121679"/>
            <a:ext cx="2656936" cy="73866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ru-RU" sz="1400" dirty="0"/>
              <a:t>А у нас в поселке на катке можно не только кататься, но и асфальт </a:t>
            </a:r>
            <a:r>
              <a:rPr lang="ru-RU" sz="1400" dirty="0" err="1"/>
              <a:t>ложить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 rot="21447905">
            <a:off x="611970" y="3754862"/>
            <a:ext cx="2527540" cy="9541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ru-RU" sz="1400" dirty="0"/>
              <a:t>Евреи разработали энергосберегающие лампочки. Лампочки тупо не горят.</a:t>
            </a:r>
          </a:p>
        </p:txBody>
      </p:sp>
      <p:sp>
        <p:nvSpPr>
          <p:cNvPr id="11" name="TextBox 10"/>
          <p:cNvSpPr txBox="1"/>
          <p:nvPr/>
        </p:nvSpPr>
        <p:spPr>
          <a:xfrm rot="180781">
            <a:off x="475515" y="5333340"/>
            <a:ext cx="3985404" cy="73866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ru-RU" sz="1400" dirty="0"/>
              <a:t>- От кого пахнет обреченностью и усталостью от жизни?</a:t>
            </a:r>
          </a:p>
          <a:p>
            <a:r>
              <a:rPr lang="ru-RU" sz="1400" dirty="0"/>
              <a:t>-Все в порядке, это со мной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 rot="163542">
            <a:off x="7660909" y="916533"/>
            <a:ext cx="3039004" cy="160043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ru-RU" sz="1400" dirty="0"/>
              <a:t>Выбегает 1 человек – Раскладушки – </a:t>
            </a:r>
            <a:r>
              <a:rPr lang="ru-RU" sz="1400" dirty="0" err="1"/>
              <a:t>нескладушки</a:t>
            </a:r>
            <a:r>
              <a:rPr lang="ru-RU" sz="1400" dirty="0"/>
              <a:t>…</a:t>
            </a:r>
          </a:p>
          <a:p>
            <a:r>
              <a:rPr lang="ru-RU" sz="1400" dirty="0"/>
              <a:t>2 человек подхватывает – У тебя в трусах подушки из натуральной верблюжьей шерсти, 100% хлопка.</a:t>
            </a:r>
          </a:p>
          <a:p>
            <a:r>
              <a:rPr lang="ru-RU" sz="1400" dirty="0"/>
              <a:t>Ивановский текстиль, приходите с 7 утра до 7 вечера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5979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с чего всё начиналось?</a:t>
            </a:r>
            <a:endParaRPr lang="ru-RU" dirty="0"/>
          </a:p>
        </p:txBody>
      </p:sp>
      <p:pic>
        <p:nvPicPr>
          <p:cNvPr id="4" name="Untitl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9179" y="1690688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62009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Идея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Развитие индивидуального</a:t>
            </a:r>
          </a:p>
          <a:p>
            <a:pPr marL="0" indent="0">
              <a:buNone/>
            </a:pPr>
            <a:r>
              <a:rPr lang="ru-RU" dirty="0" smtClean="0"/>
              <a:t>образовательного </a:t>
            </a:r>
          </a:p>
          <a:p>
            <a:pPr marL="0" indent="0">
              <a:buNone/>
            </a:pPr>
            <a:r>
              <a:rPr lang="ru-RU" dirty="0" smtClean="0"/>
              <a:t>маршрута обучающегося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7098465" y="2651401"/>
            <a:ext cx="2756138" cy="22497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552" y="3049853"/>
            <a:ext cx="968576" cy="1452864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5436441" y="2304421"/>
            <a:ext cx="1662024" cy="9537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Диагностика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991243" y="2211966"/>
            <a:ext cx="2033497" cy="1138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Планирование работы на 2 года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903774" y="4283651"/>
            <a:ext cx="1758751" cy="10009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Планируемые результаты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733158" y="1350123"/>
            <a:ext cx="1660585" cy="959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Область одаренности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252302" y="3523638"/>
            <a:ext cx="1040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Юлия</a:t>
            </a:r>
            <a:endParaRPr lang="ru-RU" sz="28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237528" y="4227169"/>
            <a:ext cx="1836352" cy="10574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Участие в фестивалях, конкурсах команд КВН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476482" y="5057524"/>
            <a:ext cx="2024689" cy="12878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Критериальная</a:t>
            </a:r>
            <a:r>
              <a:rPr lang="ru-RU" dirty="0" smtClean="0"/>
              <a:t> база оценки </a:t>
            </a:r>
            <a:r>
              <a:rPr lang="ru-RU" dirty="0"/>
              <a:t>развития </a:t>
            </a:r>
            <a:r>
              <a:rPr lang="ru-RU" dirty="0" smtClean="0"/>
              <a:t>компетенций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874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Создание необходимых условий для реализации творческих способностей подростков посредством игры КВН </a:t>
            </a:r>
            <a:r>
              <a:rPr lang="en-US" dirty="0" smtClean="0"/>
              <a:t>(“</a:t>
            </a:r>
            <a:r>
              <a:rPr lang="ru-RU" dirty="0" smtClean="0"/>
              <a:t>Клуб веселых и находчивых</a:t>
            </a:r>
            <a:r>
              <a:rPr lang="en-US" dirty="0" smtClean="0"/>
              <a:t>”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105717639"/>
              </p:ext>
            </p:extLst>
          </p:nvPr>
        </p:nvGraphicFramePr>
        <p:xfrm>
          <a:off x="3168209" y="3141601"/>
          <a:ext cx="6950576" cy="3035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831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поддерживать высокую учебную мотивацию </a:t>
            </a:r>
            <a:r>
              <a:rPr lang="ru-RU" dirty="0" smtClean="0"/>
              <a:t>обучающихся;</a:t>
            </a:r>
            <a:endParaRPr lang="ru-RU" dirty="0"/>
          </a:p>
          <a:p>
            <a:r>
              <a:rPr lang="ru-RU" dirty="0"/>
              <a:t>поощрять их активность и самостоятельность, расширять возможности обучения и самообучения;</a:t>
            </a:r>
          </a:p>
          <a:p>
            <a:r>
              <a:rPr lang="ru-RU" dirty="0"/>
              <a:t>развивать навыки рефлексивной и оценочной деятельности </a:t>
            </a:r>
            <a:r>
              <a:rPr lang="ru-RU" dirty="0" smtClean="0"/>
              <a:t>обучающихся</a:t>
            </a:r>
            <a:r>
              <a:rPr lang="ru-RU" dirty="0"/>
              <a:t>;</a:t>
            </a:r>
          </a:p>
          <a:p>
            <a:r>
              <a:rPr lang="ru-RU" dirty="0"/>
              <a:t>формировать умение учиться - ставить цели, планировать и организовывать собственную деятельность;</a:t>
            </a:r>
          </a:p>
          <a:p>
            <a:r>
              <a:rPr lang="ru-RU" dirty="0"/>
              <a:t>содействовать индивидуализации воспитания и образования </a:t>
            </a:r>
            <a:r>
              <a:rPr lang="ru-RU" dirty="0" smtClean="0"/>
              <a:t>обучающихся;</a:t>
            </a:r>
            <a:endParaRPr lang="ru-RU" dirty="0"/>
          </a:p>
          <a:p>
            <a:r>
              <a:rPr lang="ru-RU" dirty="0"/>
              <a:t>закладывать дополнительные предпосылки и возможности для успешной социализации.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109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6265"/>
            <a:ext cx="10515600" cy="5865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Диагностика и область одаренности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4011657"/>
              </p:ext>
            </p:extLst>
          </p:nvPr>
        </p:nvGraphicFramePr>
        <p:xfrm>
          <a:off x="838200" y="1062934"/>
          <a:ext cx="10220868" cy="55794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0062"/>
                <a:gridCol w="730062"/>
                <a:gridCol w="730062"/>
                <a:gridCol w="730062"/>
                <a:gridCol w="730062"/>
                <a:gridCol w="730062"/>
                <a:gridCol w="730062"/>
                <a:gridCol w="730062"/>
                <a:gridCol w="730062"/>
                <a:gridCol w="730062"/>
                <a:gridCol w="730062"/>
                <a:gridCol w="730062"/>
                <a:gridCol w="730062"/>
                <a:gridCol w="730062"/>
              </a:tblGrid>
              <a:tr h="440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№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II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III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IV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V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VI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№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II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III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IV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V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VI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57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b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0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c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14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57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15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0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b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16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b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57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17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0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b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18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0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b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19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b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57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b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c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0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b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b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57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b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22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0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c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57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12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c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24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b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083116" y="672861"/>
            <a:ext cx="402576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“Профиль” по Г.В.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Резапкиной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81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3902"/>
            <a:ext cx="10515600" cy="5434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Диагностика и область одаренности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0767996"/>
              </p:ext>
            </p:extLst>
          </p:nvPr>
        </p:nvGraphicFramePr>
        <p:xfrm>
          <a:off x="431321" y="1334139"/>
          <a:ext cx="11352361" cy="53685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0830"/>
                <a:gridCol w="2139351"/>
                <a:gridCol w="1380226"/>
                <a:gridCol w="1716359"/>
                <a:gridCol w="1621865"/>
                <a:gridCol w="1621865"/>
                <a:gridCol w="1621865"/>
              </a:tblGrid>
              <a:tr h="33981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№ п</a:t>
                      </a:r>
                      <a:r>
                        <a:rPr lang="en-US" sz="2000" dirty="0">
                          <a:effectLst/>
                        </a:rPr>
                        <a:t>/</a:t>
                      </a:r>
                      <a:r>
                        <a:rPr lang="ru-RU" sz="2000" dirty="0">
                          <a:effectLst/>
                        </a:rPr>
                        <a:t>п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Сфера (баллы)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96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Интеллектуальная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Творчество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Артистическая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Музыкальная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Двигательная 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Общение и лидерство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98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03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98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03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98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03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98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7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98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8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03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9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98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03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98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9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Результат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4,58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4,75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4,35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4,6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4,6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13316" y="707366"/>
            <a:ext cx="7565367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экспертных оценок по определению одаренных детей по А.А. Лосевой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19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Индивидуальный образовательный маршрут Папиной Юлии, 9б класс</a:t>
            </a:r>
            <a:endParaRPr lang="ru-RU" sz="3200" dirty="0"/>
          </a:p>
        </p:txBody>
      </p:sp>
      <p:pic>
        <p:nvPicPr>
          <p:cNvPr id="4" name="Объект 3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5" y="1794296"/>
            <a:ext cx="4167008" cy="4167008"/>
          </a:xfrm>
        </p:spPr>
      </p:pic>
    </p:spTree>
    <p:extLst>
      <p:ext uri="{BB962C8B-B14F-4D97-AF65-F5344CB8AC3E}">
        <p14:creationId xmlns:p14="http://schemas.microsoft.com/office/powerpoint/2010/main" val="135066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Планируемые результаты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2581008"/>
              </p:ext>
            </p:extLst>
          </p:nvPr>
        </p:nvGraphicFramePr>
        <p:xfrm>
          <a:off x="838200" y="1825625"/>
          <a:ext cx="10515600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Теоретические знания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Практические умения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Методы написания шуток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Умение</a:t>
                      </a:r>
                      <a:r>
                        <a:rPr lang="ru-RU" baseline="0" dirty="0" smtClean="0"/>
                        <a:t> самостоятельно работать над </a:t>
                      </a:r>
                      <a:r>
                        <a:rPr lang="ru-RU" baseline="0" dirty="0" err="1" smtClean="0"/>
                        <a:t>квновским</a:t>
                      </a:r>
                      <a:r>
                        <a:rPr lang="ru-RU" baseline="0" dirty="0" smtClean="0"/>
                        <a:t> сценарием и его сценическим воплощением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Способы грамотного применения шутки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Умение редактировать собственный сценарий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Определять сходства и различия</a:t>
                      </a:r>
                      <a:r>
                        <a:rPr lang="ru-RU" baseline="0" dirty="0" smtClean="0"/>
                        <a:t> КВН-конкурсов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Умение анализировать</a:t>
                      </a:r>
                      <a:r>
                        <a:rPr lang="ru-RU" baseline="0" dirty="0" smtClean="0"/>
                        <a:t> собственную игру и игру других команд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Умение работать в творческом коллективе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Умение оценивать культуру юмора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948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574</TotalTime>
  <Words>872</Words>
  <Application>Microsoft Office PowerPoint</Application>
  <PresentationFormat>Широкоэкранный</PresentationFormat>
  <Paragraphs>407</Paragraphs>
  <Slides>12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Педагогический дебют – 2019   Проектирование индивидуального образовательного маршрута (ИОМ) обучающегося  Конкурсное испытание “У меня это хорошо получается” </vt:lpstr>
      <vt:lpstr>А с чего всё начиналось?</vt:lpstr>
      <vt:lpstr>Идея</vt:lpstr>
      <vt:lpstr>Цель</vt:lpstr>
      <vt:lpstr>Задачи </vt:lpstr>
      <vt:lpstr>Диагностика и область одаренности</vt:lpstr>
      <vt:lpstr>Диагностика и область одаренности</vt:lpstr>
      <vt:lpstr>Индивидуальный образовательный маршрут Папиной Юлии, 9б класс</vt:lpstr>
      <vt:lpstr>Планируемые результаты</vt:lpstr>
      <vt:lpstr>Критериальная база развития оценки компетенций обучающихся</vt:lpstr>
      <vt:lpstr>Участие в фестивалях, конкурсах команд КВН</vt:lpstr>
      <vt:lpstr>Продолжите шутку…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Конкурсное испытание “У меня это хорошо получается” Проектирование индивидуального образовательного маршрута обучающегося Педагогический дебют - 2019 </dc:title>
  <dc:creator>Владимир Любанец</dc:creator>
  <cp:lastModifiedBy>UZER</cp:lastModifiedBy>
  <cp:revision>47</cp:revision>
  <dcterms:created xsi:type="dcterms:W3CDTF">2019-03-30T17:00:13Z</dcterms:created>
  <dcterms:modified xsi:type="dcterms:W3CDTF">2019-04-03T20:10:49Z</dcterms:modified>
</cp:coreProperties>
</file>