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1" r:id="rId2"/>
    <p:sldId id="435" r:id="rId3"/>
    <p:sldId id="364" r:id="rId4"/>
    <p:sldId id="362" r:id="rId5"/>
    <p:sldId id="399" r:id="rId6"/>
    <p:sldId id="365" r:id="rId7"/>
    <p:sldId id="256" r:id="rId8"/>
    <p:sldId id="267" r:id="rId9"/>
    <p:sldId id="292" r:id="rId10"/>
    <p:sldId id="265" r:id="rId11"/>
    <p:sldId id="278" r:id="rId12"/>
    <p:sldId id="297" r:id="rId13"/>
    <p:sldId id="279" r:id="rId14"/>
    <p:sldId id="320" r:id="rId15"/>
    <p:sldId id="358" r:id="rId16"/>
    <p:sldId id="371" r:id="rId17"/>
    <p:sldId id="280" r:id="rId18"/>
    <p:sldId id="327" r:id="rId19"/>
    <p:sldId id="321" r:id="rId20"/>
    <p:sldId id="432" r:id="rId21"/>
    <p:sldId id="284" r:id="rId22"/>
    <p:sldId id="373" r:id="rId23"/>
    <p:sldId id="286" r:id="rId24"/>
    <p:sldId id="369" r:id="rId25"/>
    <p:sldId id="296" r:id="rId26"/>
    <p:sldId id="323" r:id="rId27"/>
    <p:sldId id="438" r:id="rId28"/>
    <p:sldId id="276" r:id="rId29"/>
    <p:sldId id="370" r:id="rId30"/>
    <p:sldId id="283" r:id="rId31"/>
    <p:sldId id="372" r:id="rId32"/>
    <p:sldId id="439" r:id="rId33"/>
    <p:sldId id="299" r:id="rId34"/>
    <p:sldId id="440" r:id="rId35"/>
    <p:sldId id="293" r:id="rId36"/>
    <p:sldId id="29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>
      <p:cViewPr>
        <p:scale>
          <a:sx n="75" d="100"/>
          <a:sy n="75" d="100"/>
        </p:scale>
        <p:origin x="-1200" y="-60"/>
      </p:cViewPr>
      <p:guideLst>
        <p:guide orient="horz" pos="2160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Overflow="ellipsis" vert="horz" anchor="ctr" anchorCtr="1"/>
          <a:lstStyle/>
          <a:p>
            <a:pPr algn="ctr" defTabSz="914400">
              <a:defRPr sz="1800" b="1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cap="none" normalizeH="0" baseline="0">
                <a:solidFill>
                  <a:schemeClr val="dk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Диагностика психолога</a:t>
            </a:r>
          </a:p>
        </c:rich>
      </c:tx>
      <c:layout>
        <c:manualLayout>
          <c:xMode val="edge"/>
          <c:yMode val="edge"/>
          <c:x val="4.1340769903762002E-2"/>
          <c:y val="3.5256786931484301E-3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250114966110601E-2"/>
          <c:y val="9.1129874458393503E-2"/>
          <c:w val="0.85813900493733397"/>
          <c:h val="0.4947042906841899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1 класс  Стартовая диагностика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254000" sx="102000" sy="102000" rotWithShape="0">
                <a:schemeClr val="accent2">
                  <a:alpha val="20000"/>
                </a:scheme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Скорость переработки информации</c:v>
                </c:pt>
                <c:pt idx="1">
                  <c:v>Зрительно-моторная координация</c:v>
                </c:pt>
                <c:pt idx="2">
                  <c:v>Кратковременная зрительная память</c:v>
                </c:pt>
                <c:pt idx="3">
                  <c:v>Внимательность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</c:v>
                </c:pt>
                <c:pt idx="1">
                  <c:v>62</c:v>
                </c:pt>
                <c:pt idx="2">
                  <c:v>45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308352"/>
        <c:axId val="128309888"/>
      </c:barChart>
      <c:catAx>
        <c:axId val="1283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0" vertOverflow="ellipsis" horzOverflow="overflow" vert="eaVert" wrap="square" anchor="ctr" anchorCtr="1"/>
          <a:lstStyle/>
          <a:p>
            <a:pPr>
              <a:defRPr sz="1600" b="1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309888"/>
        <c:crosses val="autoZero"/>
        <c:auto val="1"/>
        <c:lblAlgn val="ctr"/>
        <c:lblOffset val="100"/>
        <c:tickMarkSkip val="1"/>
        <c:noMultiLvlLbl val="0"/>
      </c:catAx>
      <c:valAx>
        <c:axId val="1283098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400" b="1" kern="120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30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 rot="0" spcFirstLastPara="0" vertOverflow="ellipsis" horzOverflow="overflow" vert="eaVert" wrap="square" anchor="ctr" anchorCtr="0"/>
    <a:lstStyle/>
    <a:p>
      <a:pPr>
        <a:defRPr lang="ru-RU" sz="900" kern="12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Overflow="ellipsis" vert="horz" anchor="ctr" anchorCtr="1"/>
          <a:lstStyle/>
          <a:p>
            <a:pPr algn="r" defTabSz="914400">
              <a:defRPr sz="1800" b="1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cap="none" normalizeH="0" baseline="0">
                <a:solidFill>
                  <a:schemeClr val="dk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Стартовая диагностика 1 класс </a:t>
            </a:r>
          </a:p>
        </c:rich>
      </c:tx>
      <c:layout>
        <c:manualLayout>
          <c:xMode val="edge"/>
          <c:yMode val="edge"/>
          <c:x val="0.23161854768154"/>
          <c:y val="1.6488626421697301E-2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04375546806649E-2"/>
          <c:y val="9.4677154185281304E-2"/>
          <c:w val="0.85815277777777799"/>
          <c:h val="0.3813185799907790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1 класс  Стартовая диагностика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254000" sx="102000" sy="102000" rotWithShape="0">
                <a:schemeClr val="accent2">
                  <a:alpha val="20000"/>
                </a:scheme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Пространственное восприятие</c:v>
                </c:pt>
                <c:pt idx="1">
                  <c:v>Классификация предметов</c:v>
                </c:pt>
                <c:pt idx="2">
                  <c:v>Сравнение множеств</c:v>
                </c:pt>
                <c:pt idx="3">
                  <c:v>Нахождение общих и различных характеристик</c:v>
                </c:pt>
                <c:pt idx="4">
                  <c:v>Выделение существенных и второстепенных признаков.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51</c:v>
                </c:pt>
                <c:pt idx="2">
                  <c:v>45</c:v>
                </c:pt>
                <c:pt idx="3">
                  <c:v>50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342784"/>
        <c:axId val="184471552"/>
      </c:barChart>
      <c:catAx>
        <c:axId val="18434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0" vertOverflow="ellipsis" horzOverflow="overflow" vert="eaVert" wrap="square" anchor="ctr" anchorCtr="1"/>
          <a:lstStyle/>
          <a:p>
            <a:pPr>
              <a:defRPr sz="1600" b="1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471552"/>
        <c:crosses val="autoZero"/>
        <c:auto val="1"/>
        <c:lblAlgn val="ctr"/>
        <c:lblOffset val="100"/>
        <c:tickMarkSkip val="1"/>
        <c:noMultiLvlLbl val="0"/>
      </c:catAx>
      <c:valAx>
        <c:axId val="1844715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400" b="1" kern="120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34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 rot="0" spcFirstLastPara="0" vertOverflow="ellipsis" horzOverflow="overflow" vert="eaVert" wrap="square" anchor="ctr" anchorCtr="0"/>
    <a:lstStyle/>
    <a:p>
      <a:pPr>
        <a:defRPr lang="ru-RU" sz="900" kern="12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videoplayback.mp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Елизарова </a:t>
            </a:r>
            <a:r>
              <a:rPr lang="ru-RU" dirty="0"/>
              <a:t>М</a:t>
            </a:r>
            <a:r>
              <a:rPr lang="ru-RU" dirty="0" smtClean="0"/>
              <a:t>ария Владимировна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учитель начальных классов </a:t>
            </a:r>
          </a:p>
          <a:p>
            <a:pPr algn="r"/>
            <a:r>
              <a:rPr lang="ru-RU" dirty="0" smtClean="0"/>
              <a:t>МОУ СШ №6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041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3510"/>
            <a:ext cx="8229600" cy="701040"/>
          </a:xfrm>
          <a:noFill/>
          <a:ln w="381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ru-RU" sz="3600" b="1">
                <a:solidFill>
                  <a:schemeClr val="tx1"/>
                </a:solidFill>
                <a:latin typeface="Arial Unicode MS" charset="0"/>
                <a:ea typeface="Arial Unicode MS" charset="0"/>
              </a:rPr>
              <a:t>Технология использования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270" y="993775"/>
            <a:ext cx="8709660" cy="5803265"/>
          </a:xfrm>
          <a:noFill/>
          <a:ln w="38100"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 Unicode MS" charset="0"/>
                <a:ea typeface="Arial Unicode MS" charset="0"/>
              </a:rPr>
              <a:t>Этапы урока:</a:t>
            </a:r>
            <a:endParaRPr lang="ru-RU" sz="500" b="1" dirty="0" smtClean="0">
              <a:latin typeface="Arial Unicode MS" charset="0"/>
              <a:ea typeface="Arial Unicode MS" charset="0"/>
            </a:endParaRPr>
          </a:p>
          <a:p>
            <a:pPr marL="0" indent="0">
              <a:buNone/>
            </a:pPr>
            <a:endParaRPr lang="ru-RU" sz="500" b="1" dirty="0" smtClean="0">
              <a:latin typeface="Arial Unicode MS" charset="0"/>
              <a:ea typeface="Arial Unicode MS" charset="0"/>
            </a:endParaRPr>
          </a:p>
          <a:p>
            <a:pPr marL="0" indent="0">
              <a:buNone/>
            </a:pPr>
            <a:endParaRPr lang="ru-RU" sz="500" b="1" dirty="0" smtClean="0">
              <a:latin typeface="Arial Unicode MS" charset="0"/>
              <a:ea typeface="Arial Unicode MS" charset="0"/>
            </a:endParaRPr>
          </a:p>
          <a:p>
            <a:pPr lvl="0"/>
            <a:r>
              <a:rPr lang="ru-RU" sz="2400" b="1" dirty="0" smtClean="0">
                <a:latin typeface="Arial Unicode MS" charset="0"/>
                <a:ea typeface="Arial Unicode MS" charset="0"/>
              </a:rPr>
              <a:t>Актуализация </a:t>
            </a:r>
            <a:r>
              <a:rPr lang="ru-RU" sz="2400" b="1" dirty="0">
                <a:latin typeface="Arial Unicode MS" charset="0"/>
                <a:ea typeface="Arial Unicode MS" charset="0"/>
              </a:rPr>
              <a:t>знаний </a:t>
            </a:r>
            <a:r>
              <a:rPr lang="ru-RU" sz="2400" dirty="0">
                <a:latin typeface="Arial Unicode MS" charset="0"/>
                <a:ea typeface="Arial Unicode MS" charset="0"/>
              </a:rPr>
              <a:t>– позволяет вспомнить, то что они уже знают об этом объекте и что им еще не известно и предстоит узнать</a:t>
            </a:r>
          </a:p>
          <a:p>
            <a:pPr lvl="0"/>
            <a:r>
              <a:rPr lang="ru-RU" sz="2400" b="1" dirty="0">
                <a:latin typeface="Arial Unicode MS" charset="0"/>
                <a:ea typeface="Arial Unicode MS" charset="0"/>
              </a:rPr>
              <a:t>Открытие нового знания</a:t>
            </a:r>
            <a:r>
              <a:rPr lang="ru-RU" sz="2400" dirty="0">
                <a:latin typeface="Arial Unicode MS" charset="0"/>
                <a:ea typeface="Arial Unicode MS" charset="0"/>
              </a:rPr>
              <a:t> -позволяет организовать самостоятельную деятельность по изучению нового материала при решение учебных задач. Данный прием  используется в качестве алгоритма  для организации самостоятельной деятельности учащихся</a:t>
            </a:r>
          </a:p>
          <a:p>
            <a:pPr lvl="0"/>
            <a:r>
              <a:rPr lang="ru-RU" sz="2400" b="1" dirty="0">
                <a:latin typeface="Arial Unicode MS" charset="0"/>
                <a:ea typeface="Arial Unicode MS" charset="0"/>
              </a:rPr>
              <a:t>Контроль знаний - </a:t>
            </a:r>
            <a:r>
              <a:rPr lang="ru-RU" sz="2400" dirty="0">
                <a:latin typeface="Arial Unicode MS" charset="0"/>
                <a:ea typeface="Arial Unicode MS" charset="0"/>
              </a:rPr>
              <a:t>  используется, как нетрадиционная форма </a:t>
            </a:r>
          </a:p>
          <a:p>
            <a:pPr lvl="0"/>
            <a:r>
              <a:rPr lang="ru-RU" sz="2400" b="1" dirty="0">
                <a:latin typeface="Arial Unicode MS" charset="0"/>
                <a:ea typeface="Arial Unicode MS" charset="0"/>
              </a:rPr>
              <a:t>Рефлексия - </a:t>
            </a:r>
            <a:r>
              <a:rPr lang="ru-RU" sz="2400" dirty="0">
                <a:latin typeface="Arial Unicode MS" charset="0"/>
                <a:ea typeface="Arial Unicode MS" charset="0"/>
              </a:rPr>
              <a:t>позволяет увидеть прирост в знаниях</a:t>
            </a:r>
          </a:p>
          <a:p>
            <a:pPr lvl="0"/>
            <a:r>
              <a:rPr lang="ru-RU" sz="2400" b="1" dirty="0">
                <a:latin typeface="Arial Unicode MS" charset="0"/>
                <a:ea typeface="Arial Unicode MS" charset="0"/>
              </a:rPr>
              <a:t>Обобщение и систематизация знаний - </a:t>
            </a:r>
            <a:r>
              <a:rPr lang="ru-RU" sz="2400" dirty="0">
                <a:latin typeface="Arial Unicode MS" charset="0"/>
                <a:ea typeface="Arial Unicode MS" charset="0"/>
              </a:rPr>
              <a:t>позволяет систематизировать полученные знания и находить общее путем сравнения</a:t>
            </a:r>
            <a:endParaRPr lang="ru-RU" sz="2400" b="1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3510"/>
            <a:ext cx="8229600" cy="865505"/>
          </a:xfrm>
          <a:noFill/>
          <a:ln w="381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Описание приема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360" y="1428750"/>
            <a:ext cx="8270240" cy="5097145"/>
          </a:xfrm>
          <a:noFill/>
          <a:ln w="381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ru-RU" sz="2900" b="1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1. Заполнение готового бланка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2. Заполнение по плану (коллективно)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3. Заполнение по плану самостоятельно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4. Представление информации</a:t>
            </a:r>
          </a:p>
          <a:p>
            <a:pPr>
              <a:lnSpc>
                <a:spcPct val="120000"/>
              </a:lnSpc>
              <a:buNone/>
            </a:pPr>
            <a:endParaRPr lang="ru-RU" sz="4200" dirty="0"/>
          </a:p>
        </p:txBody>
      </p:sp>
      <p:pic>
        <p:nvPicPr>
          <p:cNvPr id="4" name="Изображение 3" descr="kniga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70" y="-99695"/>
            <a:ext cx="1904365" cy="232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360" y="332740"/>
            <a:ext cx="8358505" cy="970915"/>
          </a:xfrm>
          <a:solidFill>
            <a:schemeClr val="accent3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Использование приема</a:t>
            </a:r>
            <a:endParaRPr lang="ru-RU" sz="4000" dirty="0">
              <a:latin typeface="Arial Unicode MS" charset="0"/>
              <a:ea typeface="Arial Unicode MS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05" y="1609090"/>
            <a:ext cx="8358505" cy="4963160"/>
          </a:xfrm>
          <a:solidFill>
            <a:schemeClr val="accent3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учебника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Название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Класс 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Издательство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Год издания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Количество страниц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Название разделов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Условные обозначения</a:t>
            </a:r>
            <a:r>
              <a:rPr lang="ru-RU" sz="28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_____________________</a:t>
            </a:r>
            <a:endParaRPr lang="ru-RU" sz="28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Изображение 4" descr="Knigi_na_prozrachnom_fone_22_310908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980" y="3861435"/>
            <a:ext cx="2214245" cy="253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140" y="357505"/>
            <a:ext cx="8358505" cy="138366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Математика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(актуализация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605" y="2132965"/>
            <a:ext cx="8358505" cy="443738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квадрата:</a:t>
            </a:r>
          </a:p>
          <a:p>
            <a:pPr algn="l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Название фигуры___________________</a:t>
            </a:r>
          </a:p>
          <a:p>
            <a:pPr algn="l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Стороны___________________________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Углы   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Формула периметра__________________</a:t>
            </a:r>
          </a:p>
          <a:p>
            <a:pPr algn="l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Формула площадь___________________</a:t>
            </a:r>
          </a:p>
        </p:txBody>
      </p:sp>
      <p:sp>
        <p:nvSpPr>
          <p:cNvPr id="8" name="Прямоугольник 7"/>
          <p:cNvSpPr/>
          <p:nvPr/>
        </p:nvSpPr>
        <p:spPr>
          <a:xfrm rot="960000">
            <a:off x="6372225" y="3860800"/>
            <a:ext cx="1711960" cy="19399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7"/>
            <a:ext cx="8358246" cy="1127617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Математика</a:t>
            </a:r>
            <a:r>
              <a:rPr lang="ru-RU" sz="32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2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(для обучающихся с ОВЗ)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00808"/>
            <a:ext cx="8358246" cy="5157192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квадрата: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Название фигуры_______________________________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Количество сторон______________________________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Количество углов_______________________________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Формула периметра_____________________________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Формула площади______________________________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Справка</a:t>
            </a: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S</a:t>
            </a:r>
            <a:r>
              <a:rPr lang="en-US" alt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=a</a:t>
            </a:r>
            <a:r>
              <a:rPr lang="en-US" alt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×a,  P=a×4, </a:t>
            </a:r>
            <a:r>
              <a:rPr lang="ru-RU" altLang="en-US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квадрат, 4 угла, 4 стороны</a:t>
            </a:r>
          </a:p>
          <a:p>
            <a:pPr algn="l">
              <a:lnSpc>
                <a:spcPct val="120000"/>
              </a:lnSpc>
            </a:pPr>
            <a:r>
              <a:rPr lang="ru-RU" altLang="en-US" sz="20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Периметр</a:t>
            </a:r>
            <a:r>
              <a:rPr lang="ru-RU" altLang="en-US" sz="20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 произведение длины стороны на количество сторон квадрата</a:t>
            </a:r>
            <a:endParaRPr lang="ru-RU" altLang="en-US" sz="2000" dirty="0">
              <a:solidFill>
                <a:schemeClr val="tx1"/>
              </a:solidFill>
              <a:latin typeface="Arial Unicode MS" charset="0"/>
              <a:ea typeface="Arial Unicode MS" charset="0"/>
              <a:cs typeface="Arial" charset="0"/>
            </a:endParaRPr>
          </a:p>
          <a:p>
            <a:pPr algn="l">
              <a:lnSpc>
                <a:spcPct val="120000"/>
              </a:lnSpc>
            </a:pPr>
            <a:r>
              <a:rPr lang="ru-RU" altLang="en-US" sz="20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Площадь</a:t>
            </a:r>
            <a:r>
              <a:rPr lang="ru-RU" altLang="en-US" sz="20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Arial" charset="0"/>
              </a:rPr>
              <a:t> произведение чисел, полученных при измерении длины стороны квадрата.</a:t>
            </a:r>
            <a:endParaRPr lang="ru-RU" altLang="en-US" sz="2000" dirty="0">
              <a:solidFill>
                <a:schemeClr val="tx1"/>
              </a:solidFill>
              <a:latin typeface="Arial Unicode MS" charset="0"/>
              <a:ea typeface="Arial Unicode MS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120" y="189230"/>
            <a:ext cx="8358505" cy="113474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cs typeface="+mj-lt"/>
              </a:rPr>
              <a:t>Математика</a:t>
            </a:r>
            <a:r>
              <a:rPr lang="ru-RU" sz="4000" b="1" dirty="0">
                <a:cs typeface="+mj-lt"/>
              </a:rPr>
              <a:t/>
            </a:r>
            <a:br>
              <a:rPr lang="ru-RU" sz="4000" b="1" dirty="0">
                <a:cs typeface="+mj-lt"/>
              </a:rPr>
            </a:br>
            <a:r>
              <a:rPr lang="ru-RU" sz="3200" dirty="0">
                <a:cs typeface="+mj-lt"/>
              </a:rPr>
              <a:t>(открытие новых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775" y="1477010"/>
            <a:ext cx="8358505" cy="527494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числа ___: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Число__________________________________________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Цифра _________________________________________</a:t>
            </a:r>
            <a:endParaRPr lang="ru-RU" sz="2400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Четность_______________________________________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По количеству знаков в записи числа______________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Элементы написания____________________________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Состав числа:</a:t>
            </a:r>
          </a:p>
          <a:p>
            <a:pPr algn="l">
              <a:lnSpc>
                <a:spcPct val="120000"/>
              </a:lnSpc>
            </a:pPr>
            <a:endParaRPr lang="ru-RU" sz="24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endParaRPr lang="ru-RU" sz="24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Порядок написания:</a:t>
            </a:r>
            <a:endParaRPr dirty="0">
              <a:latin typeface="Arial Unicode MS" charset="0"/>
              <a:ea typeface="Arial Unicode MS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665" y="5589270"/>
            <a:ext cx="854710" cy="1008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2" name="Изображение 11" descr="48197.0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80" y="2996565"/>
            <a:ext cx="3849370" cy="3849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18000"/>
          <a:stretch>
            <a:fillRect/>
          </a:stretch>
        </p:blipFill>
        <p:spPr>
          <a:xfrm>
            <a:off x="971600" y="620688"/>
            <a:ext cx="6840760" cy="59046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332740"/>
            <a:ext cx="8358505" cy="1127125"/>
          </a:xfr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Математика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6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(при работе с задачами)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05" y="1998980"/>
            <a:ext cx="8358505" cy="457390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текстовой задачи: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В аквариуме 10 рыбок. Из них 4 сомика, а остальные меченосцы. Сколько меченосцев в аквариуме?</a:t>
            </a: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Условие </a:t>
            </a:r>
            <a:r>
              <a:rPr 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В аквариуме 10 рыбок. Из них 4 сомика, а остальные меченосцы</a:t>
            </a: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Вопрос </a:t>
            </a:r>
            <a:r>
              <a:rPr 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Сколько меченосцев в аквариуме</a:t>
            </a:r>
            <a:r>
              <a:rPr lang="ru-RU" sz="24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?</a:t>
            </a: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Решение  </a:t>
            </a:r>
            <a:r>
              <a:rPr lang="ru-RU" sz="24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10  4= 6 (м.)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Ответ  </a:t>
            </a:r>
            <a:r>
              <a:rPr lang="ru-RU" sz="2400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6 меченосцев в аквариуме. </a:t>
            </a:r>
            <a:endParaRPr lang="ru-RU" sz="2400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pic>
        <p:nvPicPr>
          <p:cNvPr id="5" name="Изображение 4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55" y="4471670"/>
            <a:ext cx="1807210" cy="1817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8085" y="1412875"/>
            <a:ext cx="7070725" cy="533590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323850" y="116840"/>
            <a:ext cx="8358505" cy="112712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 anchor="b">
            <a:normAutofit fontScale="90000" lnSpcReduction="10000"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Математика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6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(контроль знаний)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332740"/>
            <a:ext cx="8358505" cy="140716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sym typeface="+mn-ea"/>
              </a:rPr>
              <a:t>Окружающий мир</a:t>
            </a:r>
            <a:r>
              <a:rPr lang="ru-RU" sz="4400" b="1" dirty="0" smtClean="0">
                <a:latin typeface="Arial Unicode MS" charset="0"/>
                <a:ea typeface="Arial Unicode MS" charset="0"/>
                <a:sym typeface="+mn-ea"/>
              </a:rPr>
              <a:t/>
            </a:r>
            <a:br>
              <a:rPr lang="ru-RU" sz="4400" b="1" dirty="0" smtClean="0">
                <a:latin typeface="Arial Unicode MS" charset="0"/>
                <a:ea typeface="Arial Unicode MS" charset="0"/>
                <a:sym typeface="+mn-ea"/>
              </a:rPr>
            </a:br>
            <a:r>
              <a:rPr lang="ru-RU" sz="3200" dirty="0" smtClean="0">
                <a:latin typeface="Arial Unicode MS" charset="0"/>
                <a:ea typeface="Arial Unicode MS" charset="0"/>
                <a:sym typeface="+mn-ea"/>
              </a:rPr>
              <a:t>(открытие новых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05" y="2143760"/>
            <a:ext cx="8358505" cy="445452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sym typeface="+mn-ea"/>
              </a:rPr>
              <a:t>Паспорт животного (растения)</a:t>
            </a:r>
          </a:p>
          <a:p>
            <a:pPr marL="0" indent="0" algn="l">
              <a:buNone/>
            </a:pPr>
            <a:endParaRPr lang="ru-RU" sz="3200" b="1" dirty="0" smtClean="0">
              <a:solidFill>
                <a:schemeClr val="tx1"/>
              </a:solidFill>
              <a:latin typeface="Arial Unicode MS" charset="0"/>
              <a:ea typeface="Arial Unicode MS" charset="0"/>
              <a:sym typeface="+mn-ea"/>
            </a:endParaRPr>
          </a:p>
          <a:p>
            <a:pPr marL="0" indent="0" algn="l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sym typeface="+mn-ea"/>
              </a:rPr>
              <a:t>Название___________________________</a:t>
            </a:r>
          </a:p>
          <a:p>
            <a:pPr marL="0" indent="0" algn="l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sym typeface="+mn-ea"/>
              </a:rPr>
              <a:t>Описание___________________________</a:t>
            </a:r>
          </a:p>
          <a:p>
            <a:pPr marL="0" indent="0" algn="l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sym typeface="+mn-ea"/>
              </a:rPr>
              <a:t>Места обитания_____________________</a:t>
            </a:r>
          </a:p>
          <a:p>
            <a:pPr marL="0" indent="0" algn="l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sym typeface="+mn-ea"/>
              </a:rPr>
              <a:t>Способ питания_____________________</a:t>
            </a:r>
          </a:p>
          <a:p>
            <a:pPr>
              <a:lnSpc>
                <a:spcPct val="120000"/>
              </a:lnSpc>
            </a:pPr>
            <a:endParaRPr lang="ru-RU" sz="32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  <a:sym typeface="+mn-ea"/>
            </a:endParaRPr>
          </a:p>
        </p:txBody>
      </p:sp>
      <p:pic>
        <p:nvPicPr>
          <p:cNvPr id="5" name="Изображение 4" descr="dandelion-download-png-298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4004945"/>
            <a:ext cx="2302510" cy="2441575"/>
          </a:xfrm>
          <a:prstGeom prst="rect">
            <a:avLst/>
          </a:prstGeom>
        </p:spPr>
      </p:pic>
      <p:pic>
        <p:nvPicPr>
          <p:cNvPr id="7" name="Изображение 6" descr="5a68dcd3ec942161299e9c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0"/>
            <a:ext cx="2016760" cy="2323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51460" y="260351"/>
            <a:ext cx="8481060" cy="79238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 anchor="b"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Результаты диагностики 1 класс</a:t>
            </a:r>
            <a:endParaRPr lang="ru-RU" sz="4000" dirty="0" smtClean="0">
              <a:solidFill>
                <a:srgbClr val="002060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graphicFrame>
        <p:nvGraphicFramePr>
          <p:cNvPr id="3" name="Объект 5"/>
          <p:cNvGraphicFramePr/>
          <p:nvPr/>
        </p:nvGraphicFramePr>
        <p:xfrm>
          <a:off x="0" y="1413159"/>
          <a:ext cx="9143999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1173" y="908539"/>
            <a:ext cx="7406318" cy="5589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505" y="357505"/>
            <a:ext cx="8358505" cy="127129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Обучение грамоте и письму</a:t>
            </a:r>
            <a:r>
              <a:rPr lang="ru-RU" sz="40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2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(открытие новых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485" y="2061845"/>
            <a:ext cx="8358505" cy="467995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буквы</a:t>
            </a:r>
          </a:p>
          <a:p>
            <a:pPr>
              <a:lnSpc>
                <a:spcPct val="120000"/>
              </a:lnSpc>
            </a:pPr>
            <a:endParaRPr lang="ru-RU" sz="32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Звук:_______________________________________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Печатная буква:  заглавная _____   строчная_____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Письменная буква:  </a:t>
            </a: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заглавная _____   строчная_____</a:t>
            </a: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Элементы:  </a:t>
            </a: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заглавная _____   строчная_______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Написание:</a:t>
            </a:r>
            <a:r>
              <a:rPr lang="ru-RU" sz="2400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 ___________________________</a:t>
            </a:r>
            <a:endParaRPr lang="ru-RU" sz="2400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pic>
        <p:nvPicPr>
          <p:cNvPr id="6" name="Изображение 5" descr="im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0" y="2060575"/>
            <a:ext cx="2649855" cy="1490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24" y="846138"/>
            <a:ext cx="4516089" cy="59842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00724" cy="60964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120" y="210820"/>
            <a:ext cx="8358505" cy="169354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Русский язык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(обучение грамоте и письму)</a:t>
            </a:r>
            <a:r>
              <a:rPr lang="ru-RU" sz="36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6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(открытие новых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" y="2162175"/>
            <a:ext cx="8427085" cy="441134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звука (опорная таблица) </a:t>
            </a: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Звук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Гласный                                       Согласный 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      Обозначает                          Глухой             Звонкий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Мягкость       Твердость           Твердый          Мягкий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                                                      Парный         Непарный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Буква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190115" y="3226752"/>
            <a:ext cx="1732915" cy="260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123815" y="3226752"/>
            <a:ext cx="1308100" cy="27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744538" y="4231005"/>
            <a:ext cx="1068070" cy="3498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190115" y="4302759"/>
            <a:ext cx="1092200" cy="206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44030" y="3933825"/>
            <a:ext cx="647700" cy="143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975325" y="3933825"/>
            <a:ext cx="491490" cy="143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410" y="353695"/>
            <a:ext cx="8358505" cy="125222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Литературное чтение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(открытие нового знания)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05" y="2152650"/>
            <a:ext cx="8358505" cy="4420235"/>
          </a:xfr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героя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Имя:___________________________________________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Создатель:______________________________________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Прописка:______________________________________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Внешний вид (особые приметы):__________________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Характеристика: ________________________________</a:t>
            </a:r>
            <a:endParaRPr dirty="0">
              <a:latin typeface="Arial Unicode MS" charset="0"/>
              <a:ea typeface="Arial Unicode MS" charset="0"/>
            </a:endParaRPr>
          </a:p>
        </p:txBody>
      </p:sp>
      <p:pic>
        <p:nvPicPr>
          <p:cNvPr id="6" name="Изображение 5" descr="b357f97d9d9d699f8ba103433ad819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6811645" y="4671060"/>
            <a:ext cx="1953260" cy="177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505" y="356870"/>
            <a:ext cx="8358505" cy="144272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Литературное чтение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(для обучающихся с ОВЗ)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357505" y="2152650"/>
            <a:ext cx="8358505" cy="442023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героя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Имя:___________________________________________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Создатель:______________________________________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Прописка:______________________________________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Внешний вид (особые приметы):__________________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Характеристика: ________________________________</a:t>
            </a:r>
          </a:p>
          <a:p>
            <a:pPr algn="l"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Копилка слов</a:t>
            </a:r>
            <a:endParaRPr dirty="0">
              <a:latin typeface="Arial Unicode MS" charset="0"/>
              <a:ea typeface="Arial Unicode MS" charset="0"/>
            </a:endParaRPr>
          </a:p>
        </p:txBody>
      </p:sp>
      <p:pic>
        <p:nvPicPr>
          <p:cNvPr id="7" name="Изображение 6" descr="depositphotos_70860309-stock-illustration-owl-holding-open-boo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80" y="4509135"/>
            <a:ext cx="2837180" cy="222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241" y="-1139540"/>
            <a:ext cx="6879299" cy="91157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505" y="357505"/>
            <a:ext cx="8358505" cy="1425575"/>
          </a:xfr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Литературное чтение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(внеклассное чтение)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05" y="2214880"/>
            <a:ext cx="8358505" cy="4357370"/>
          </a:xfr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Паспорт произведения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Название___________________________________________</a:t>
            </a:r>
            <a:endParaRPr lang="ru-RU" sz="18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Автор_______________________________________________</a:t>
            </a:r>
            <a:endParaRPr lang="ru-RU" sz="18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Жанр _______________________________________________</a:t>
            </a:r>
            <a:endParaRPr lang="ru-RU" sz="18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Тема ________________________________________________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Главная мысль_______________________________________</a:t>
            </a:r>
            <a:endParaRPr lang="ru-RU" sz="1800" b="1" dirty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Главные герои_______________________________________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События_____________________________________________</a:t>
            </a: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pic>
        <p:nvPicPr>
          <p:cNvPr id="7" name="Изображение 6" descr="arhi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4293235"/>
            <a:ext cx="2297430" cy="2188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5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605" y="332740"/>
            <a:ext cx="8358505" cy="108394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Русский язык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36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(</a:t>
            </a:r>
            <a:r>
              <a:rPr lang="ru-RU" sz="36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обобщение и систематизация знаний)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557020"/>
            <a:ext cx="8358505" cy="4965065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7510" y="1663700"/>
          <a:ext cx="8381365" cy="5059553"/>
        </p:xfrm>
        <a:graphic>
          <a:graphicData uri="http://schemas.openxmlformats.org/drawingml/2006/table">
            <a:tbl>
              <a:tblPr firstRow="1" bandRow="1"/>
              <a:tblGrid>
                <a:gridCol w="2528570"/>
                <a:gridCol w="5852795"/>
              </a:tblGrid>
              <a:tr h="420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Часть речи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Имя существительное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Кто? Что?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Обозначает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Предмет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0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Особые приметы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Начальная форма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Именительный падеж</a:t>
                      </a:r>
                      <a:endParaRPr lang="ru-RU" sz="1400" b="1" dirty="0">
                        <a:effectLst/>
                        <a:latin typeface="Arial Unicode MS" charset="0"/>
                        <a:ea typeface="Arial Unicode MS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Единственное число (у многих)</a:t>
                      </a:r>
                      <a:endParaRPr lang="ru-RU" sz="1400" b="1" dirty="0">
                        <a:effectLst/>
                        <a:latin typeface="Arial Unicode MS" charset="0"/>
                        <a:ea typeface="Arial Unicode MS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Число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 Unicode MS" charset="0"/>
                        </a:rPr>
                        <a:t>Единственное</a:t>
                      </a:r>
                      <a:endParaRPr lang="ru-RU" sz="1400" b="1" dirty="0">
                        <a:effectLst/>
                        <a:latin typeface="Calibri" pitchFamily="34" charset="0"/>
                        <a:ea typeface="Calibri" pitchFamily="34" charset="0"/>
                        <a:cs typeface="Arial Unicode MS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 Unicode MS" charset="0"/>
                        </a:rPr>
                        <a:t>Множественное</a:t>
                      </a:r>
                      <a:endParaRPr lang="ru-RU" sz="1400" b="1" dirty="0">
                        <a:effectLst/>
                        <a:latin typeface="Calibri" pitchFamily="34" charset="0"/>
                        <a:ea typeface="Calibri" pitchFamily="34" charset="0"/>
                        <a:cs typeface="Arial Unicode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Падеж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Именительный   Кто? Что?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Родительный     Кого? Чего?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Дательный         Кому? Чем?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Винительныйу   Кого? Что?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Творительный   Кем? Чем?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Предложный     О ком? О чём?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2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C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Роль в предложении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Главный член: подлежащее, сказуемое</a:t>
                      </a:r>
                      <a:endParaRPr lang="ru-RU" sz="1400" b="1" dirty="0">
                        <a:effectLst/>
                        <a:latin typeface="Arial Unicode MS" charset="0"/>
                        <a:ea typeface="Arial Unicode MS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Unicode MS" charset="0"/>
                          <a:ea typeface="Arial Unicode MS" charset="0"/>
                          <a:cs typeface="Times New Roman" pitchFamily="18" charset="0"/>
                        </a:rPr>
                        <a:t>Второстепенный член: дополнение, обстоятельство</a:t>
                      </a:r>
                      <a:endParaRPr lang="ru-RU" sz="1400" b="1" dirty="0">
                        <a:effectLst/>
                        <a:latin typeface="Arial Unicode MS" charset="0"/>
                        <a:ea typeface="Arial Unicode MS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Изображение 4" descr="s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25" y="3789045"/>
            <a:ext cx="2042160" cy="176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/>
          <a:stretch>
            <a:fillRect/>
          </a:stretch>
        </p:blipFill>
        <p:spPr>
          <a:xfrm>
            <a:off x="0" y="1471930"/>
            <a:ext cx="9144000" cy="538607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235585" y="358775"/>
            <a:ext cx="8481060" cy="9353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 anchor="b"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Результат использования приема</a:t>
            </a:r>
            <a:endParaRPr lang="ru-RU" sz="4000" dirty="0" smtClean="0">
              <a:solidFill>
                <a:srgbClr val="002060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198755"/>
            <a:ext cx="8555990" cy="6579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1</a:t>
            </a:r>
            <a:r>
              <a:rPr lang="ru-RU" sz="3600" dirty="0"/>
              <a:t>. Доступность и посильность</a:t>
            </a:r>
            <a:br>
              <a:rPr lang="ru-RU" sz="3600" dirty="0"/>
            </a:br>
            <a:r>
              <a:rPr lang="ru-RU" sz="3600" dirty="0"/>
              <a:t>2. Использование на любом учебном предмете и во внеурочной деятельности</a:t>
            </a:r>
            <a:br>
              <a:rPr lang="ru-RU" sz="3600" dirty="0"/>
            </a:br>
            <a:r>
              <a:rPr lang="ru-RU" sz="3600" dirty="0"/>
              <a:t>3. Инструмент для развития системного </a:t>
            </a:r>
            <a:r>
              <a:rPr lang="ru-RU" sz="3600" dirty="0">
                <a:latin typeface="+mj-lt"/>
              </a:rPr>
              <a:t>творческого</a:t>
            </a:r>
            <a:r>
              <a:rPr lang="ru-RU" sz="3600" dirty="0"/>
              <a:t> мышления, фантазии, воображения</a:t>
            </a:r>
            <a:br>
              <a:rPr lang="ru-RU" sz="3600" dirty="0"/>
            </a:br>
            <a:r>
              <a:rPr lang="ru-RU" sz="3600" dirty="0"/>
              <a:t>4. Использование в последующей работе, в иных жизненных ситуациях</a:t>
            </a:r>
          </a:p>
          <a:p>
            <a:pPr marL="0" indent="0">
              <a:buNone/>
            </a:pPr>
            <a:endParaRPr sz="3600" dirty="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235585" y="358775"/>
            <a:ext cx="8481060" cy="9353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 anchor="b"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Преимущества:</a:t>
            </a:r>
            <a:endParaRPr lang="ru-RU" sz="4000" dirty="0" smtClean="0">
              <a:solidFill>
                <a:srgbClr val="002060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253365" y="1527175"/>
            <a:ext cx="8463915" cy="504634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198755"/>
            <a:ext cx="8555990" cy="657923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Личностные: </a:t>
            </a:r>
            <a:r>
              <a:rPr lang="ru-RU" dirty="0"/>
              <a:t>развитие у детей самостоятельности, уверенности в своих силах, ощущения, что они могут справиться с решением любой задачи; формирование положительного отношения детей к учебному </a:t>
            </a:r>
            <a:r>
              <a:rPr lang="ru-RU" dirty="0" smtClean="0"/>
              <a:t>процессу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Предметные: </a:t>
            </a:r>
            <a:r>
              <a:rPr lang="ru-RU" dirty="0"/>
              <a:t>умение выделять опорные слова; составлять характеристику героев и давать оценку их поступков; выделять основную мысль; ориентироваться в составных частях задачи; работа с понятиями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b="1" dirty="0" smtClean="0"/>
              <a:t>Метапредметные</a:t>
            </a:r>
            <a:r>
              <a:rPr lang="ru-RU" b="1" dirty="0"/>
              <a:t>:</a:t>
            </a:r>
            <a:r>
              <a:rPr lang="ru-RU" dirty="0"/>
              <a:t> развитие памяти, внимания, логики и интеллекта; развитие творческих способностей (беглости, гибкости, оригинальности мышления); развитие речи; умение анализировать, синтезировать, комбинировать; развитие творческого воображения, повышение уровня общей образованности учащихся;  умение анализировать полученную информацию</a:t>
            </a:r>
          </a:p>
          <a:p>
            <a:pPr marL="0" indent="0">
              <a:buNone/>
            </a:pPr>
            <a:endParaRPr sz="3600" dirty="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235585" y="358775"/>
            <a:ext cx="8481060" cy="9353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 anchor="b"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Планируемые результаты:</a:t>
            </a:r>
            <a:endParaRPr lang="ru-RU" sz="4000" dirty="0" smtClean="0">
              <a:solidFill>
                <a:srgbClr val="002060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253365" y="1527175"/>
            <a:ext cx="8463915" cy="504634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Результат </a:t>
            </a:r>
            <a:br>
              <a:rPr lang="ru-RU" sz="4000" b="1"/>
            </a:br>
            <a:r>
              <a:rPr lang="ru-RU" sz="4000" b="1"/>
              <a:t>деятельности на уроке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835" y="1600200"/>
            <a:ext cx="5832475" cy="4526280"/>
          </a:xfrm>
        </p:spPr>
        <p:txBody>
          <a:bodyPr/>
          <a:lstStyle/>
          <a:p>
            <a:pPr marL="0" indent="0">
              <a:buNone/>
            </a:pPr>
            <a:r>
              <a:rPr sz="3600"/>
              <a:t> </a:t>
            </a:r>
          </a:p>
          <a:p>
            <a:pPr marL="571500" indent="-571500"/>
            <a:r>
              <a:rPr lang="ru-RU" sz="3600"/>
              <a:t>Ш</a:t>
            </a:r>
            <a:r>
              <a:rPr sz="3600"/>
              <a:t>паргалка </a:t>
            </a:r>
          </a:p>
          <a:p>
            <a:pPr marL="571500" indent="-571500"/>
            <a:r>
              <a:rPr lang="ru-RU" sz="3600"/>
              <a:t>К</a:t>
            </a:r>
            <a:r>
              <a:rPr sz="3600"/>
              <a:t>арточка</a:t>
            </a:r>
            <a:r>
              <a:rPr lang="ru-RU" sz="3600"/>
              <a:t>-</a:t>
            </a:r>
            <a:r>
              <a:rPr sz="3600"/>
              <a:t>помо</a:t>
            </a:r>
            <a:r>
              <a:rPr lang="ru-RU" sz="3600"/>
              <a:t>щ</a:t>
            </a:r>
            <a:r>
              <a:rPr sz="3600"/>
              <a:t>ница</a:t>
            </a:r>
          </a:p>
          <a:p>
            <a:pPr marL="571500" indent="-571500"/>
            <a:r>
              <a:rPr lang="ru-RU" sz="3600"/>
              <a:t>О</a:t>
            </a:r>
            <a:r>
              <a:rPr sz="3600"/>
              <a:t>порная таблица.</a:t>
            </a:r>
          </a:p>
        </p:txBody>
      </p:sp>
      <p:sp>
        <p:nvSpPr>
          <p:cNvPr id="4" name="Подзаголовок 2"/>
          <p:cNvSpPr>
            <a:spLocks noGrp="1"/>
          </p:cNvSpPr>
          <p:nvPr/>
        </p:nvSpPr>
        <p:spPr>
          <a:xfrm>
            <a:off x="395605" y="1772920"/>
            <a:ext cx="8358505" cy="435737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396875" y="179070"/>
            <a:ext cx="8358505" cy="13011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/>
          </a:ln>
        </p:spPr>
        <p:txBody>
          <a:bodyPr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Arial Unicode MS" charset="0"/>
              <a:ea typeface="Arial Unicode MS" charset="0"/>
              <a:cs typeface="Times New Roman" pitchFamily="18" charset="0"/>
            </a:endParaRPr>
          </a:p>
        </p:txBody>
      </p:sp>
      <p:pic>
        <p:nvPicPr>
          <p:cNvPr id="6" name="Замещающее содержимое 5" descr="portfeli-shkolnyie-prinadlezhnosti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1255" y="3068955"/>
            <a:ext cx="3954780" cy="39547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73088"/>
            <a:ext cx="8429835" cy="5736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1342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/>
              <a:t>Спасибо </a:t>
            </a:r>
            <a:r>
              <a:rPr lang="ru-RU" sz="5400" b="1" dirty="0" smtClean="0"/>
              <a:t> за </a:t>
            </a:r>
            <a:r>
              <a:rPr lang="ru-RU" sz="5400" b="1" dirty="0"/>
              <a:t>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 rot="18206521">
            <a:off x="3937565" y="1363824"/>
            <a:ext cx="3544374" cy="1076511"/>
          </a:xfrm>
          <a:prstGeom prst="horizontalScroll">
            <a:avLst>
              <a:gd name="adj" fmla="val 15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082" y="116632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416424"/>
            <a:ext cx="4578085" cy="3433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387415"/>
            <a:ext cx="4968552" cy="58974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9420" y="1631950"/>
            <a:ext cx="5624195" cy="2369185"/>
          </a:xfrm>
          <a:solidFill>
            <a:schemeClr val="bg1"/>
          </a:solidFill>
          <a:ln w="38100" cap="sq">
            <a:solidFill>
              <a:srgbClr val="C00000"/>
            </a:solidFill>
            <a:prstDash val="solid"/>
            <a:bevel/>
          </a:ln>
          <a:effectLst>
            <a:outerShdw blurRad="50800" dist="50800" dir="5400000" algn="ctr" rotWithShape="0">
              <a:schemeClr val="accent2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Прием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</a:br>
            <a:r>
              <a:rPr lang="ru-RU" sz="4400" b="1" u="sng" dirty="0" smtClean="0">
                <a:solidFill>
                  <a:schemeClr val="tx1"/>
                </a:solidFill>
                <a:latin typeface="Arial Unicode MS" charset="0"/>
                <a:ea typeface="Arial Unicode MS" charset="0"/>
                <a:cs typeface="Times New Roman" pitchFamily="18" charset="0"/>
                <a:sym typeface="+mn-ea"/>
              </a:rPr>
              <a:t>«Создай паспорт!»</a:t>
            </a:r>
            <a:r>
              <a:rPr lang="ru-RU" sz="4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8945" y="5302885"/>
            <a:ext cx="5572125" cy="1132205"/>
          </a:xfr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Елизарова Мария Владимировна,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учитель начальных классов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МОУ СШ №6</a:t>
            </a:r>
          </a:p>
        </p:txBody>
      </p:sp>
      <p:pic>
        <p:nvPicPr>
          <p:cNvPr id="7" name="Рисунок 6" descr="91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035" y="215900"/>
            <a:ext cx="2535555" cy="314007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460" y="189230"/>
            <a:ext cx="8663940" cy="4932045"/>
          </a:xfrm>
          <a:noFill/>
          <a:ln w="381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4000" b="1" u="sng" dirty="0" smtClean="0">
                <a:latin typeface="Arial Unicode MS" charset="0"/>
                <a:ea typeface="Arial Unicode MS" charset="0"/>
                <a:cs typeface="Times New Roman" pitchFamily="18" charset="0"/>
              </a:rPr>
              <a:t>«</a:t>
            </a:r>
            <a:r>
              <a:rPr lang="ru-RU" sz="4000" b="1" i="1" u="sng" dirty="0" smtClean="0">
                <a:latin typeface="Arial Unicode MS" charset="0"/>
                <a:ea typeface="Arial Unicode MS" charset="0"/>
                <a:cs typeface="Times New Roman" pitchFamily="18" charset="0"/>
              </a:rPr>
              <a:t>Создай паспорт</a:t>
            </a:r>
            <a:r>
              <a:rPr lang="ru-RU" sz="4000" b="1" u="sng" dirty="0" smtClean="0">
                <a:latin typeface="Arial Unicode MS" charset="0"/>
                <a:ea typeface="Arial Unicode MS" charset="0"/>
                <a:cs typeface="Times New Roman" pitchFamily="18" charset="0"/>
              </a:rPr>
              <a:t>»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  </a:t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53735"/>
                </a:solidFill>
                <a:latin typeface="Arial Unicode MS" charset="0"/>
                <a:ea typeface="Arial Unicode MS" charset="0"/>
                <a:cs typeface="Times New Roman" pitchFamily="18" charset="0"/>
              </a:rPr>
              <a:t>- </a:t>
            </a:r>
            <a:r>
              <a:rPr lang="ru-RU" sz="36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универсальный приём, суть которого  заключается </a:t>
            </a:r>
            <a:r>
              <a:rPr lang="ru-RU" sz="3600" b="1" dirty="0">
                <a:latin typeface="Arial Unicode MS" charset="0"/>
                <a:ea typeface="Arial Unicode MS" charset="0"/>
                <a:cs typeface="Times New Roman" pitchFamily="18" charset="0"/>
              </a:rPr>
              <a:t>в том, что ученики самостоятельно составляют обобщенную характеристику изучаемого явления по определенному плану</a:t>
            </a:r>
            <a:endParaRPr lang="ru-RU" dirty="0"/>
          </a:p>
        </p:txBody>
      </p:sp>
      <p:pic>
        <p:nvPicPr>
          <p:cNvPr id="3" name="Изображение 2" descr="67950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062333"/>
            <a:ext cx="3694187" cy="339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605" y="548323"/>
            <a:ext cx="8229600" cy="1143000"/>
          </a:xfrm>
          <a:noFill/>
          <a:ln w="381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4000" b="1" dirty="0">
                <a:latin typeface="Arial Unicode MS" charset="0"/>
                <a:ea typeface="Arial Unicode MS" charset="0"/>
                <a:cs typeface="Times New Roman" pitchFamily="18" charset="0"/>
              </a:rPr>
              <a:t>Прием направлен на</a:t>
            </a:r>
            <a:r>
              <a:rPr lang="ru-RU" sz="4000" b="1" dirty="0" smtClean="0">
                <a:latin typeface="Arial Unicode MS" charset="0"/>
                <a:ea typeface="Arial Unicode MS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467360" y="2060575"/>
            <a:ext cx="8229600" cy="43586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charset="0"/>
              <a:buChar char="•"/>
            </a:pPr>
            <a:r>
              <a:rPr lang="ru-RU" sz="2900" dirty="0">
                <a:latin typeface="Arial Unicode MS" charset="0"/>
                <a:ea typeface="Arial Unicode MS" charset="0"/>
                <a:cs typeface="Times New Roman" pitchFamily="18" charset="0"/>
              </a:rPr>
              <a:t>систематизацию и обобщение полученных знаний</a:t>
            </a:r>
            <a:endParaRPr lang="ru-RU" sz="2900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marL="571500" indent="-571500" algn="l">
              <a:buFont typeface="Arial" charset="0"/>
              <a:buChar char="•"/>
            </a:pPr>
            <a:endParaRPr lang="ru-RU" sz="2900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ru-RU" sz="29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для </a:t>
            </a:r>
            <a:r>
              <a:rPr lang="ru-RU" sz="2900" dirty="0">
                <a:latin typeface="Arial Unicode MS" charset="0"/>
                <a:ea typeface="Arial Unicode MS" charset="0"/>
                <a:cs typeface="Times New Roman" pitchFamily="18" charset="0"/>
              </a:rPr>
              <a:t>выделения существенных и несущественных признаков изучаемого явления </a:t>
            </a:r>
            <a:endParaRPr lang="ru-RU" sz="2900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marL="571500" indent="-571500" algn="l">
              <a:buFont typeface="Arial" charset="0"/>
              <a:buChar char="•"/>
            </a:pPr>
            <a:endParaRPr lang="ru-RU" sz="2900" dirty="0" smtClean="0">
              <a:latin typeface="Arial Unicode MS" charset="0"/>
              <a:ea typeface="Arial Unicode MS" charset="0"/>
              <a:cs typeface="Times New Roman" pitchFamily="18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ru-RU" sz="2900" dirty="0" smtClean="0">
                <a:latin typeface="Arial Unicode MS" charset="0"/>
                <a:ea typeface="Arial Unicode MS" charset="0"/>
                <a:cs typeface="Times New Roman" pitchFamily="18" charset="0"/>
              </a:rPr>
              <a:t>создания </a:t>
            </a:r>
            <a:r>
              <a:rPr lang="ru-RU" sz="2900" dirty="0">
                <a:latin typeface="Arial Unicode MS" charset="0"/>
                <a:ea typeface="Arial Unicode MS" charset="0"/>
                <a:cs typeface="Times New Roman" pitchFamily="18" charset="0"/>
              </a:rPr>
              <a:t>краткой характеристики изучаемого понятия, сравнения его с другими сходными понятиями</a:t>
            </a:r>
            <a:endParaRPr>
              <a:latin typeface="Arial Unicode MS" charset="0"/>
              <a:ea typeface="Arial Unicode MS" charset="0"/>
            </a:endParaRPr>
          </a:p>
        </p:txBody>
      </p:sp>
      <p:pic>
        <p:nvPicPr>
          <p:cNvPr id="10" name="Замещающее содержимое 9" descr="Shablon_vospitateli_Kruzhkovaya-rabot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540000">
            <a:off x="6187440" y="77470"/>
            <a:ext cx="2616835" cy="17494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660</Words>
  <Application>Microsoft Office PowerPoint</Application>
  <PresentationFormat>Экран (4:3)</PresentationFormat>
  <Paragraphs>178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1_Default Design</vt:lpstr>
      <vt:lpstr>Елизарова Мария Владимировна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Прием  «Создай паспорт!» </vt:lpstr>
      <vt:lpstr>«Создай паспорт»    - универсальный приём, суть которого  заключается в том, что ученики самостоятельно составляют обобщенную характеристику изучаемого явления по определенному плану</vt:lpstr>
      <vt:lpstr>Прием направлен на:</vt:lpstr>
      <vt:lpstr>Технология использования</vt:lpstr>
      <vt:lpstr>Описание приема </vt:lpstr>
      <vt:lpstr>Использование приема</vt:lpstr>
      <vt:lpstr>Математика (актуализация знаний)</vt:lpstr>
      <vt:lpstr>Математика (для обучающихся с ОВЗ)</vt:lpstr>
      <vt:lpstr>Математика (открытие новых знаний)</vt:lpstr>
      <vt:lpstr>Презентация PowerPoint</vt:lpstr>
      <vt:lpstr>Математика (при работе с задачами)</vt:lpstr>
      <vt:lpstr>Презентация PowerPoint</vt:lpstr>
      <vt:lpstr>Окружающий мир (открытие новых знаний)</vt:lpstr>
      <vt:lpstr>Презентация PowerPoint</vt:lpstr>
      <vt:lpstr>Обучение грамоте и письму (открытие новых знаний)</vt:lpstr>
      <vt:lpstr>Презентация PowerPoint</vt:lpstr>
      <vt:lpstr>Русский язык  (обучение грамоте и письму) (открытие новых знаний)</vt:lpstr>
      <vt:lpstr>Презентация PowerPoint</vt:lpstr>
      <vt:lpstr>      Литературное чтение (открытие нового знания)</vt:lpstr>
      <vt:lpstr>Литературное чтение (для обучающихся с ОВЗ)</vt:lpstr>
      <vt:lpstr>Презентация PowerPoint</vt:lpstr>
      <vt:lpstr>Литературное чтение (внеклассное чтение)</vt:lpstr>
      <vt:lpstr>Презентация PowerPoint</vt:lpstr>
      <vt:lpstr>Русский язык (обобщение и систематизация знаний)</vt:lpstr>
      <vt:lpstr>Презентация PowerPoint</vt:lpstr>
      <vt:lpstr>Презентация PowerPoint</vt:lpstr>
      <vt:lpstr> </vt:lpstr>
      <vt:lpstr> </vt:lpstr>
      <vt:lpstr>Результат  деятельности на уроке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Sveta</cp:lastModifiedBy>
  <cp:revision>81</cp:revision>
  <dcterms:created xsi:type="dcterms:W3CDTF">2019-03-26T05:40:00Z</dcterms:created>
  <dcterms:modified xsi:type="dcterms:W3CDTF">2019-04-11T12:05:17Z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1049-10.1.0.5671</vt:lpwstr>
  </property>
</Properties>
</file>