
<file path=[Content_Types].xml><?xml version="1.0" encoding="utf-8"?>
<Types xmlns="http://schemas.openxmlformats.org/package/2006/content-types">
  <Default ContentType="image/png" Extension="png"/>
  <Default ContentType="image/svg+xml" Extension="sv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notesMaster+xml" PartName="/ppt/notesMasters/notesMaster1.xml"/>
  <Override ContentType="application/vnd.openxmlformats-officedocument.presentationml.handoutMaster+xml" PartName="/ppt/handoutMasters/handout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7" r:id="rId3"/>
    <p:sldId id="260" r:id="rId4"/>
    <p:sldId id="261" r:id="rId5"/>
    <p:sldId id="262" r:id="rId6"/>
    <p:sldId id="263" r:id="rId7"/>
    <p:sldId id="264" r:id="rId8"/>
    <p:sldId id="265" r:id="rId9"/>
    <p:sldId id="268" r:id="rId10"/>
    <p:sldId id="266" r:id="rId11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3707" autoAdjust="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63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DD16947-ECFC-420A-926F-174223016572}" type="datetime1">
              <a:rPr lang="ru-RU" smtClean="0"/>
              <a:t>31.03.2022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C4B79F2-7C6A-497B-9A4A-8ACE18746C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6342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54858-8AC1-4038-B6BD-519804A0AA60}" type="datetime1">
              <a:rPr lang="ru-RU" smtClean="0"/>
              <a:pPr/>
              <a:t>31.03.2022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262A795-6F94-4A96-B820-B9038480D048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66495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Цвета вашего класса отличаются от цветов этого шаблона? Не проблема! На вкладке "Дизайн" нажмите "Варианты" (стрелка вниз) и выберите подходящую вам цветовую схему.</a:t>
            </a:r>
          </a:p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rtl="0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 можете менять любые пункты в списках обязанностей в соответствии с правилами вашего класса!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546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221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574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818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8405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931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1296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Цвета вашего класса отличаются от цветов этого шаблона? Не проблема! На вкладке "Дизайн" нажмите "Варианты" (стрелка вниз) и выберите подходящую вам цветовую схему.</a:t>
            </a:r>
          </a:p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rtl="0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 можете менять любые пункты в списках обязанностей в соответствии с правилами вашего класса!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133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 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rtlCol="0"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 rtlCol="0"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237FE10E-7688-4AAF-A536-CFA480B79A70}" type="datetime1">
              <a:rPr lang="ru-RU" noProof="0" smtClean="0"/>
              <a:t>31.03.2022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  <p:cxnSp>
        <p:nvCxnSpPr>
          <p:cNvPr id="8" name="Прямая соединительная линия 7"/>
          <p:cNvCxnSpPr/>
          <p:nvPr/>
        </p:nvCxnSpPr>
        <p:spPr>
          <a:xfrm>
            <a:off x="1731519" y="3733800"/>
            <a:ext cx="8748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678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62BD50-8A1F-4CA2-B30E-81FABBC9C978}" type="datetime1">
              <a:rPr lang="ru-RU" noProof="0" smtClean="0"/>
              <a:t>31.03.2022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817245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 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 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18929F-6FE6-41F1-B055-03150648DDBF}" type="datetime1">
              <a:rPr lang="ru-RU" noProof="0" smtClean="0"/>
              <a:t>31.03.2022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942219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41B39D-2E41-46D3-8A6B-C11F4FFB853B}" type="datetime1">
              <a:rPr lang="ru-RU" noProof="0" smtClean="0"/>
              <a:t>31.03.2022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285284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rtlCol="0"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27A68C-9EA6-43C7-A486-2FF969F5CF0B}" type="datetime1">
              <a:rPr lang="ru-RU" noProof="0" smtClean="0"/>
              <a:t>31.03.2022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  <p:cxnSp>
        <p:nvCxnSpPr>
          <p:cNvPr id="7" name="Прямая соединительная линия 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707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 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8E31FF-6F7A-41B1-8150-330EFD452CD8}" type="datetime1">
              <a:rPr lang="ru-RU" noProof="0" smtClean="0"/>
              <a:t>31.03.2022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534525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 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86512C5-AF41-4407-9A8D-FDA3CFFC0857}" type="datetime1">
              <a:rPr lang="ru-RU" noProof="0" smtClean="0"/>
              <a:t>31.03.2022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68006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E0AC5F-13FB-4523-BF00-501B04C3BB6D}" type="datetime1">
              <a:rPr lang="ru-RU" noProof="0" smtClean="0"/>
              <a:t>31.03.2022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975270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37AEC7-9978-4A4E-9DC4-1AF2565A2397}" type="datetime1">
              <a:rPr lang="ru-RU" noProof="0" smtClean="0"/>
              <a:t>31.03.2022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17020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rtlCol="0"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854DC3-8A14-43B0-9E50-152D156F7AFE}" type="datetime1">
              <a:rPr lang="ru-RU" noProof="0" smtClean="0"/>
              <a:t>31.03.2022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455246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rtlCol="0"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 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rtlCol="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9C322A6-A07A-4901-8F30-4396EF66C96C}" type="datetime1">
              <a:rPr lang="ru-RU" noProof="0" smtClean="0"/>
              <a:t>31.03.2022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41507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fld id="{05E6433C-341A-4F8B-9476-F9C3E096DC01}" type="datetime1">
              <a:rPr lang="ru-RU" noProof="0" smtClean="0"/>
              <a:t>31.03.2022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fld id="{6D22F896-40B5-4ADD-8801-0D06FADFA095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947619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2" Target="../notesSlides/notesSlide2.xml" Type="http://schemas.openxmlformats.org/officeDocument/2006/relationships/notesSlide"/><Relationship Id="rId1" Target="../slideLayouts/slideLayout2.xml" Type="http://schemas.openxmlformats.org/officeDocument/2006/relationships/slideLayout"/><Relationship Id="rId4" Target="../media/image4.jpeg" Type="http://schemas.openxmlformats.org/officeDocument/2006/relationships/image"/></Relationships>
</file>

<file path=ppt/slides/_rels/slide4.xml.rels><?xml version="1.0" encoding="UTF-8" standalone="yes" ?><Relationships xmlns="http://schemas.openxmlformats.org/package/2006/relationships"><Relationship Id="rId8" Target="../media/image9.png" Type="http://schemas.openxmlformats.org/officeDocument/2006/relationships/image"/><Relationship Id="rId3" Target="../media/image5.png" Type="http://schemas.openxmlformats.org/officeDocument/2006/relationships/image"/><Relationship Id="rId7" Target="../media/image8.png" Type="http://schemas.openxmlformats.org/officeDocument/2006/relationships/image"/><Relationship Id="rId2" Target="../notesSlides/notesSlide3.xml" Type="http://schemas.openxmlformats.org/officeDocument/2006/relationships/notesSlide"/><Relationship Id="rId1" Target="../slideLayouts/slideLayout2.xml" Type="http://schemas.openxmlformats.org/officeDocument/2006/relationships/slideLayout"/><Relationship Id="rId6" Target="../media/image7.png" Type="http://schemas.openxmlformats.org/officeDocument/2006/relationships/image"/><Relationship Id="rId5" Target="../media/image6.jpeg" Type="http://schemas.openxmlformats.org/officeDocument/2006/relationships/image"/><Relationship Id="rId4" Target="../media/image4.svg" Type="http://schemas.openxmlformats.org/officeDocument/2006/relationships/image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png"/><Relationship Id="rId4" Type="http://schemas.openxmlformats.org/officeDocument/2006/relationships/image" Target="../media/image6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G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7391" y="300485"/>
            <a:ext cx="2117580" cy="211758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81F489-B701-4C74-9747-27C8656A89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9456" y="300485"/>
            <a:ext cx="9417936" cy="2926080"/>
          </a:xfrm>
        </p:spPr>
        <p:txBody>
          <a:bodyPr rtlCol="0"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5400" cap="none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Franklin Gothic Book"/>
                <a:ea typeface="+mn-ea"/>
                <a:cs typeface="+mn-cs"/>
              </a:rPr>
              <a:t>Презентация опыта работы </a:t>
            </a:r>
            <a:br>
              <a:rPr lang="ru-RU" sz="5400" cap="none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Franklin Gothic Book"/>
                <a:ea typeface="+mn-ea"/>
                <a:cs typeface="+mn-cs"/>
              </a:rPr>
            </a:br>
            <a:r>
              <a:rPr lang="ru-RU" sz="5400" cap="none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Franklin Gothic Book"/>
                <a:ea typeface="+mn-ea"/>
                <a:cs typeface="+mn-cs"/>
              </a:rPr>
              <a:t>«У меня это хорошо получается» </a:t>
            </a:r>
            <a:r>
              <a:rPr lang="ru-RU" sz="5400" cap="none" spc="50" dirty="0">
                <a:ln w="0"/>
                <a:solidFill>
                  <a:srgbClr val="005CC9">
                    <a:lumMod val="75000"/>
                  </a:srgb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Franklin Gothic Book"/>
                <a:ea typeface="+mn-ea"/>
                <a:cs typeface="+mn-cs"/>
              </a:rPr>
              <a:t/>
            </a:r>
            <a:br>
              <a:rPr lang="ru-RU" sz="5400" cap="none" spc="50" dirty="0">
                <a:ln w="0"/>
                <a:solidFill>
                  <a:srgbClr val="005CC9">
                    <a:lumMod val="75000"/>
                  </a:srgb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Franklin Gothic Book"/>
                <a:ea typeface="+mn-ea"/>
                <a:cs typeface="+mn-cs"/>
              </a:rPr>
            </a:br>
            <a:r>
              <a:rPr lang="ru-RU" sz="2800" cap="none" dirty="0">
                <a:solidFill>
                  <a:prstClr val="white"/>
                </a:solidFill>
                <a:latin typeface="Comic Sans MS"/>
              </a:rPr>
              <a:t>Использование приемов сингапурской методики обучения на уроках в начальной школе</a:t>
            </a:r>
            <a:endParaRPr lang="ru-RU" dirty="0">
              <a:latin typeface="Rockwell" panose="02060603020205020403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D699F35-1401-4ECD-9F96-7017DB9FA1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855" y="3768034"/>
            <a:ext cx="11453089" cy="2715893"/>
          </a:xfrm>
        </p:spPr>
        <p:txBody>
          <a:bodyPr rtlCol="0">
            <a:normAutofit fontScale="92500" lnSpcReduction="1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ru-RU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общеобразовательное учреждение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ru-RU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«Начальная школа – детский сад №16 «</a:t>
            </a:r>
            <a:r>
              <a:rPr lang="ru-RU" sz="2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Солнышко</a:t>
            </a:r>
            <a:r>
              <a:rPr lang="ru-RU" sz="26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»» </a:t>
            </a:r>
            <a:endParaRPr lang="ru-RU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ru-RU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Тутаевского муниципального района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ru-RU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 Борисоглеб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ru-RU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2022год</a:t>
            </a:r>
          </a:p>
          <a:p>
            <a:pPr algn="r"/>
            <a:r>
              <a:rPr lang="ru-RU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Учитель </a:t>
            </a:r>
            <a:r>
              <a:rPr lang="ru-RU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начальных классов: </a:t>
            </a:r>
            <a:endParaRPr lang="ru-RU" sz="2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r>
              <a:rPr lang="ru-RU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Викленко </a:t>
            </a:r>
            <a:r>
              <a:rPr lang="ru-RU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Мария Владимировна </a:t>
            </a:r>
          </a:p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90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7391" y="300485"/>
            <a:ext cx="2117580" cy="211758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81F489-B701-4C74-9747-27C8656A89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9456" y="300485"/>
            <a:ext cx="9417936" cy="2926080"/>
          </a:xfrm>
        </p:spPr>
        <p:txBody>
          <a:bodyPr rtlCol="0"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5400" cap="none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Franklin Gothic Book"/>
                <a:ea typeface="+mn-ea"/>
                <a:cs typeface="+mn-cs"/>
              </a:rPr>
              <a:t>Презентация опыта работы </a:t>
            </a:r>
            <a:br>
              <a:rPr lang="ru-RU" sz="5400" cap="none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Franklin Gothic Book"/>
                <a:ea typeface="+mn-ea"/>
                <a:cs typeface="+mn-cs"/>
              </a:rPr>
            </a:br>
            <a:r>
              <a:rPr lang="ru-RU" sz="5400" cap="none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Franklin Gothic Book"/>
                <a:ea typeface="+mn-ea"/>
                <a:cs typeface="+mn-cs"/>
              </a:rPr>
              <a:t>«У меня это хорошо получается» </a:t>
            </a:r>
            <a:r>
              <a:rPr lang="ru-RU" sz="5400" cap="none" spc="50" dirty="0">
                <a:ln w="0"/>
                <a:solidFill>
                  <a:srgbClr val="005CC9">
                    <a:lumMod val="75000"/>
                  </a:srgb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Franklin Gothic Book"/>
                <a:ea typeface="+mn-ea"/>
                <a:cs typeface="+mn-cs"/>
              </a:rPr>
              <a:t/>
            </a:r>
            <a:br>
              <a:rPr lang="ru-RU" sz="5400" cap="none" spc="50" dirty="0">
                <a:ln w="0"/>
                <a:solidFill>
                  <a:srgbClr val="005CC9">
                    <a:lumMod val="75000"/>
                  </a:srgb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Franklin Gothic Book"/>
                <a:ea typeface="+mn-ea"/>
                <a:cs typeface="+mn-cs"/>
              </a:rPr>
            </a:br>
            <a:r>
              <a:rPr lang="ru-RU" sz="2800" cap="none" dirty="0">
                <a:solidFill>
                  <a:prstClr val="white"/>
                </a:solidFill>
                <a:latin typeface="Comic Sans MS"/>
              </a:rPr>
              <a:t>Использование приемов сингапурской методики обучения на уроках в начальной школе</a:t>
            </a:r>
            <a:endParaRPr lang="ru-RU" dirty="0">
              <a:latin typeface="Rockwell" panose="02060603020205020403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D699F35-1401-4ECD-9F96-7017DB9FA1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855" y="3768034"/>
            <a:ext cx="11453089" cy="2715893"/>
          </a:xfrm>
        </p:spPr>
        <p:txBody>
          <a:bodyPr rtlCol="0">
            <a:normAutofit fontScale="92500" lnSpcReduction="1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ru-RU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общеобразовательное учреждение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ru-RU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«Начальная школа – детский сад №16 «Солнышко»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ru-RU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Тутаевского муниципального района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ru-RU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 Борисоглеб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ru-RU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2022год</a:t>
            </a:r>
          </a:p>
          <a:p>
            <a:pPr algn="r"/>
            <a:r>
              <a:rPr lang="ru-RU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Учитель </a:t>
            </a:r>
            <a:r>
              <a:rPr lang="ru-RU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начальных классов: </a:t>
            </a:r>
            <a:endParaRPr lang="ru-RU" sz="2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r>
              <a:rPr lang="ru-RU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Викленко </a:t>
            </a:r>
            <a:r>
              <a:rPr lang="ru-RU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Мария Владимировна </a:t>
            </a:r>
          </a:p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38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3199" y="214502"/>
            <a:ext cx="6283036" cy="1356360"/>
          </a:xfrm>
        </p:spPr>
        <p:txBody>
          <a:bodyPr/>
          <a:lstStyle/>
          <a:p>
            <a:r>
              <a:rPr lang="ru-RU" b="1" u="sng" dirty="0" smtClean="0"/>
              <a:t>Какие бывают уроки?</a:t>
            </a:r>
            <a:endParaRPr lang="ru-RU" b="1" u="sng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117" y="2983346"/>
            <a:ext cx="3673415" cy="3395793"/>
          </a:xfrm>
        </p:spPr>
      </p:pic>
      <p:sp>
        <p:nvSpPr>
          <p:cNvPr id="5" name="Овальная выноска 4"/>
          <p:cNvSpPr/>
          <p:nvPr/>
        </p:nvSpPr>
        <p:spPr>
          <a:xfrm rot="2438675">
            <a:off x="6646491" y="2481066"/>
            <a:ext cx="2663984" cy="175492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 rot="2849963">
            <a:off x="7149780" y="3462759"/>
            <a:ext cx="2593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Методически грамотные</a:t>
            </a:r>
            <a:endParaRPr lang="ru-RU" b="1" dirty="0"/>
          </a:p>
        </p:txBody>
      </p:sp>
      <p:sp>
        <p:nvSpPr>
          <p:cNvPr id="7" name="Овальная выноска 6"/>
          <p:cNvSpPr/>
          <p:nvPr/>
        </p:nvSpPr>
        <p:spPr>
          <a:xfrm rot="20522848">
            <a:off x="4707598" y="1431125"/>
            <a:ext cx="2610608" cy="191279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 rot="20456789">
            <a:off x="5070577" y="2097438"/>
            <a:ext cx="2278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познавательные</a:t>
            </a:r>
          </a:p>
        </p:txBody>
      </p:sp>
      <p:sp>
        <p:nvSpPr>
          <p:cNvPr id="9" name="Овальная выноска 8"/>
          <p:cNvSpPr/>
          <p:nvPr/>
        </p:nvSpPr>
        <p:spPr>
          <a:xfrm rot="18036748">
            <a:off x="2566156" y="1851967"/>
            <a:ext cx="2419927" cy="1902691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930115" y="2576924"/>
            <a:ext cx="1815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Продуктивные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8015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144" y="231140"/>
            <a:ext cx="9875520" cy="1356360"/>
          </a:xfrm>
        </p:spPr>
        <p:txBody>
          <a:bodyPr rtlCol="0"/>
          <a:lstStyle/>
          <a:p>
            <a:pPr algn="ctr"/>
            <a:r>
              <a:rPr lang="ru-RU" b="1" u="sng" dirty="0"/>
              <a:t>Сингапурская технология </a:t>
            </a:r>
            <a:endParaRPr lang="ru-RU" b="1" u="sng" dirty="0">
              <a:latin typeface="Rockwell" panose="02060603020205020403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1F44B22-324B-4DE8-B32C-8531218490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6151933"/>
              </p:ext>
            </p:extLst>
          </p:nvPr>
        </p:nvGraphicFramePr>
        <p:xfrm>
          <a:off x="603390" y="1357742"/>
          <a:ext cx="8788948" cy="4636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4474">
                  <a:extLst>
                    <a:ext uri="{9D8B030D-6E8A-4147-A177-3AD203B41FA5}">
                      <a16:colId xmlns:a16="http://schemas.microsoft.com/office/drawing/2014/main" val="743422230"/>
                    </a:ext>
                  </a:extLst>
                </a:gridCol>
                <a:gridCol w="4394474">
                  <a:extLst>
                    <a:ext uri="{9D8B030D-6E8A-4147-A177-3AD203B41FA5}">
                      <a16:colId xmlns:a16="http://schemas.microsoft.com/office/drawing/2014/main" val="777156215"/>
                    </a:ext>
                  </a:extLst>
                </a:gridCol>
              </a:tblGrid>
              <a:tr h="1187707">
                <a:tc>
                  <a:txBody>
                    <a:bodyPr/>
                    <a:lstStyle/>
                    <a:p>
                      <a:pPr rtl="0"/>
                      <a:r>
                        <a:rPr lang="ru-RU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Главная цель  сингапурского обучения: </a:t>
                      </a:r>
                    </a:p>
                    <a:p>
                      <a:pPr rtl="0"/>
                      <a:endParaRPr lang="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Основные  принципы:</a:t>
                      </a:r>
                    </a:p>
                    <a:p>
                      <a:pPr rtl="0"/>
                      <a:endParaRPr lang="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822786"/>
                  </a:ext>
                </a:extLst>
              </a:tr>
              <a:tr h="344895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превратить пассивного ученика в активного ученика.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rtl="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ru-RU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взаимозависимость всех членов группы; </a:t>
                      </a:r>
                    </a:p>
                    <a:p>
                      <a:pPr marL="285750" indent="-285750" rtl="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ru-RU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личная ответственность каждого; </a:t>
                      </a:r>
                    </a:p>
                    <a:p>
                      <a:pPr marL="285750" indent="-285750" rtl="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ru-RU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равная доля участия каждого; </a:t>
                      </a:r>
                    </a:p>
                    <a:p>
                      <a:pPr marL="285750" indent="-285750" rtl="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ru-RU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рефлексия (обсуждение качества работы в команде). </a:t>
                      </a:r>
                      <a:endParaRPr lang="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739329"/>
                  </a:ext>
                </a:extLst>
              </a:tr>
            </a:tbl>
          </a:graphicData>
        </a:graphic>
      </p:graphicFrame>
      <p:pic>
        <p:nvPicPr>
          <p:cNvPr id="5" name="Picture 5" descr="K:\2018-2019\конференция\СИНГАПУР\СИНГАПУР\Сингапурские методики МОЁ\картинки\Speech-Bubbles-1024x768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144" y="3610013"/>
            <a:ext cx="3135249" cy="2129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7559" y="2696622"/>
            <a:ext cx="2712955" cy="2188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07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766" y="244867"/>
            <a:ext cx="9875520" cy="1356360"/>
          </a:xfrm>
        </p:spPr>
        <p:txBody>
          <a:bodyPr rtlCol="0">
            <a:normAutofit/>
          </a:bodyPr>
          <a:lstStyle/>
          <a:p>
            <a:r>
              <a:rPr lang="ru-RU" sz="3200" b="1" u="sng" dirty="0"/>
              <a:t>В основе Сингапурской методики  обучения лежит:</a:t>
            </a:r>
            <a:endParaRPr lang="ru-RU" sz="3200" b="1" u="sng" dirty="0">
              <a:latin typeface="Rockwell" panose="02060603020205020403" pitchFamily="18" charset="0"/>
            </a:endParaRPr>
          </a:p>
        </p:txBody>
      </p:sp>
      <p:pic>
        <p:nvPicPr>
          <p:cNvPr id="5" name="Графический объект 4" descr="Карандаш">
            <a:extLst>
              <a:ext uri="{FF2B5EF4-FFF2-40B4-BE49-F238E27FC236}">
                <a16:creationId xmlns:a16="http://schemas.microsoft.com/office/drawing/2014/main" id="{0A74E1BB-B1CA-413B-8313-F68AA049A9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0588515" y="592720"/>
            <a:ext cx="767542" cy="767542"/>
          </a:xfrm>
          <a:prstGeom prst="rect">
            <a:avLst/>
          </a:prstGeom>
        </p:spPr>
      </p:pic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32" y="1360262"/>
            <a:ext cx="1805448" cy="179416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69697" y="3154426"/>
            <a:ext cx="25246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система кооперативного обучения доктора Спенсера Кагана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42835" y="1360262"/>
            <a:ext cx="2481287" cy="198746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30542" y="1360262"/>
            <a:ext cx="2426418" cy="162167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56960" y="1355950"/>
            <a:ext cx="1383912" cy="1798476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6643277" y="3154426"/>
            <a:ext cx="3708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идеи   Давыдова     и      </a:t>
            </a:r>
            <a:r>
              <a:rPr lang="ru-RU" b="1" dirty="0" err="1"/>
              <a:t>Эльконина</a:t>
            </a:r>
            <a:r>
              <a:rPr lang="ru-RU" b="1" dirty="0"/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541659" y="3385258"/>
            <a:ext cx="2283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идеи   Л. Выготского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546826" y="4776103"/>
            <a:ext cx="81929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методические приемы педагогов 90-х. годов – «</a:t>
            </a:r>
            <a:r>
              <a:rPr lang="ru-RU" b="1" dirty="0" err="1"/>
              <a:t>Драмогерменевтики</a:t>
            </a:r>
            <a:r>
              <a:rPr lang="ru-RU" b="1" dirty="0"/>
              <a:t>» П.М. Ершова и </a:t>
            </a:r>
            <a:r>
              <a:rPr lang="ru-RU" b="1" dirty="0" err="1"/>
              <a:t>социоигровой</a:t>
            </a:r>
            <a:r>
              <a:rPr lang="ru-RU" b="1" dirty="0"/>
              <a:t> методики В.М. </a:t>
            </a:r>
            <a:r>
              <a:rPr lang="ru-RU" b="1" dirty="0" err="1"/>
              <a:t>Букатова</a:t>
            </a:r>
            <a:r>
              <a:rPr lang="ru-RU" b="1" dirty="0"/>
              <a:t> и Е.А. Ершовой,   гуманная педагогика </a:t>
            </a:r>
            <a:r>
              <a:rPr lang="ru-RU" b="1" dirty="0" err="1"/>
              <a:t>Ш.Амонашвили</a:t>
            </a:r>
            <a:r>
              <a:rPr lang="ru-RU" b="1" dirty="0"/>
              <a:t> и др.</a:t>
            </a:r>
          </a:p>
        </p:txBody>
      </p:sp>
    </p:spTree>
    <p:extLst>
      <p:ext uri="{BB962C8B-B14F-4D97-AF65-F5344CB8AC3E}">
        <p14:creationId xmlns:p14="http://schemas.microsoft.com/office/powerpoint/2010/main" val="394240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382" y="244867"/>
            <a:ext cx="11545454" cy="1356360"/>
          </a:xfrm>
        </p:spPr>
        <p:txBody>
          <a:bodyPr rtlCol="0"/>
          <a:lstStyle/>
          <a:p>
            <a:r>
              <a:rPr lang="ru-RU" u="sng" dirty="0">
                <a:latin typeface="Rockwell" panose="02060603020205020403" pitchFamily="18" charset="0"/>
              </a:rPr>
              <a:t>МЭНЭДЖ МЭТ –инструмент для управления классом. </a:t>
            </a:r>
          </a:p>
        </p:txBody>
      </p:sp>
      <p:pic>
        <p:nvPicPr>
          <p:cNvPr id="5" name="Графический объект 4" descr="Преподаватель">
            <a:extLst>
              <a:ext uri="{FF2B5EF4-FFF2-40B4-BE49-F238E27FC236}">
                <a16:creationId xmlns:a16="http://schemas.microsoft.com/office/drawing/2014/main" id="{79AA3F49-E7A4-4660-84DA-0DC43809C2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0117932" y="686827"/>
            <a:ext cx="914400" cy="9144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Расстановка парт – дети работают в группах по 4 человека (два стола сдвинуты вместе), ученики сидят   лицом друг к другу.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3648" y="3107361"/>
            <a:ext cx="3859102" cy="278611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3455" y="2829791"/>
            <a:ext cx="5533350" cy="368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25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4663" y="176209"/>
            <a:ext cx="2152075" cy="265808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045" y="4119702"/>
            <a:ext cx="3656445" cy="243763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675850" y="3359257"/>
            <a:ext cx="3877065" cy="258471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766" y="244867"/>
            <a:ext cx="9875520" cy="1356360"/>
          </a:xfrm>
        </p:spPr>
        <p:txBody>
          <a:bodyPr rtlCol="0"/>
          <a:lstStyle/>
          <a:p>
            <a:r>
              <a:rPr lang="en-US" u="sng" dirty="0" smtClean="0">
                <a:latin typeface="Rockwell" panose="02060603020205020403" pitchFamily="18" charset="0"/>
              </a:rPr>
              <a:t>CORNERS/</a:t>
            </a:r>
            <a:r>
              <a:rPr lang="ru-RU" u="sng" dirty="0" smtClean="0">
                <a:latin typeface="Rockwell" panose="02060603020205020403" pitchFamily="18" charset="0"/>
              </a:rPr>
              <a:t>КОНЕРС </a:t>
            </a:r>
            <a:r>
              <a:rPr lang="ru-RU" u="sng" dirty="0">
                <a:latin typeface="Rockwell" panose="02060603020205020403" pitchFamily="18" charset="0"/>
              </a:rPr>
              <a:t>(УГЛЫ)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1F44B22-324B-4DE8-B32C-8531218490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2966610"/>
              </p:ext>
            </p:extLst>
          </p:nvPr>
        </p:nvGraphicFramePr>
        <p:xfrm>
          <a:off x="383813" y="1287191"/>
          <a:ext cx="9872664" cy="3094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6332">
                  <a:extLst>
                    <a:ext uri="{9D8B030D-6E8A-4147-A177-3AD203B41FA5}">
                      <a16:colId xmlns:a16="http://schemas.microsoft.com/office/drawing/2014/main" val="743422230"/>
                    </a:ext>
                  </a:extLst>
                </a:gridCol>
                <a:gridCol w="4936332">
                  <a:extLst>
                    <a:ext uri="{9D8B030D-6E8A-4147-A177-3AD203B41FA5}">
                      <a16:colId xmlns:a16="http://schemas.microsoft.com/office/drawing/2014/main" val="777156215"/>
                    </a:ext>
                  </a:extLst>
                </a:gridCol>
              </a:tblGrid>
              <a:tr h="325452">
                <a:tc>
                  <a:txBody>
                    <a:bodyPr/>
                    <a:lstStyle/>
                    <a:p>
                      <a:pPr rtl="0"/>
                      <a:endParaRPr lang="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endParaRPr lang="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822786"/>
                  </a:ext>
                </a:extLst>
              </a:tr>
              <a:tr h="27284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Обучающий приём, в котором участники распределяются по разным углам в зависимости от выбранного ими варианта ответа.</a:t>
                      </a:r>
                      <a:endParaRPr lang="ru-RU" sz="2400" b="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rtl="0">
                        <a:lnSpc>
                          <a:spcPts val="28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2400" i="0" u="sng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Цель данного приёма 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-заставить обучающегося размышлять над проблемным вопросом, заниматься поиском верного ответа, выбрать соответствующий своей точке зрения ответ. </a:t>
                      </a:r>
                    </a:p>
                    <a:p>
                      <a:pPr marL="0" indent="0" rtl="0">
                        <a:lnSpc>
                          <a:spcPts val="2800"/>
                        </a:lnSpc>
                        <a:buFont typeface="Wingdings" panose="05000000000000000000" pitchFamily="2" charset="2"/>
                        <a:buNone/>
                      </a:pPr>
                      <a:endParaRPr lang="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739329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359" y="3472821"/>
            <a:ext cx="3536373" cy="2357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43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7399" y="1201227"/>
            <a:ext cx="4342548" cy="2406897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766" y="244867"/>
            <a:ext cx="8538847" cy="1356360"/>
          </a:xfrm>
        </p:spPr>
        <p:txBody>
          <a:bodyPr rtlCol="0"/>
          <a:lstStyle/>
          <a:p>
            <a:pPr rtl="0"/>
            <a:r>
              <a:rPr lang="en-US" u="sng" dirty="0" err="1" smtClean="0">
                <a:latin typeface="Rockwell" panose="02060603020205020403" pitchFamily="18" charset="0"/>
              </a:rPr>
              <a:t>Frayer</a:t>
            </a:r>
            <a:r>
              <a:rPr lang="en-US" u="sng" dirty="0" smtClean="0">
                <a:latin typeface="Rockwell" panose="02060603020205020403" pitchFamily="18" charset="0"/>
              </a:rPr>
              <a:t> Model (</a:t>
            </a:r>
            <a:r>
              <a:rPr lang="ru-RU" u="sng" dirty="0" smtClean="0">
                <a:latin typeface="Rockwell" panose="02060603020205020403" pitchFamily="18" charset="0"/>
              </a:rPr>
              <a:t>Модель </a:t>
            </a:r>
            <a:r>
              <a:rPr lang="ru-RU" u="sng" dirty="0" err="1" smtClean="0">
                <a:latin typeface="Rockwell" panose="02060603020205020403" pitchFamily="18" charset="0"/>
              </a:rPr>
              <a:t>Фрейер</a:t>
            </a:r>
            <a:r>
              <a:rPr lang="ru-RU" u="sng" dirty="0" smtClean="0">
                <a:latin typeface="Rockwell" panose="02060603020205020403" pitchFamily="18" charset="0"/>
              </a:rPr>
              <a:t>)</a:t>
            </a:r>
            <a:endParaRPr lang="ru-RU" u="sng" dirty="0">
              <a:latin typeface="Rockwell" panose="02060603020205020403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1F44B22-324B-4DE8-B32C-8531218490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6186300"/>
              </p:ext>
            </p:extLst>
          </p:nvPr>
        </p:nvGraphicFramePr>
        <p:xfrm>
          <a:off x="642432" y="1471919"/>
          <a:ext cx="4936332" cy="1727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6332">
                  <a:extLst>
                    <a:ext uri="{9D8B030D-6E8A-4147-A177-3AD203B41FA5}">
                      <a16:colId xmlns:a16="http://schemas.microsoft.com/office/drawing/2014/main" val="777156215"/>
                    </a:ext>
                  </a:extLst>
                </a:gridCol>
              </a:tblGrid>
              <a:tr h="269866">
                <a:tc>
                  <a:txBody>
                    <a:bodyPr/>
                    <a:lstStyle/>
                    <a:p>
                      <a:pPr rtl="0"/>
                      <a:endParaRPr lang="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822786"/>
                  </a:ext>
                </a:extLst>
              </a:tr>
              <a:tr h="1361634">
                <a:tc>
                  <a:txBody>
                    <a:bodyPr/>
                    <a:lstStyle/>
                    <a:p>
                      <a:pPr marL="0" indent="0" rtl="0">
                        <a:lnSpc>
                          <a:spcPts val="24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2000" b="0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Обучающий приём, помогающий ученикам глубоко понять и осознать изучаемые понятия. </a:t>
                      </a:r>
                    </a:p>
                    <a:p>
                      <a:pPr marL="0" indent="0" rtl="0">
                        <a:lnSpc>
                          <a:spcPts val="2400"/>
                        </a:lnSpc>
                        <a:buFont typeface="Wingdings" panose="05000000000000000000" pitchFamily="2" charset="2"/>
                        <a:buNone/>
                      </a:pPr>
                      <a:endParaRPr lang="ru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739329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78" y="3451106"/>
            <a:ext cx="3955473" cy="263698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8451" y="4327419"/>
            <a:ext cx="3434773" cy="228984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0285" y="3528998"/>
            <a:ext cx="4205503" cy="2803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73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093" y="923635"/>
            <a:ext cx="9875520" cy="1037809"/>
          </a:xfrm>
        </p:spPr>
        <p:txBody>
          <a:bodyPr rtlCol="0">
            <a:normAutofit/>
          </a:bodyPr>
          <a:lstStyle/>
          <a:p>
            <a:r>
              <a:rPr lang="ru-RU" dirty="0">
                <a:latin typeface="Rockwell" panose="02060603020205020403" pitchFamily="18" charset="0"/>
              </a:rPr>
              <a:t> </a:t>
            </a:r>
            <a:endParaRPr lang="ru-RU" sz="3600" dirty="0">
              <a:latin typeface="Rockwell" panose="02060603020205020403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1F44B22-324B-4DE8-B32C-8531218490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7881488"/>
              </p:ext>
            </p:extLst>
          </p:nvPr>
        </p:nvGraphicFramePr>
        <p:xfrm>
          <a:off x="1468581" y="267857"/>
          <a:ext cx="9790548" cy="6423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5274">
                  <a:extLst>
                    <a:ext uri="{9D8B030D-6E8A-4147-A177-3AD203B41FA5}">
                      <a16:colId xmlns:a16="http://schemas.microsoft.com/office/drawing/2014/main" val="743422230"/>
                    </a:ext>
                  </a:extLst>
                </a:gridCol>
                <a:gridCol w="4895274">
                  <a:extLst>
                    <a:ext uri="{9D8B030D-6E8A-4147-A177-3AD203B41FA5}">
                      <a16:colId xmlns:a16="http://schemas.microsoft.com/office/drawing/2014/main" val="777156215"/>
                    </a:ext>
                  </a:extLst>
                </a:gridCol>
              </a:tblGrid>
              <a:tr h="1093900">
                <a:tc>
                  <a:txBody>
                    <a:bodyPr/>
                    <a:lstStyle/>
                    <a:p>
                      <a:pPr rtl="0"/>
                      <a:r>
                        <a:rPr lang="ru-RU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Используя приёмы сингапурской методики, не стоит забывать о таких моментах:</a:t>
                      </a:r>
                    </a:p>
                    <a:p>
                      <a:pPr rtl="0"/>
                      <a:endParaRPr lang="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Применение на уроке сингапурских приёмов в обучении способствует:</a:t>
                      </a:r>
                      <a:endParaRPr lang="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822786"/>
                  </a:ext>
                </a:extLst>
              </a:tr>
              <a:tr h="481737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"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7100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участники после выполнения задания обязательно должны поблагодарить друг друга, так как в работе важна эмоциональная составляющая обучающихся, открытость и спокойствие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ru-RU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7100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ru-RU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7100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"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7100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каждое задание выполняется в определенные сроки, преподаватель перед заданием озвучивает время и следит за ним.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высокой познавательной активности всех учащихся класса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ru-RU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ru-RU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развивается мыслительная деятельность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обогащается лексический запас ребёнка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утверждается активная жизненная позиция  через умение  отстаивать и доказывать своё мнение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приводить аргументы.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ru-RU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739329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935" y="1786706"/>
            <a:ext cx="1579001" cy="158509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854" y="4234874"/>
            <a:ext cx="1182727" cy="117053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6540" y="1786706"/>
            <a:ext cx="2881746" cy="1752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58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863" y="988291"/>
            <a:ext cx="3955473" cy="263698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73" y="979055"/>
            <a:ext cx="3969327" cy="264621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955" y="3799224"/>
            <a:ext cx="4047836" cy="269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45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снова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450641_TF55885775" id="{C33D0CBF-F9CA-4A34-9E2D-8151EEE2EF8B}" vid="{3CA81E6F-428E-4031-9363-DE23986DC266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Обязанности учащегося и преподавателя</Template>
  <TotalTime>0</TotalTime>
  <Words>449</Words>
  <Application>Microsoft Office PowerPoint</Application>
  <PresentationFormat>Широкоэкранный</PresentationFormat>
  <Paragraphs>70</Paragraphs>
  <Slides>10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Calibri</vt:lpstr>
      <vt:lpstr>Comic Sans MS</vt:lpstr>
      <vt:lpstr>Corbel</vt:lpstr>
      <vt:lpstr>Franklin Gothic Book</vt:lpstr>
      <vt:lpstr>Rockwell</vt:lpstr>
      <vt:lpstr>Tahoma</vt:lpstr>
      <vt:lpstr>Times New Roman</vt:lpstr>
      <vt:lpstr>Wingdings</vt:lpstr>
      <vt:lpstr>Основа</vt:lpstr>
      <vt:lpstr>Презентация опыта работы  «У меня это хорошо получается»  Использование приемов сингапурской методики обучения на уроках в начальной школе</vt:lpstr>
      <vt:lpstr>Какие бывают уроки?</vt:lpstr>
      <vt:lpstr>Сингапурская технология </vt:lpstr>
      <vt:lpstr>В основе Сингапурской методики  обучения лежит:</vt:lpstr>
      <vt:lpstr>МЭНЭДЖ МЭТ –инструмент для управления классом. </vt:lpstr>
      <vt:lpstr>CORNERS/КОНЕРС (УГЛЫ)</vt:lpstr>
      <vt:lpstr>Frayer Model (Модель Фрейер)</vt:lpstr>
      <vt:lpstr> </vt:lpstr>
      <vt:lpstr>Презентация PowerPoint</vt:lpstr>
      <vt:lpstr>Презентация опыта работы  «У меня это хорошо получается»  Использование приемов сингапурской методики обучения на уроках в начальной школе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2022-03-27T21:03:39Z</dcterms:created>
  <dcterms:modified xsi:type="dcterms:W3CDTF">2022-03-31T19:20:03Z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577967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S9.1.4</vt:lpwstr>
  </property>
</Properties>
</file>