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bg>
      <p:bgPr shadeToTitle="0">
        <a:solidFill>
          <a:schemeClr val="bg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52858" y="6453386"/>
            <a:ext cx="1607944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2584054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  <p:grpSp>
        <p:nvGrpSpPr>
          <p:cNvPr id="7" name="Group 6" hidden="0"/>
          <p:cNvGrpSpPr/>
          <p:nvPr isPhoto="0" userDrawn="0"/>
        </p:nvGrpSpPr>
        <p:grpSpPr bwMode="auto"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 hidden="0"/>
            <p:cNvSpPr/>
            <p:nvPr isPhoto="0" userDrawn="0"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fill="norm" stroke="1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 hidden="0"/>
            <p:cNvSpPr/>
            <p:nvPr isPhoto="0" userDrawn="0"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fill="norm" stroke="1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1371600" y="2295525"/>
            <a:ext cx="9601200" cy="357187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9596561" y="624156"/>
            <a:ext cx="1565766" cy="52432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1371600" y="624156"/>
            <a:ext cx="8179641" cy="52432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Ref idx="1001">
        <a:schemeClr val="bg2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  <p:sp>
        <p:nvSpPr>
          <p:cNvPr id="7" name="Freeform 6" hidden="0" title="Crop Mark"/>
          <p:cNvSpPr/>
          <p:nvPr isPhoto="0" userDrawn="0"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 fill="norm" stroke="1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1371600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1371600" y="3305206"/>
            <a:ext cx="4443984" cy="25621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525014" y="3305206"/>
            <a:ext cx="4443984" cy="25621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 hidden="0" title="Background Shape"/>
          <p:cNvSpPr/>
          <p:nvPr isPhoto="0" userDrawn="0"/>
        </p:nvSpPr>
        <p:spPr bwMode="auto"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2999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  <p:sp>
        <p:nvSpPr>
          <p:cNvPr id="9" name="Rectangle 8" hidden="0" title="Divider Bar"/>
          <p:cNvSpPr/>
          <p:nvPr isPhoto="0" userDrawn="0"/>
        </p:nvSpPr>
        <p:spPr bwMode="auto"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 hidden="0" title="Background Shape"/>
          <p:cNvSpPr/>
          <p:nvPr isPhoto="0" userDrawn="0"/>
        </p:nvSpPr>
        <p:spPr bwMode="auto"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2999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  <p:sp>
        <p:nvSpPr>
          <p:cNvPr id="9" name="Rectangle 8" hidden="0" title="Divider Bar"/>
          <p:cNvSpPr/>
          <p:nvPr isPhoto="0" userDrawn="0"/>
        </p:nvSpPr>
        <p:spPr bwMode="auto"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BED6FC-104A-418D-B97F-8166989B4E4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2CFFDE-958A-4CD4-BB93-DFBD9775FD55}" type="slidenum">
              <a:rPr lang="ru-RU"/>
              <a:t/>
            </a:fld>
            <a:endParaRPr lang="ru-RU"/>
          </a:p>
        </p:txBody>
      </p:sp>
      <p:sp>
        <p:nvSpPr>
          <p:cNvPr id="9" name="Rectangle 8" hidden="0" title="Side bar"/>
          <p:cNvSpPr/>
          <p:nvPr isPhoto="0" userDrawn="0"/>
        </p:nvSpPr>
        <p:spPr bwMode="auto"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89000"/>
        </a:lnSpc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>
        <a:lnSpc>
          <a:spcPct val="94000"/>
        </a:lnSpc>
        <a:spcBef>
          <a:spcPts val="1000"/>
        </a:spcBef>
        <a:spcAft>
          <a:spcPts val="200"/>
        </a:spcAft>
        <a:buFont typeface="Franklin Gothic Book"/>
        <a:buChar char="■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2000" i="1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8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1800" i="1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1600" i="1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–"/>
        <a:defRPr sz="1400" i="1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>
        <a:lnSpc>
          <a:spcPct val="94000"/>
        </a:lnSpc>
        <a:spcBef>
          <a:spcPts val="500"/>
        </a:spcBef>
        <a:spcAft>
          <a:spcPts val="200"/>
        </a:spcAft>
        <a:buFont typeface="Franklin Gothic Book"/>
        <a:buChar char="■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15454" y="1514402"/>
            <a:ext cx="11961091" cy="231443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u="sng">
                <a:latin typeface="Times New Roman"/>
                <a:cs typeface="Times New Roman"/>
              </a:rPr>
              <a:t>Профессиональная самореализация</a:t>
            </a:r>
            <a:r>
              <a:rPr lang="ru-RU" sz="3600">
                <a:latin typeface="Times New Roman"/>
                <a:cs typeface="Times New Roman"/>
              </a:rPr>
              <a:t>: </a:t>
            </a:r>
            <a:br>
              <a:rPr lang="ru-RU">
                <a:latin typeface="Times New Roman"/>
                <a:cs typeface="Times New Roman"/>
              </a:rPr>
            </a:br>
            <a:r>
              <a:rPr lang="ru-RU" sz="3100" i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что для этого нужно</a:t>
            </a:r>
            <a:r>
              <a:rPr lang="ru-RU" sz="3100" i="1">
                <a:latin typeface="Times New Roman"/>
                <a:cs typeface="Times New Roman"/>
              </a:rPr>
              <a:t>?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7379854" y="4186382"/>
            <a:ext cx="3505199" cy="1421245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Подготовила учитель 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МОУ Константиновской СШ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Бургасова</a:t>
            </a:r>
            <a:r>
              <a:rPr lang="ru-RU">
                <a:latin typeface="Times New Roman"/>
                <a:cs typeface="Times New Roman"/>
              </a:rPr>
              <a:t> Дарья Сергеевна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394337" y="250446"/>
            <a:ext cx="3255546" cy="2170364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Объект 6" hidden="0"/>
          <p:cNvGrpSpPr/>
          <p:nvPr isPhoto="0" userDrawn="0"/>
        </p:nvGrpSpPr>
        <p:grpSpPr bwMode="auto">
          <a:xfrm>
            <a:off x="461818" y="1"/>
            <a:ext cx="11619346" cy="6622472"/>
            <a:chOff x="0" y="0"/>
            <a:chExt cx="11619346" cy="6622472"/>
          </a:xfrm>
        </p:grpSpPr>
        <p:sp>
          <p:nvSpPr>
            <p:cNvPr id="0" name="" hidden="0"/>
            <p:cNvSpPr/>
            <p:nvPr isPhoto="0" userDrawn="0"/>
          </p:nvSpPr>
          <p:spPr bwMode="auto">
            <a:xfrm>
              <a:off x="2884911" y="867142"/>
              <a:ext cx="6296028" cy="5123698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  <a:alpha val="50000"/>
              </a:schemeClr>
            </a:solidFill>
            <a:ln w="34925" cap="flat" cmpd="sng" algn="in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ru-RU" sz="4400" b="1">
                <a:latin typeface="Times New Roman"/>
                <a:cs typeface="Times New Roman"/>
              </a:endParaRPr>
            </a:p>
            <a:p>
              <a:pPr marL="0" lvl="0" indent="0" algn="ctr" defTabSz="1955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4400" b="1" u="sng">
                  <a:latin typeface="Times New Roman"/>
                  <a:cs typeface="Times New Roman"/>
                </a:rPr>
                <a:t>Самореализация</a:t>
              </a:r>
              <a:endParaRPr/>
            </a:p>
            <a:p>
              <a:pPr marL="0" lvl="0" indent="0" algn="ctr" defTabSz="1955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7200" b="1">
                  <a:solidFill>
                    <a:srgbClr val="FF0000"/>
                  </a:solidFill>
                  <a:latin typeface="Times New Roman"/>
                  <a:cs typeface="Times New Roman"/>
                </a:rPr>
                <a:t>?</a:t>
              </a:r>
              <a:endParaRPr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315217" y="1739569"/>
              <a:ext cx="3425521" cy="337886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34925" cap="flat" cmpd="sng" algn="in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800" i="1">
                  <a:latin typeface="Times New Roman"/>
                  <a:cs typeface="Times New Roman"/>
                </a:rPr>
                <a:t>Самосовер-шенствование</a:t>
              </a:r>
              <a:endParaRPr lang="ru-RU" sz="2800" i="1">
                <a:latin typeface="Times New Roman"/>
                <a:cs typeface="Times New Roman"/>
              </a:endParaRPr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4732478" y="0"/>
              <a:ext cx="2831752" cy="2725168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 w="34925" cap="flat" cmpd="sng" algn="in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800" i="1">
                  <a:latin typeface="Times New Roman"/>
                  <a:cs typeface="Times New Roman"/>
                </a:rPr>
                <a:t>Творческая активность</a:t>
              </a:r>
              <a:endParaRPr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5150170" y="4865859"/>
              <a:ext cx="1836701" cy="183670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34925" cap="flat" cmpd="sng" algn="in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67310" tIns="67310" rIns="67310" bIns="67310" numCol="1" spcCol="1270" anchor="ctr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5300" b="1">
                  <a:latin typeface="Times New Roman"/>
                  <a:cs typeface="Times New Roman"/>
                </a:rPr>
                <a:t>«Я»</a:t>
              </a:r>
              <a:endParaRPr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8253470" y="1941842"/>
              <a:ext cx="3170532" cy="2974353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34925" cap="flat" cmpd="sng" algn="in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 i="1">
                  <a:latin typeface="Times New Roman"/>
                  <a:cs typeface="Times New Roman"/>
                </a:rPr>
                <a:t>Удовлетворение результатами своей деятельности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256145" y="685800"/>
            <a:ext cx="9716655" cy="828964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 «Самореализация» -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77455" y="1893455"/>
            <a:ext cx="11083636" cy="468283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800" b="0" i="0">
                <a:solidFill>
                  <a:srgbClr val="333333"/>
                </a:solidFill>
                <a:latin typeface="Times New Roman"/>
                <a:cs typeface="Times New Roman"/>
              </a:rPr>
              <a:t>процесс, характеризующаяся открытостью (т.е. способностью взаимодействия с людьми), самостоятельностью, способностью принимать различные направления своего развития.</a:t>
            </a:r>
            <a:endParaRPr/>
          </a:p>
          <a:p>
            <a:pPr algn="just">
              <a:defRPr/>
            </a:pPr>
            <a:r>
              <a:rPr lang="ru-RU" sz="2800" b="0" i="0">
                <a:solidFill>
                  <a:srgbClr val="333333"/>
                </a:solidFill>
                <a:latin typeface="Times New Roman"/>
                <a:cs typeface="Times New Roman"/>
              </a:rPr>
              <a:t>реализация личностью высших целей, основанных на высших идеалах и ценностях.</a:t>
            </a:r>
            <a:endParaRPr/>
          </a:p>
          <a:p>
            <a:pPr algn="just">
              <a:defRPr/>
            </a:pPr>
            <a:r>
              <a:rPr lang="ru-RU" sz="2800" b="0" i="0">
                <a:solidFill>
                  <a:srgbClr val="333333"/>
                </a:solidFill>
                <a:latin typeface="Times New Roman"/>
                <a:cs typeface="Times New Roman"/>
              </a:rPr>
              <a:t>осуществление своих возможностей посредством деятельности, труда.</a:t>
            </a:r>
            <a:endParaRPr/>
          </a:p>
          <a:p>
            <a:pPr algn="just">
              <a:defRPr/>
            </a:pPr>
            <a:r>
              <a:rPr lang="ru-RU" sz="2800" b="0" i="0">
                <a:solidFill>
                  <a:srgbClr val="333333"/>
                </a:solidFill>
                <a:latin typeface="Times New Roman"/>
                <a:cs typeface="Times New Roman"/>
              </a:rPr>
              <a:t>стремление познать смысл жизни и сущность своего «Я».</a:t>
            </a:r>
            <a:endParaRPr/>
          </a:p>
          <a:p>
            <a:pPr marL="0" indent="0" algn="just">
              <a:buNone/>
              <a:defRPr/>
            </a:pPr>
            <a:endParaRPr lang="ru-RU" sz="2800" b="0" i="0">
              <a:solidFill>
                <a:srgbClr val="333333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«Самопознание»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371600" y="1316183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- </a:t>
            </a:r>
            <a:r>
              <a:rPr lang="ru-RU" sz="2400">
                <a:latin typeface="Times New Roman"/>
                <a:cs typeface="Times New Roman"/>
              </a:rPr>
              <a:t>осознание своих возможностей (врожденного потенциала).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24182" y="1811481"/>
            <a:ext cx="5547447" cy="4156887"/>
          </a:xfrm>
          <a:prstGeom prst="rect">
            <a:avLst/>
          </a:prstGeom>
        </p:spPr>
      </p:pic>
      <p:sp>
        <p:nvSpPr>
          <p:cNvPr id="5" name="TextBox 4" hidden="0"/>
          <p:cNvSpPr txBox="1"/>
          <p:nvPr isPhoto="0" userDrawn="0"/>
        </p:nvSpPr>
        <p:spPr bwMode="auto">
          <a:xfrm>
            <a:off x="7908347" y="2171700"/>
            <a:ext cx="3601171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defRPr/>
            </a:pPr>
            <a:r>
              <a:rPr lang="ru-RU">
                <a:latin typeface="Times New Roman"/>
                <a:cs typeface="Times New Roman"/>
              </a:rPr>
              <a:t>Мне повезло с людьми, окружавшими меня в подростковом и юношеском возрасте. Мои учителя, сокурсники, наставники подарили мне четкое осознание того, какой я себя хочу видеть в будущем. Педагогическая практика показала, что мое «хочу» совпадает с моим «могу», и моим «получается», если приложить немного стараний и усилий.</a:t>
            </a:r>
            <a:endParaRPr/>
          </a:p>
        </p:txBody>
      </p:sp>
      <p:sp>
        <p:nvSpPr>
          <p:cNvPr id="7" name="TextBox 6" hidden="0"/>
          <p:cNvSpPr txBox="1"/>
          <p:nvPr isPhoto="0" userDrawn="0"/>
        </p:nvSpPr>
        <p:spPr bwMode="auto">
          <a:xfrm>
            <a:off x="1736436" y="60545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Международная научная конференция. 🎓📄📚 Джон Никол, Майкл Митчелл и небольшая часть 4 курса.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371600" y="685800"/>
            <a:ext cx="9601200" cy="985982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«Саморазвитие»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219200" y="1379681"/>
            <a:ext cx="4632036" cy="409863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- это самостоятельный процесс совершенствования себя, обусловленный поставленной целью, который реализуется преимущественно путем приобретения новых и развития имеющихся навыков.</a:t>
            </a:r>
            <a:endParaRPr/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172200" y="1029855"/>
            <a:ext cx="5730719" cy="4428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rotWithShape="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371600" y="685800"/>
            <a:ext cx="9601200" cy="865909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«Самосовершенствование»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371600" y="1380836"/>
            <a:ext cx="9601200" cy="78047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/>
              <a:t>- </a:t>
            </a:r>
            <a:r>
              <a:rPr lang="ru-RU" i="1"/>
              <a:t>осознанное развитие у себя достойных (нужных по жизни и этичных) навыков и качеств, а на их основе - освоение новых ролей.</a:t>
            </a:r>
            <a:endParaRPr/>
          </a:p>
        </p:txBody>
      </p:sp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288146" y="1985582"/>
            <a:ext cx="6242916" cy="4103490"/>
          </a:xfrm>
          <a:prstGeom prst="rect">
            <a:avLst/>
          </a:prstGeom>
        </p:spPr>
      </p:pic>
      <p:sp>
        <p:nvSpPr>
          <p:cNvPr id="6" name="TextBox 5" hidden="0"/>
          <p:cNvSpPr txBox="1"/>
          <p:nvPr isPhoto="0" userDrawn="0"/>
        </p:nvSpPr>
        <p:spPr bwMode="auto">
          <a:xfrm>
            <a:off x="3288146" y="6089072"/>
            <a:ext cx="624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С этого учебного года я стала классным руководителем.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Объект 3" hidden="0"/>
          <p:cNvGrpSpPr/>
          <p:nvPr isPhoto="0" userDrawn="0"/>
        </p:nvGrpSpPr>
        <p:grpSpPr bwMode="auto">
          <a:xfrm>
            <a:off x="1371600" y="434109"/>
            <a:ext cx="9601200" cy="5433291"/>
            <a:chOff x="0" y="0"/>
            <a:chExt cx="9601200" cy="5433291"/>
          </a:xfrm>
        </p:grpSpPr>
        <p:sp>
          <p:nvSpPr>
            <p:cNvPr id="0" name="" hidden="0"/>
            <p:cNvSpPr/>
            <p:nvPr isPhoto="0" userDrawn="0"/>
          </p:nvSpPr>
          <p:spPr bwMode="auto">
            <a:xfrm>
              <a:off x="1676457" y="0"/>
              <a:ext cx="5433290" cy="543329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34925" cap="flat" cmpd="sng" algn="in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0" name="" hidden="0"/>
            <p:cNvSpPr/>
            <p:nvPr isPhoto="0" userDrawn="0"/>
          </p:nvSpPr>
          <p:spPr bwMode="auto">
            <a:xfrm>
              <a:off x="4393103" y="543859"/>
              <a:ext cx="3531639" cy="965682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34925" cap="flat" cmpd="sng" algn="in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800" b="1" u="sng">
                  <a:latin typeface="Times New Roman"/>
                  <a:cs typeface="Times New Roman"/>
                </a:rPr>
                <a:t>Самореализация</a:t>
              </a:r>
              <a:endParaRPr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4393103" y="1630252"/>
              <a:ext cx="3531639" cy="965682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34925" cap="flat" cmpd="sng" algn="in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i="1">
                  <a:latin typeface="Times New Roman"/>
                  <a:cs typeface="Times New Roman"/>
                </a:rPr>
                <a:t>Самосовершенствование</a:t>
              </a:r>
              <a:endParaRPr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4393103" y="2716645"/>
              <a:ext cx="3531639" cy="965682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34925" cap="flat" cmpd="sng" algn="in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i="1">
                  <a:latin typeface="Times New Roman"/>
                  <a:cs typeface="Times New Roman"/>
                </a:rPr>
                <a:t>Саморазвитие</a:t>
              </a:r>
              <a:endParaRPr/>
            </a:p>
          </p:txBody>
        </p:sp>
        <p:sp>
          <p:nvSpPr>
            <p:cNvPr id="0" name="" hidden="0"/>
            <p:cNvSpPr/>
            <p:nvPr isPhoto="0" userDrawn="0"/>
          </p:nvSpPr>
          <p:spPr bwMode="auto">
            <a:xfrm>
              <a:off x="4393103" y="3803038"/>
              <a:ext cx="3531639" cy="965682"/>
            </a:xfrm>
            <a:prstGeom prst="roundRect">
              <a:avLst>
                <a:gd name="adj" fmla="val 16667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34925" cap="flat" cmpd="sng" algn="in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i="1">
                  <a:latin typeface="Times New Roman"/>
                  <a:cs typeface="Times New Roman"/>
                </a:rPr>
                <a:t>Самопознание</a:t>
              </a:r>
              <a:endParaRPr/>
            </a:p>
          </p:txBody>
        </p:sp>
      </p:grpSp>
      <p:cxnSp>
        <p:nvCxnSpPr>
          <p:cNvPr id="6" name="Прямая со стрелкой 5" hidden="0"/>
          <p:cNvCxnSpPr>
            <a:cxnSpLocks/>
          </p:cNvCxnSpPr>
          <p:nvPr isPhoto="0" userDrawn="0"/>
        </p:nvCxnSpPr>
        <p:spPr bwMode="auto">
          <a:xfrm flipV="1">
            <a:off x="9698181" y="352134"/>
            <a:ext cx="0" cy="5597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3037500" y="2867083"/>
            <a:ext cx="7423772" cy="1562394"/>
          </a:xfrm>
        </p:spPr>
        <p:txBody>
          <a:bodyPr/>
          <a:lstStyle/>
          <a:p>
            <a:pPr>
              <a:defRPr/>
            </a:pPr>
            <a:r>
              <a:rPr lang="ru-RU" b="1" i="1"/>
              <a:t>Спасибо за внимание!!!</a:t>
            </a:r>
            <a:endParaRPr b="1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Уголки">
      <a:majorFont>
        <a:latin typeface="Franklin Gothic Book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Уголки">
      <a:fillStyleLst>
        <a:solidFill>
          <a:schemeClr val="phClr"/>
        </a:solidFill>
        <a:gradFill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0</TotalTime>
  <Words>0</Words>
  <Application>Р7-Офис/6.4.2.28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самореализация:  что для этого нужно?</dc:title>
  <dc:subject/>
  <dc:creator>Евгений Бургасов</dc:creator>
  <cp:keywords/>
  <dc:description/>
  <dc:identifier/>
  <dc:language/>
  <cp:lastModifiedBy/>
  <cp:revision>7</cp:revision>
  <dcterms:created xsi:type="dcterms:W3CDTF">2022-04-11T18:15:52Z</dcterms:created>
  <dcterms:modified xsi:type="dcterms:W3CDTF">2022-04-12T05:14:00Z</dcterms:modified>
  <cp:category/>
  <cp:contentStatus/>
  <cp:version/>
</cp:coreProperties>
</file>