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5" r:id="rId3"/>
    <p:sldId id="287" r:id="rId4"/>
    <p:sldId id="259" r:id="rId5"/>
    <p:sldId id="300" r:id="rId6"/>
    <p:sldId id="291" r:id="rId7"/>
    <p:sldId id="269" r:id="rId8"/>
    <p:sldId id="292" r:id="rId9"/>
    <p:sldId id="293" r:id="rId10"/>
    <p:sldId id="296" r:id="rId11"/>
    <p:sldId id="299" r:id="rId12"/>
    <p:sldId id="294" r:id="rId13"/>
    <p:sldId id="295" r:id="rId14"/>
    <p:sldId id="288" r:id="rId15"/>
    <p:sldId id="298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  <a:srgbClr val="0087B9"/>
    <a:srgbClr val="DBC5D0"/>
    <a:srgbClr val="FF9B9B"/>
    <a:srgbClr val="FF5050"/>
    <a:srgbClr val="2ABBF5"/>
    <a:srgbClr val="7DD330"/>
    <a:srgbClr val="F59C6B"/>
    <a:srgbClr val="0C7CD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66" d="100"/>
          <a:sy n="66" d="100"/>
        </p:scale>
        <p:origin x="1410" y="60"/>
      </p:cViewPr>
      <p:guideLst>
        <p:guide orient="horz" pos="2160"/>
        <p:guide pos="290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10140-8125-49C9-9ED9-EF082DC41AE8}" type="datetimeFigureOut">
              <a:rPr lang="ru-RU" smtClean="0"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E1C65-2286-495B-82BC-024A27EAEF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4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1C65-2286-495B-82BC-024A27EAEF8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51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1C65-2286-495B-82BC-024A27EAEF8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51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E1C65-2286-495B-82BC-024A27EAEF8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5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ru-RU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powerpointstyl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9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altLang="ru-RU" smtClean="0">
                <a:hlinkClick r:id="rId14"/>
              </a:rPr>
              <a:t>Free Powerpoint Templates</a:t>
            </a:r>
            <a:endParaRPr lang="fr-FR" altLang="ru-RU" smtClean="0"/>
          </a:p>
        </p:txBody>
      </p:sp>
      <p:pic>
        <p:nvPicPr>
          <p:cNvPr id="1027" name="Picture 28" descr="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4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altLang="ru-RU">
                <a:hlinkClick r:id="rId2"/>
              </a:rPr>
              <a:t>Free Powerpoint Templates</a:t>
            </a:r>
            <a:endParaRPr lang="fr-FR" altLang="ru-RU"/>
          </a:p>
        </p:txBody>
      </p:sp>
      <p:pic>
        <p:nvPicPr>
          <p:cNvPr id="2051" name="Picture 23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68313" y="333375"/>
            <a:ext cx="8135937" cy="208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0" tIns="180000" rIns="180000" bIns="180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dirty="0">
                <a:solidFill>
                  <a:srgbClr val="0087B9"/>
                </a:solidFill>
              </a:rPr>
              <a:t>Образовательная деятельность</a:t>
            </a:r>
          </a:p>
          <a:p>
            <a:pPr algn="ctr" eaLnBrk="1" hangingPunct="1"/>
            <a:r>
              <a:rPr lang="ru-RU" altLang="ru-RU" sz="2800" dirty="0">
                <a:solidFill>
                  <a:srgbClr val="0087B9"/>
                </a:solidFill>
              </a:rPr>
              <a:t> </a:t>
            </a:r>
            <a:r>
              <a:rPr lang="ru-RU" altLang="ru-RU" sz="2800" dirty="0" smtClean="0">
                <a:solidFill>
                  <a:srgbClr val="0087B9"/>
                </a:solidFill>
              </a:rPr>
              <a:t>МУ </a:t>
            </a:r>
            <a:r>
              <a:rPr lang="ru-RU" altLang="ru-RU" sz="2800" dirty="0">
                <a:solidFill>
                  <a:srgbClr val="0087B9"/>
                </a:solidFill>
              </a:rPr>
              <a:t>ДПО</a:t>
            </a:r>
          </a:p>
          <a:p>
            <a:pPr algn="ctr" eaLnBrk="1" hangingPunct="1"/>
            <a:r>
              <a:rPr lang="ru-RU" altLang="ru-RU" sz="2800" dirty="0">
                <a:solidFill>
                  <a:srgbClr val="0087B9"/>
                </a:solidFill>
              </a:rPr>
              <a:t> «Информационно-образовательный центр</a:t>
            </a:r>
            <a:r>
              <a:rPr lang="ru-RU" altLang="ru-RU" sz="2800" dirty="0" smtClean="0">
                <a:solidFill>
                  <a:srgbClr val="0087B9"/>
                </a:solidFill>
              </a:rPr>
              <a:t>»</a:t>
            </a:r>
          </a:p>
          <a:p>
            <a:pPr algn="ctr" eaLnBrk="1" hangingPunct="1"/>
            <a:r>
              <a:rPr lang="ru-RU" altLang="ru-RU" sz="2800" dirty="0" smtClean="0">
                <a:solidFill>
                  <a:srgbClr val="0087B9"/>
                </a:solidFill>
              </a:rPr>
              <a:t>в 2018 году</a:t>
            </a:r>
            <a:endParaRPr lang="fr-FR" altLang="ru-RU" sz="2800" dirty="0">
              <a:solidFill>
                <a:srgbClr val="0087B9"/>
              </a:solidFill>
            </a:endParaRPr>
          </a:p>
        </p:txBody>
      </p:sp>
      <p:sp>
        <p:nvSpPr>
          <p:cNvPr id="2053" name="Text Box 25"/>
          <p:cNvSpPr txBox="1">
            <a:spLocks noChangeArrowheads="1"/>
          </p:cNvSpPr>
          <p:nvPr/>
        </p:nvSpPr>
        <p:spPr bwMode="auto">
          <a:xfrm>
            <a:off x="250824" y="6308725"/>
            <a:ext cx="88931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dirty="0"/>
              <a:t>Икартс Н.А., заместитель директора МУ ДПО «ИОЦ</a:t>
            </a:r>
            <a:r>
              <a:rPr lang="ru-RU" altLang="ru-RU" dirty="0" smtClean="0"/>
              <a:t>» Тутаевского МР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Количество заявок </a:t>
            </a:r>
            <a:r>
              <a:rPr lang="ru-RU" sz="3200" kern="1200" dirty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на повышение квалификации по ДПП Центра в 2019 </a:t>
            </a:r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году</a:t>
            </a:r>
            <a:b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Всего заявок - 291</a:t>
            </a:r>
            <a:endParaRPr lang="ru-RU" sz="3200" kern="1200" dirty="0">
              <a:solidFill>
                <a:srgbClr val="0087B9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988840"/>
            <a:ext cx="8229600" cy="4525963"/>
          </a:xfrm>
        </p:spPr>
        <p:txBody>
          <a:bodyPr/>
          <a:lstStyle/>
          <a:p>
            <a:pPr lvl="0"/>
            <a:r>
              <a:rPr lang="ru-RU" sz="2400" kern="1200" dirty="0" smtClean="0"/>
              <a:t>Оформление </a:t>
            </a:r>
            <a:r>
              <a:rPr lang="ru-RU" sz="2400" kern="1200" dirty="0"/>
              <a:t>проекта средствами </a:t>
            </a:r>
            <a:r>
              <a:rPr lang="ru-RU" sz="2400" kern="1200" dirty="0" smtClean="0"/>
              <a:t>ИКТ – 12.</a:t>
            </a:r>
          </a:p>
          <a:p>
            <a:r>
              <a:rPr lang="ru-RU" altLang="ru-RU" sz="2400" kern="1200" dirty="0"/>
              <a:t>Электронные таблицы MS </a:t>
            </a:r>
            <a:r>
              <a:rPr lang="ru-RU" altLang="ru-RU" sz="2400" kern="1200" dirty="0" err="1"/>
              <a:t>Excel</a:t>
            </a:r>
            <a:r>
              <a:rPr lang="ru-RU" altLang="ru-RU" sz="2400" kern="1200" dirty="0"/>
              <a:t> в профессиональной деятельности педагога </a:t>
            </a:r>
            <a:r>
              <a:rPr lang="ru-RU" altLang="ru-RU" sz="2400" kern="1200" dirty="0" smtClean="0"/>
              <a:t>– 10.</a:t>
            </a:r>
            <a:endParaRPr lang="ru-RU" altLang="ru-RU" sz="2400" kern="1200" dirty="0"/>
          </a:p>
          <a:p>
            <a:r>
              <a:rPr lang="ru-RU" sz="2400" kern="1200" dirty="0"/>
              <a:t>Формирование </a:t>
            </a:r>
            <a:r>
              <a:rPr lang="ru-RU" sz="2400" kern="1200" dirty="0" err="1"/>
              <a:t>общепользовательской</a:t>
            </a:r>
            <a:r>
              <a:rPr lang="ru-RU" sz="2400" kern="1200" dirty="0"/>
              <a:t> ИКТ компетентности: интерактивные презентации и </a:t>
            </a:r>
            <a:r>
              <a:rPr lang="ru-RU" sz="2400" kern="1200" dirty="0" smtClean="0"/>
              <a:t>видеоролики – 27.</a:t>
            </a:r>
          </a:p>
          <a:p>
            <a:r>
              <a:rPr lang="ru-RU" altLang="ru-RU" sz="2400" dirty="0"/>
              <a:t>Персональный сайт педагога: конструирование и использование в педагогической </a:t>
            </a:r>
            <a:r>
              <a:rPr lang="ru-RU" altLang="ru-RU" sz="2400" dirty="0" smtClean="0"/>
              <a:t>деятельности – 40.</a:t>
            </a:r>
          </a:p>
          <a:p>
            <a:r>
              <a:rPr lang="ru-RU" altLang="ru-RU" sz="2400" dirty="0"/>
              <a:t>Создание интерактивных дидактических игр средствами MS </a:t>
            </a:r>
            <a:r>
              <a:rPr lang="ru-RU" altLang="ru-RU" sz="2400" dirty="0" err="1" smtClean="0"/>
              <a:t>PowerPoint</a:t>
            </a:r>
            <a:r>
              <a:rPr lang="ru-RU" altLang="ru-RU" sz="2400" dirty="0" smtClean="0"/>
              <a:t> – 22.</a:t>
            </a:r>
          </a:p>
          <a:p>
            <a:endParaRPr lang="ru-RU" altLang="ru-RU" sz="2400" dirty="0" smtClean="0"/>
          </a:p>
          <a:p>
            <a:endParaRPr lang="ru-RU" altLang="ru-RU" sz="2400" dirty="0"/>
          </a:p>
          <a:p>
            <a:endParaRPr lang="ru-RU" sz="2400" kern="1200" dirty="0"/>
          </a:p>
          <a:p>
            <a:pPr lvl="0"/>
            <a:endParaRPr lang="ru-RU" sz="2400" kern="12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4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Количество заявок </a:t>
            </a:r>
            <a:r>
              <a:rPr lang="ru-RU" sz="3200" kern="1200" dirty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на повышение квалификации по ДПП Центра в 2019 году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865" y="1628800"/>
            <a:ext cx="8229600" cy="4525963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</a:rPr>
              <a:t>Управляющий совет как эффективная модель общественного участия в управлении образовательным учреждением – 11.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Сервисы </a:t>
            </a:r>
            <a:r>
              <a:rPr lang="ru-RU" sz="2400" dirty="0">
                <a:solidFill>
                  <a:srgbClr val="000000"/>
                </a:solidFill>
              </a:rPr>
              <a:t>и информационные ресурсы сети «Интернет» в профессиональной деятельности педагога – </a:t>
            </a:r>
            <a:r>
              <a:rPr lang="ru-RU" sz="2400" dirty="0" smtClean="0">
                <a:solidFill>
                  <a:srgbClr val="000000"/>
                </a:solidFill>
              </a:rPr>
              <a:t>10.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 err="1">
                <a:solidFill>
                  <a:srgbClr val="000000"/>
                </a:solidFill>
              </a:rPr>
              <a:t>ActivInspire</a:t>
            </a:r>
            <a:r>
              <a:rPr lang="ru-RU" sz="2400" dirty="0">
                <a:solidFill>
                  <a:srgbClr val="000000"/>
                </a:solidFill>
              </a:rPr>
              <a:t>: создаем дидактические игры для интерактивной доски – </a:t>
            </a:r>
            <a:r>
              <a:rPr lang="ru-RU" sz="2400" dirty="0" smtClean="0">
                <a:solidFill>
                  <a:srgbClr val="000000"/>
                </a:solidFill>
              </a:rPr>
              <a:t>10.</a:t>
            </a:r>
            <a:endParaRPr lang="ru-RU" sz="2400" dirty="0">
              <a:solidFill>
                <a:srgbClr val="000000"/>
              </a:solidFill>
            </a:endParaRPr>
          </a:p>
          <a:p>
            <a:endParaRPr lang="ru-RU" altLang="ru-RU" sz="2400" dirty="0"/>
          </a:p>
          <a:p>
            <a:endParaRPr lang="ru-RU" sz="2400" kern="1200" dirty="0"/>
          </a:p>
          <a:p>
            <a:pPr lvl="0"/>
            <a:endParaRPr lang="ru-RU" sz="2400" kern="12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614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Количество заявок на стажёрские площадки Центра в 2019 году</a:t>
            </a:r>
            <a:endParaRPr lang="ru-RU" sz="3200" kern="1200" dirty="0">
              <a:solidFill>
                <a:srgbClr val="0087B9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</a:rPr>
              <a:t>Обеспечение </a:t>
            </a:r>
            <a:r>
              <a:rPr lang="ru-RU" sz="2400" dirty="0">
                <a:solidFill>
                  <a:srgbClr val="000000"/>
                </a:solidFill>
              </a:rPr>
              <a:t>условий реализации ФГОС НОО обучающихся с ОВЗ и ФГОС НОО обучающихся с УО (ИН</a:t>
            </a:r>
            <a:r>
              <a:rPr lang="ru-RU" sz="2400" dirty="0" smtClean="0">
                <a:solidFill>
                  <a:srgbClr val="000000"/>
                </a:solidFill>
              </a:rPr>
              <a:t>) (</a:t>
            </a:r>
            <a:r>
              <a:rPr lang="ru-RU" sz="2400" dirty="0" err="1" smtClean="0">
                <a:solidFill>
                  <a:srgbClr val="000000"/>
                </a:solidFill>
              </a:rPr>
              <a:t>Емишевская</a:t>
            </a:r>
            <a:r>
              <a:rPr lang="ru-RU" sz="2400" dirty="0" smtClean="0">
                <a:solidFill>
                  <a:srgbClr val="000000"/>
                </a:solidFill>
              </a:rPr>
              <a:t> ОШ) – 15.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Развитие базовой способности воображения у </a:t>
            </a:r>
            <a:r>
              <a:rPr lang="ru-RU" sz="2400" dirty="0" smtClean="0">
                <a:solidFill>
                  <a:srgbClr val="000000"/>
                </a:solidFill>
              </a:rPr>
              <a:t>дошкольников (МДОУ №23 «Ромашка») – 15.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Организационно-методические аспекты педагогического руководства исследовательской и проектной деятельностью школьников – (Центр «Созвездие»)  - </a:t>
            </a:r>
            <a:r>
              <a:rPr lang="ru-RU" sz="2400" dirty="0" smtClean="0">
                <a:solidFill>
                  <a:srgbClr val="000000"/>
                </a:solidFill>
              </a:rPr>
              <a:t>31.</a:t>
            </a:r>
            <a:endParaRPr lang="ru-RU" sz="2400" dirty="0">
              <a:solidFill>
                <a:srgbClr val="000000"/>
              </a:solidFill>
            </a:endParaRPr>
          </a:p>
          <a:p>
            <a:endParaRPr lang="ru-RU" sz="2400" dirty="0" smtClean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  <a:p>
            <a:endParaRPr lang="ru-RU" altLang="ru-RU" sz="2400" dirty="0"/>
          </a:p>
          <a:p>
            <a:endParaRPr lang="ru-RU" sz="2400" kern="1200" dirty="0"/>
          </a:p>
          <a:p>
            <a:pPr lvl="0"/>
            <a:endParaRPr lang="ru-RU" sz="2400" kern="12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4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Количество заявок на стажёрские площадки Центра в 2019 году</a:t>
            </a:r>
            <a:endParaRPr lang="ru-RU" sz="3200" kern="1200" dirty="0">
              <a:solidFill>
                <a:srgbClr val="0087B9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9426" y="1484784"/>
            <a:ext cx="8291264" cy="5141168"/>
          </a:xfrm>
        </p:spPr>
        <p:txBody>
          <a:bodyPr/>
          <a:lstStyle/>
          <a:p>
            <a:r>
              <a:rPr lang="ru-RU" sz="2400" dirty="0" smtClean="0">
                <a:solidFill>
                  <a:srgbClr val="000000"/>
                </a:solidFill>
              </a:rPr>
              <a:t>Инструменты </a:t>
            </a:r>
            <a:r>
              <a:rPr lang="ru-RU" sz="2400" dirty="0">
                <a:solidFill>
                  <a:srgbClr val="000000"/>
                </a:solidFill>
              </a:rPr>
              <a:t>формирующего оценивания в рамках инклюзивного </a:t>
            </a:r>
            <a:r>
              <a:rPr lang="ru-RU" sz="2400" dirty="0" smtClean="0">
                <a:solidFill>
                  <a:srgbClr val="000000"/>
                </a:solidFill>
              </a:rPr>
              <a:t>образования (</a:t>
            </a:r>
            <a:r>
              <a:rPr lang="ru-RU" sz="2400" dirty="0" err="1" smtClean="0">
                <a:solidFill>
                  <a:srgbClr val="000000"/>
                </a:solidFill>
              </a:rPr>
              <a:t>Емишевская</a:t>
            </a:r>
            <a:r>
              <a:rPr lang="ru-RU" sz="2400" dirty="0" smtClean="0">
                <a:solidFill>
                  <a:srgbClr val="000000"/>
                </a:solidFill>
              </a:rPr>
              <a:t> ОШ) – 18.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Формирование контрольно-оценочной самостоятельности </a:t>
            </a:r>
            <a:r>
              <a:rPr lang="ru-RU" sz="2400" dirty="0" smtClean="0">
                <a:solidFill>
                  <a:srgbClr val="000000"/>
                </a:solidFill>
              </a:rPr>
              <a:t>школьников (Фоминская СШ) – 19.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Планирование и организация процесса </a:t>
            </a:r>
            <a:r>
              <a:rPr lang="ru-RU" sz="2400" dirty="0" err="1">
                <a:solidFill>
                  <a:srgbClr val="000000"/>
                </a:solidFill>
              </a:rPr>
              <a:t>критериального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оценивания (СШ №4 «ЦО») – 18.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Разработка контрольно-оценочных материалов как обязательного приложения к рабочей программе и элемента внутренней системы оценки качества </a:t>
            </a:r>
            <a:r>
              <a:rPr lang="ru-RU" sz="2400" dirty="0" smtClean="0">
                <a:solidFill>
                  <a:srgbClr val="000000"/>
                </a:solidFill>
              </a:rPr>
              <a:t>образования (СШ №6) – </a:t>
            </a:r>
            <a:r>
              <a:rPr lang="ru-RU" sz="2400" dirty="0">
                <a:solidFill>
                  <a:srgbClr val="000000"/>
                </a:solidFill>
              </a:rPr>
              <a:t>20. </a:t>
            </a:r>
            <a:endParaRPr lang="ru-RU" sz="2400" dirty="0" smtClean="0">
              <a:solidFill>
                <a:srgbClr val="000000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Образовательная </a:t>
            </a:r>
            <a:r>
              <a:rPr lang="ru-RU" sz="2400" dirty="0">
                <a:solidFill>
                  <a:srgbClr val="000000"/>
                </a:solidFill>
              </a:rPr>
              <a:t>робототехника в ДОУ (МДОУ №6 «Ягодка») – 13.</a:t>
            </a:r>
          </a:p>
          <a:p>
            <a:endParaRPr lang="ru-RU" sz="2400" dirty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  <a:p>
            <a:endParaRPr lang="ru-RU" sz="2400" dirty="0">
              <a:solidFill>
                <a:srgbClr val="000000"/>
              </a:solidFill>
            </a:endParaRPr>
          </a:p>
          <a:p>
            <a:endParaRPr lang="ru-RU" altLang="ru-RU" sz="2400" dirty="0"/>
          </a:p>
          <a:p>
            <a:endParaRPr lang="ru-RU" sz="2400" kern="1200" dirty="0"/>
          </a:p>
          <a:p>
            <a:pPr lvl="0"/>
            <a:endParaRPr lang="ru-RU" sz="2400" kern="1200" dirty="0"/>
          </a:p>
          <a:p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93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ДПП, на которые подано недостаточное количество заявок</a:t>
            </a:r>
            <a:endParaRPr lang="ru-RU" sz="3200" kern="1200" dirty="0">
              <a:solidFill>
                <a:srgbClr val="0087B9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/>
          <a:lstStyle/>
          <a:p>
            <a:r>
              <a:rPr lang="ru-RU" sz="2400" dirty="0"/>
              <a:t>Основы работы с ПК в профессиональной деятельности </a:t>
            </a:r>
            <a:r>
              <a:rPr lang="ru-RU" sz="2400" dirty="0" smtClean="0"/>
              <a:t>педагога – 3.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Инструменты </a:t>
            </a:r>
            <a:r>
              <a:rPr lang="ru-RU" sz="2400" dirty="0">
                <a:solidFill>
                  <a:srgbClr val="000000"/>
                </a:solidFill>
              </a:rPr>
              <a:t>формирующего оценивания </a:t>
            </a:r>
            <a:r>
              <a:rPr lang="ru-RU" sz="2400" dirty="0" smtClean="0">
                <a:solidFill>
                  <a:srgbClr val="000000"/>
                </a:solidFill>
              </a:rPr>
              <a:t>– 3.</a:t>
            </a:r>
            <a:endParaRPr lang="ru-RU" sz="2400" dirty="0">
              <a:solidFill>
                <a:srgbClr val="000000"/>
              </a:solidFill>
            </a:endParaRPr>
          </a:p>
          <a:p>
            <a:r>
              <a:rPr lang="ru-RU" sz="2400" dirty="0">
                <a:solidFill>
                  <a:srgbClr val="000000"/>
                </a:solidFill>
              </a:rPr>
              <a:t>Управление инновационной деятельностью в образовательном учреждении </a:t>
            </a:r>
            <a:r>
              <a:rPr lang="ru-RU" sz="2400" dirty="0" smtClean="0">
                <a:solidFill>
                  <a:srgbClr val="000000"/>
                </a:solidFill>
              </a:rPr>
              <a:t>– 5.</a:t>
            </a:r>
            <a:endParaRPr lang="ru-RU" sz="2400" dirty="0">
              <a:solidFill>
                <a:srgbClr val="000000"/>
              </a:solidFill>
            </a:endParaRPr>
          </a:p>
          <a:p>
            <a:endParaRPr lang="ru-RU" sz="2400" dirty="0" smtClean="0"/>
          </a:p>
          <a:p>
            <a:endParaRPr lang="ru-RU" sz="1200" dirty="0" smtClean="0">
              <a:solidFill>
                <a:srgbClr val="000000"/>
              </a:solidFill>
            </a:endParaRPr>
          </a:p>
          <a:p>
            <a:r>
              <a:rPr lang="ru-RU" sz="2400" dirty="0" smtClean="0">
                <a:solidFill>
                  <a:srgbClr val="000000"/>
                </a:solidFill>
              </a:rPr>
              <a:t>Повышение </a:t>
            </a:r>
            <a:r>
              <a:rPr lang="ru-RU" sz="2400" dirty="0">
                <a:solidFill>
                  <a:srgbClr val="000000"/>
                </a:solidFill>
              </a:rPr>
              <a:t>профессиональной компетентности педагогов через использование педагогического подхода </a:t>
            </a:r>
            <a:r>
              <a:rPr lang="ru-RU" sz="2400" dirty="0" err="1">
                <a:solidFill>
                  <a:srgbClr val="000000"/>
                </a:solidFill>
              </a:rPr>
              <a:t>Lesson</a:t>
            </a:r>
            <a:r>
              <a:rPr lang="ru-RU" sz="2400" dirty="0">
                <a:solidFill>
                  <a:srgbClr val="000000"/>
                </a:solidFill>
              </a:rPr>
              <a:t> </a:t>
            </a:r>
            <a:r>
              <a:rPr lang="ru-RU" sz="2400" dirty="0" err="1">
                <a:solidFill>
                  <a:srgbClr val="000000"/>
                </a:solidFill>
              </a:rPr>
              <a:t>study</a:t>
            </a:r>
            <a:r>
              <a:rPr lang="ru-RU" sz="2400" dirty="0">
                <a:solidFill>
                  <a:srgbClr val="000000"/>
                </a:solidFill>
              </a:rPr>
              <a:t> (СШ №4 «ЦО») - 0.</a:t>
            </a:r>
          </a:p>
          <a:p>
            <a:r>
              <a:rPr lang="ru-RU" sz="2400" dirty="0">
                <a:solidFill>
                  <a:srgbClr val="000000"/>
                </a:solidFill>
              </a:rPr>
              <a:t>Мультимедийное оборудование в работе современного учителя – (СШ №6) - 6.</a:t>
            </a:r>
          </a:p>
          <a:p>
            <a:endParaRPr lang="ru-RU" sz="2400" kern="1200" dirty="0"/>
          </a:p>
          <a:p>
            <a:pPr lvl="0"/>
            <a:endParaRPr lang="ru-RU" sz="2400" kern="1200" dirty="0"/>
          </a:p>
          <a:p>
            <a:endParaRPr lang="ru-RU" sz="2400" dirty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3501008"/>
            <a:ext cx="8229600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Стажёрские площадки</a:t>
            </a:r>
            <a:endParaRPr lang="ru-RU" sz="3200" kern="1200" dirty="0">
              <a:solidFill>
                <a:srgbClr val="0087B9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3200" kern="1200" dirty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Муниципальное </a:t>
            </a:r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задание</a:t>
            </a:r>
            <a:endParaRPr lang="ru-RU" sz="3200" kern="1200" dirty="0">
              <a:solidFill>
                <a:srgbClr val="0087B9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8541057"/>
              </p:ext>
            </p:extLst>
          </p:nvPr>
        </p:nvGraphicFramePr>
        <p:xfrm>
          <a:off x="1187624" y="1340768"/>
          <a:ext cx="6768752" cy="4435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7123"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слушателей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Человеко-часы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56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2016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1944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163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9952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5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2017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12292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2016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181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10976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2018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13260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193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11034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5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u="none" strike="noStrike" dirty="0">
                          <a:effectLst/>
                        </a:rPr>
                        <a:t>2019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291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117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11338</a:t>
                      </a:r>
                      <a:endParaRPr lang="ru-RU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2874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174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8464</a:t>
                      </a:r>
                      <a:endParaRPr lang="ru-RU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810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Прямая соединительная линия 86"/>
          <p:cNvCxnSpPr>
            <a:stCxn id="65" idx="1"/>
            <a:endCxn id="53" idx="2"/>
          </p:cNvCxnSpPr>
          <p:nvPr/>
        </p:nvCxnSpPr>
        <p:spPr>
          <a:xfrm flipH="1" flipV="1">
            <a:off x="4738994" y="944884"/>
            <a:ext cx="1800042" cy="36327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stCxn id="68" idx="1"/>
            <a:endCxn id="53" idx="2"/>
          </p:cNvCxnSpPr>
          <p:nvPr/>
        </p:nvCxnSpPr>
        <p:spPr>
          <a:xfrm flipH="1" flipV="1">
            <a:off x="4738994" y="944884"/>
            <a:ext cx="1813376" cy="51590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206660" y="944884"/>
            <a:ext cx="2277340" cy="1300615"/>
          </a:xfrm>
          <a:prstGeom prst="roundRect">
            <a:avLst>
              <a:gd name="adj" fmla="val 10000"/>
            </a:avLst>
          </a:prstGeom>
          <a:solidFill>
            <a:srgbClr val="FFD1D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Скругленный прямоугольник 4"/>
          <p:cNvSpPr/>
          <p:nvPr/>
        </p:nvSpPr>
        <p:spPr>
          <a:xfrm>
            <a:off x="206660" y="999423"/>
            <a:ext cx="2282662" cy="119153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890" tIns="8890" rIns="8890" bIns="889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Управление инновационной деятельностью в ОУ</a:t>
            </a: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>
                <a:solidFill>
                  <a:srgbClr val="C00000"/>
                </a:solidFill>
              </a:rPr>
              <a:t>1 группа – 17 </a:t>
            </a:r>
            <a:r>
              <a:rPr lang="ru-RU" sz="1400" b="1" dirty="0" smtClean="0">
                <a:solidFill>
                  <a:srgbClr val="C00000"/>
                </a:solidFill>
              </a:rPr>
              <a:t>человек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637" y="3815974"/>
            <a:ext cx="2303602" cy="1278417"/>
          </a:xfrm>
          <a:prstGeom prst="roundRect">
            <a:avLst>
              <a:gd name="adj" fmla="val 10000"/>
            </a:avLst>
          </a:prstGeom>
          <a:solidFill>
            <a:srgbClr val="FFD1D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Скругленный прямоугольник 4"/>
          <p:cNvSpPr/>
          <p:nvPr/>
        </p:nvSpPr>
        <p:spPr>
          <a:xfrm>
            <a:off x="218434" y="3815975"/>
            <a:ext cx="2182768" cy="127841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890" tIns="8890" rIns="8890" bIns="889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rgbClr val="000000"/>
                </a:solidFill>
              </a:rPr>
              <a:t>Создание интерактивных дидактических игр средствами MS </a:t>
            </a:r>
            <a:r>
              <a:rPr lang="ru-RU" sz="1400" dirty="0" err="1" smtClean="0">
                <a:solidFill>
                  <a:srgbClr val="000000"/>
                </a:solidFill>
              </a:rPr>
              <a:t>PowerPoint</a:t>
            </a:r>
            <a:endParaRPr lang="ru-RU" sz="1400" dirty="0" smtClean="0">
              <a:solidFill>
                <a:srgbClr val="000000"/>
              </a:solidFill>
            </a:endParaRPr>
          </a:p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b="1" dirty="0" smtClean="0">
                <a:solidFill>
                  <a:srgbClr val="C00000"/>
                </a:solidFill>
              </a:rPr>
              <a:t>3 </a:t>
            </a:r>
            <a:r>
              <a:rPr lang="ru-RU" sz="1400" b="1" dirty="0">
                <a:solidFill>
                  <a:srgbClr val="C00000"/>
                </a:solidFill>
              </a:rPr>
              <a:t>группы – </a:t>
            </a:r>
            <a:r>
              <a:rPr lang="ru-RU" sz="1400" b="1" dirty="0" smtClean="0">
                <a:solidFill>
                  <a:srgbClr val="C00000"/>
                </a:solidFill>
              </a:rPr>
              <a:t>29 человек</a:t>
            </a:r>
            <a:endParaRPr lang="ru-RU" sz="1400" dirty="0">
              <a:solidFill>
                <a:srgbClr val="000000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53" idx="2"/>
            <a:endCxn id="8" idx="3"/>
          </p:cNvCxnSpPr>
          <p:nvPr/>
        </p:nvCxnSpPr>
        <p:spPr>
          <a:xfrm flipH="1">
            <a:off x="2489239" y="944884"/>
            <a:ext cx="2249755" cy="35102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53" idx="2"/>
            <a:endCxn id="23" idx="3"/>
          </p:cNvCxnSpPr>
          <p:nvPr/>
        </p:nvCxnSpPr>
        <p:spPr>
          <a:xfrm flipH="1">
            <a:off x="2496411" y="944884"/>
            <a:ext cx="2242583" cy="20340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219071" y="2400052"/>
            <a:ext cx="2277340" cy="1157713"/>
          </a:xfrm>
          <a:prstGeom prst="roundRect">
            <a:avLst>
              <a:gd name="adj" fmla="val 10000"/>
            </a:avLst>
          </a:prstGeom>
          <a:solidFill>
            <a:srgbClr val="FFD1D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Скругленный прямоугольник 4"/>
          <p:cNvSpPr/>
          <p:nvPr/>
        </p:nvSpPr>
        <p:spPr>
          <a:xfrm>
            <a:off x="219071" y="2547228"/>
            <a:ext cx="2182768" cy="108660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890" tIns="8890" rIns="8890" bIns="8890" spcCol="1270" anchor="ctr"/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endParaRPr lang="ru-RU" sz="1400" dirty="0">
              <a:solidFill>
                <a:srgbClr val="000000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4729054" y="451353"/>
            <a:ext cx="9940" cy="16373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33"/>
          <p:cNvGrpSpPr/>
          <p:nvPr/>
        </p:nvGrpSpPr>
        <p:grpSpPr>
          <a:xfrm>
            <a:off x="1305231" y="6090978"/>
            <a:ext cx="5409565" cy="695325"/>
            <a:chOff x="5046" y="9143"/>
            <a:chExt cx="8519" cy="1095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5046" y="9256"/>
              <a:ext cx="680" cy="34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046" y="9823"/>
              <a:ext cx="680" cy="340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37" name="Текстовое поле 4"/>
            <p:cNvSpPr txBox="1"/>
            <p:nvPr/>
          </p:nvSpPr>
          <p:spPr>
            <a:xfrm>
              <a:off x="5839" y="9143"/>
              <a:ext cx="6361" cy="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914400" fontAlgn="ctr"/>
              <a:r>
                <a:rPr lang="ru-RU" sz="1600" dirty="0">
                  <a:solidFill>
                    <a:srgbClr val="000000"/>
                  </a:solidFill>
                  <a:latin typeface="Times New Roman"/>
                  <a:cs typeface="+mn-cs"/>
                </a:rPr>
                <a:t>Программы с очной формой обучения</a:t>
              </a:r>
            </a:p>
          </p:txBody>
        </p:sp>
        <p:sp>
          <p:nvSpPr>
            <p:cNvPr id="38" name="Текстовое поле 5"/>
            <p:cNvSpPr txBox="1"/>
            <p:nvPr/>
          </p:nvSpPr>
          <p:spPr>
            <a:xfrm>
              <a:off x="5839" y="9710"/>
              <a:ext cx="7727" cy="5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914400" fontAlgn="ctr"/>
              <a:r>
                <a:rPr lang="ru-RU" sz="1600" dirty="0">
                  <a:solidFill>
                    <a:srgbClr val="000000"/>
                  </a:solidFill>
                  <a:latin typeface="Times New Roman"/>
                  <a:cs typeface="+mn-cs"/>
                </a:rPr>
                <a:t>Программы с очно-заочной формой обучения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3105788" y="81676"/>
            <a:ext cx="3266412" cy="863208"/>
            <a:chOff x="3139" y="2568467"/>
            <a:chExt cx="2277636" cy="1138818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3139" y="2568467"/>
              <a:ext cx="2277636" cy="1138818"/>
            </a:xfrm>
            <a:prstGeom prst="roundRect">
              <a:avLst>
                <a:gd name="adj" fmla="val 10000"/>
              </a:avLst>
            </a:prstGeom>
            <a:solidFill>
              <a:srgbClr val="7DD33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Скругленный прямоугольник 4"/>
            <p:cNvSpPr/>
            <p:nvPr/>
          </p:nvSpPr>
          <p:spPr>
            <a:xfrm>
              <a:off x="36494" y="2601822"/>
              <a:ext cx="2210926" cy="1072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</a:pPr>
              <a:r>
                <a:rPr lang="ru-RU" sz="2000" b="1" kern="1200" dirty="0" smtClean="0">
                  <a:solidFill>
                    <a:schemeClr val="tx1"/>
                  </a:solidFill>
                </a:rPr>
                <a:t>ДПП в 2018 году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1600" b="1" kern="1200" dirty="0" smtClean="0">
                  <a:solidFill>
                    <a:srgbClr val="C00000"/>
                  </a:solidFill>
                </a:rPr>
                <a:t>19 групп - 249 человек</a:t>
              </a:r>
              <a:endParaRPr lang="ru-RU" sz="16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588224" y="548682"/>
            <a:ext cx="2414090" cy="1086898"/>
            <a:chOff x="3150765" y="0"/>
            <a:chExt cx="2277636" cy="1365625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3150765" y="0"/>
              <a:ext cx="2277636" cy="1365625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Скругленный прямоугольник 4"/>
            <p:cNvSpPr/>
            <p:nvPr/>
          </p:nvSpPr>
          <p:spPr>
            <a:xfrm>
              <a:off x="3190763" y="39998"/>
              <a:ext cx="2197640" cy="12856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Основы работы с ПК в профессиональной деятельности педагога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C00000"/>
                  </a:solidFill>
                </a:rPr>
                <a:t>1 группа – 10 человек</a:t>
              </a:r>
              <a:endParaRPr lang="ru-RU" sz="14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6588223" y="1708101"/>
            <a:ext cx="2414090" cy="864215"/>
            <a:chOff x="3187799" y="1453245"/>
            <a:chExt cx="2277636" cy="864215"/>
          </a:xfrm>
        </p:grpSpPr>
        <p:sp>
          <p:nvSpPr>
            <p:cNvPr id="59" name="Скругленный прямоугольник 58"/>
            <p:cNvSpPr/>
            <p:nvPr/>
          </p:nvSpPr>
          <p:spPr>
            <a:xfrm>
              <a:off x="3187799" y="1453245"/>
              <a:ext cx="2277636" cy="864215"/>
            </a:xfrm>
            <a:prstGeom prst="roundRect">
              <a:avLst>
                <a:gd name="adj" fmla="val 10000"/>
              </a:avLst>
            </a:pr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Скругленный прямоугольник 4"/>
            <p:cNvSpPr/>
            <p:nvPr/>
          </p:nvSpPr>
          <p:spPr>
            <a:xfrm>
              <a:off x="3213111" y="1478557"/>
              <a:ext cx="2227012" cy="8135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Оформление проекта средствами ИКТ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C00000"/>
                  </a:solidFill>
                </a:rPr>
                <a:t>1</a:t>
              </a:r>
              <a:r>
                <a:rPr lang="ru-RU" sz="1400" b="1" kern="1200" dirty="0" smtClean="0">
                  <a:solidFill>
                    <a:srgbClr val="C00000"/>
                  </a:solidFill>
                </a:rPr>
                <a:t> группы – 12 человек</a:t>
              </a:r>
              <a:r>
                <a:rPr lang="ru-RU" sz="1400" kern="1200" dirty="0" smtClean="0">
                  <a:solidFill>
                    <a:schemeClr val="tx1"/>
                  </a:solidFill>
                </a:rPr>
                <a:t> 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6591732" y="2681322"/>
            <a:ext cx="2400780" cy="1124516"/>
            <a:chOff x="3165017" y="2367867"/>
            <a:chExt cx="2277636" cy="1124516"/>
          </a:xfrm>
        </p:grpSpPr>
        <p:sp>
          <p:nvSpPr>
            <p:cNvPr id="62" name="Скругленный прямоугольник 61"/>
            <p:cNvSpPr/>
            <p:nvPr/>
          </p:nvSpPr>
          <p:spPr>
            <a:xfrm>
              <a:off x="3165017" y="2367867"/>
              <a:ext cx="2277636" cy="1104107"/>
            </a:xfrm>
            <a:prstGeom prst="roundRect">
              <a:avLst>
                <a:gd name="adj" fmla="val 10000"/>
              </a:avLst>
            </a:prstGeom>
            <a:solidFill>
              <a:srgbClr val="FFD1D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Скругленный прямоугольник 4"/>
            <p:cNvSpPr/>
            <p:nvPr/>
          </p:nvSpPr>
          <p:spPr>
            <a:xfrm>
              <a:off x="3213305" y="2452952"/>
              <a:ext cx="2212960" cy="10394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400" kern="1200" dirty="0" smtClean="0">
                  <a:solidFill>
                    <a:schemeClr val="tx1"/>
                  </a:solidFill>
                </a:rPr>
                <a:t>Электронные таблицы MS </a:t>
              </a:r>
              <a:r>
                <a:rPr lang="ru-RU" altLang="ru-RU" sz="1400" kern="1200" dirty="0" err="1" smtClean="0">
                  <a:solidFill>
                    <a:schemeClr val="tx1"/>
                  </a:solidFill>
                </a:rPr>
                <a:t>Excel</a:t>
              </a:r>
              <a:r>
                <a:rPr lang="ru-RU" altLang="ru-RU" sz="1400" kern="1200" dirty="0" smtClean="0">
                  <a:solidFill>
                    <a:schemeClr val="tx1"/>
                  </a:solidFill>
                </a:rPr>
                <a:t> в профессиональной деятельности педагога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400" b="1" kern="1200" dirty="0" smtClean="0">
                  <a:solidFill>
                    <a:srgbClr val="C00000"/>
                  </a:solidFill>
                </a:rPr>
                <a:t>1 группа – 13 человек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6539036" y="3815975"/>
            <a:ext cx="2434962" cy="1467948"/>
            <a:chOff x="3187799" y="3592482"/>
            <a:chExt cx="2277636" cy="1134421"/>
          </a:xfrm>
        </p:grpSpPr>
        <p:sp>
          <p:nvSpPr>
            <p:cNvPr id="65" name="Скругленный прямоугольник 64"/>
            <p:cNvSpPr/>
            <p:nvPr/>
          </p:nvSpPr>
          <p:spPr>
            <a:xfrm>
              <a:off x="3187799" y="3635221"/>
              <a:ext cx="2277636" cy="1091682"/>
            </a:xfrm>
            <a:prstGeom prst="roundRect">
              <a:avLst>
                <a:gd name="adj" fmla="val 10000"/>
              </a:avLst>
            </a:prstGeom>
            <a:solidFill>
              <a:srgbClr val="FFD1D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Скругленный прямоугольник 4"/>
            <p:cNvSpPr/>
            <p:nvPr/>
          </p:nvSpPr>
          <p:spPr>
            <a:xfrm>
              <a:off x="3232167" y="3592482"/>
              <a:ext cx="2213688" cy="10277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endParaRPr lang="ru-RU" sz="1400" kern="1200" dirty="0" smtClean="0">
                <a:solidFill>
                  <a:schemeClr val="tx1"/>
                </a:solidFill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Формирование </a:t>
              </a:r>
              <a:r>
                <a:rPr lang="ru-RU" sz="1400" kern="1200" dirty="0" err="1" smtClean="0">
                  <a:solidFill>
                    <a:schemeClr val="tx1"/>
                  </a:solidFill>
                </a:rPr>
                <a:t>общепользовательской</a:t>
              </a:r>
              <a:r>
                <a:rPr lang="ru-RU" sz="1400" kern="1200" dirty="0" smtClean="0">
                  <a:solidFill>
                    <a:schemeClr val="tx1"/>
                  </a:solidFill>
                </a:rPr>
                <a:t> ИКТ компетентности: интерактивные презентации и видеоролики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altLang="ru-RU" sz="1400" b="1" kern="1200" dirty="0" smtClean="0">
                  <a:solidFill>
                    <a:srgbClr val="C00000"/>
                  </a:solidFill>
                </a:rPr>
                <a:t>3 группы – 28 человек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6552370" y="5421600"/>
            <a:ext cx="2448271" cy="1364703"/>
            <a:chOff x="3168508" y="5083263"/>
            <a:chExt cx="2277636" cy="1138818"/>
          </a:xfrm>
        </p:grpSpPr>
        <p:sp>
          <p:nvSpPr>
            <p:cNvPr id="68" name="Скругленный прямоугольник 67"/>
            <p:cNvSpPr/>
            <p:nvPr/>
          </p:nvSpPr>
          <p:spPr>
            <a:xfrm>
              <a:off x="3168508" y="5083263"/>
              <a:ext cx="2277636" cy="1138818"/>
            </a:xfrm>
            <a:prstGeom prst="roundRect">
              <a:avLst>
                <a:gd name="adj" fmla="val 10000"/>
              </a:avLst>
            </a:prstGeom>
            <a:solidFill>
              <a:srgbClr val="FFD1D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Скругленный прямоугольник 4"/>
            <p:cNvSpPr/>
            <p:nvPr/>
          </p:nvSpPr>
          <p:spPr>
            <a:xfrm>
              <a:off x="3201863" y="5116618"/>
              <a:ext cx="2210926" cy="10721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1400" dirty="0">
                  <a:solidFill>
                    <a:schemeClr val="tx1"/>
                  </a:solidFill>
                </a:rPr>
                <a:t>Персональный сайт педагога: конструирование и использование в педагогической </a:t>
              </a:r>
              <a:r>
                <a:rPr lang="ru-RU" altLang="ru-RU" sz="1400" dirty="0" smtClean="0">
                  <a:solidFill>
                    <a:schemeClr val="tx1"/>
                  </a:solidFill>
                </a:rPr>
                <a:t>деятельности</a:t>
              </a:r>
            </a:p>
            <a:p>
              <a:pPr lvl="0" algn="ctr" defTabSz="622300">
                <a:lnSpc>
                  <a:spcPct val="90000"/>
                </a:lnSpc>
                <a:spcAft>
                  <a:spcPct val="35000"/>
                </a:spcAft>
              </a:pPr>
              <a:r>
                <a:rPr lang="ru-RU" altLang="ru-RU" sz="1400" b="1" dirty="0" smtClean="0">
                  <a:solidFill>
                    <a:srgbClr val="C00000"/>
                  </a:solidFill>
                </a:rPr>
                <a:t>3 </a:t>
              </a:r>
              <a:r>
                <a:rPr lang="ru-RU" altLang="ru-RU" sz="1400" b="1" kern="1200" dirty="0" smtClean="0">
                  <a:solidFill>
                    <a:srgbClr val="C00000"/>
                  </a:solidFill>
                </a:rPr>
                <a:t>группы – 32 человека</a:t>
              </a:r>
              <a:endParaRPr lang="ru-RU" sz="1400" b="1" kern="12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77" name="Прямая соединительная линия 76"/>
          <p:cNvCxnSpPr>
            <a:stCxn id="62" idx="1"/>
            <a:endCxn id="53" idx="2"/>
          </p:cNvCxnSpPr>
          <p:nvPr/>
        </p:nvCxnSpPr>
        <p:spPr>
          <a:xfrm flipH="1" flipV="1">
            <a:off x="4738994" y="944884"/>
            <a:ext cx="1852738" cy="22884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stCxn id="53" idx="2"/>
            <a:endCxn id="59" idx="1"/>
          </p:cNvCxnSpPr>
          <p:nvPr/>
        </p:nvCxnSpPr>
        <p:spPr>
          <a:xfrm>
            <a:off x="4738994" y="944884"/>
            <a:ext cx="1849229" cy="119532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53" idx="2"/>
          </p:cNvCxnSpPr>
          <p:nvPr/>
        </p:nvCxnSpPr>
        <p:spPr>
          <a:xfrm>
            <a:off x="4738994" y="944884"/>
            <a:ext cx="1839822" cy="4629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3"/>
            <a:endCxn id="53" idx="2"/>
          </p:cNvCxnSpPr>
          <p:nvPr/>
        </p:nvCxnSpPr>
        <p:spPr>
          <a:xfrm flipV="1">
            <a:off x="2484000" y="944884"/>
            <a:ext cx="2254994" cy="650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3105788" y="1901721"/>
            <a:ext cx="3024336" cy="1384401"/>
            <a:chOff x="3481492" y="559632"/>
            <a:chExt cx="2277340" cy="1641943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3481492" y="559632"/>
              <a:ext cx="2277340" cy="1641943"/>
            </a:xfrm>
            <a:prstGeom prst="roundRect">
              <a:avLst>
                <a:gd name="adj" fmla="val 10000"/>
              </a:avLst>
            </a:prstGeom>
            <a:solidFill>
              <a:srgbClr val="FFD1D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3518872" y="689249"/>
              <a:ext cx="2202580" cy="138270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</a:rPr>
                <a:t>Организационно-методические аспекты педагогического руководства исследовательской и проектной деятельностью </a:t>
              </a:r>
              <a:r>
                <a:rPr lang="ru-RU" sz="1400" dirty="0" smtClean="0">
                  <a:solidFill>
                    <a:srgbClr val="000000"/>
                  </a:solidFill>
                </a:rPr>
                <a:t>школьников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2 группы </a:t>
              </a:r>
              <a:r>
                <a:rPr lang="ru-RU" sz="1400" b="1" dirty="0">
                  <a:solidFill>
                    <a:srgbClr val="C00000"/>
                  </a:solidFill>
                </a:rPr>
                <a:t>– </a:t>
              </a:r>
              <a:r>
                <a:rPr lang="ru-RU" sz="1400" b="1" dirty="0" smtClean="0">
                  <a:solidFill>
                    <a:srgbClr val="C00000"/>
                  </a:solidFill>
                </a:rPr>
                <a:t>51 </a:t>
              </a:r>
              <a:r>
                <a:rPr lang="ru-RU" sz="1400" b="1" dirty="0">
                  <a:solidFill>
                    <a:srgbClr val="C00000"/>
                  </a:solidFill>
                </a:rPr>
                <a:t>человек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4813" y="1450914"/>
            <a:ext cx="31949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Стажёрские площадки ИОЦ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5637" y="2618860"/>
            <a:ext cx="2216202" cy="943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223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400" dirty="0">
                <a:solidFill>
                  <a:srgbClr val="000000"/>
                </a:solidFill>
                <a:latin typeface="+mn-lt"/>
                <a:cs typeface="+mn-cs"/>
              </a:rPr>
              <a:t>Инструменты формирующего оценивания </a:t>
            </a:r>
          </a:p>
          <a:p>
            <a:pPr algn="ctr" defTabSz="6223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  <a:cs typeface="+mn-cs"/>
              </a:rPr>
              <a:t>2 группы – 28 </a:t>
            </a:r>
            <a:r>
              <a:rPr lang="ru-RU" sz="1400" b="1" dirty="0" smtClean="0">
                <a:solidFill>
                  <a:srgbClr val="C00000"/>
                </a:solidFill>
                <a:latin typeface="+mn-lt"/>
                <a:cs typeface="+mn-cs"/>
              </a:rPr>
              <a:t>человек</a:t>
            </a:r>
            <a:endParaRPr lang="ru-RU" dirty="0"/>
          </a:p>
        </p:txBody>
      </p:sp>
      <p:grpSp>
        <p:nvGrpSpPr>
          <p:cNvPr id="70" name="Группа 69"/>
          <p:cNvGrpSpPr/>
          <p:nvPr/>
        </p:nvGrpSpPr>
        <p:grpSpPr>
          <a:xfrm>
            <a:off x="3105788" y="3356992"/>
            <a:ext cx="3024336" cy="1355161"/>
            <a:chOff x="3481492" y="764704"/>
            <a:chExt cx="2277340" cy="1849263"/>
          </a:xfrm>
          <a:solidFill>
            <a:srgbClr val="FFFF00"/>
          </a:solidFill>
        </p:grpSpPr>
        <p:sp>
          <p:nvSpPr>
            <p:cNvPr id="72" name="Скругленный прямоугольник 71"/>
            <p:cNvSpPr/>
            <p:nvPr/>
          </p:nvSpPr>
          <p:spPr>
            <a:xfrm>
              <a:off x="3481492" y="764704"/>
              <a:ext cx="2277340" cy="18492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Скругленный прямоугольник 4"/>
            <p:cNvSpPr/>
            <p:nvPr/>
          </p:nvSpPr>
          <p:spPr>
            <a:xfrm>
              <a:off x="3499255" y="818866"/>
              <a:ext cx="2202580" cy="17409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</a:rPr>
                <a:t>Обеспечение условий реализации ФГОС НОО обучающихся с ОВЗ и ФГОС НОО обучающихся с УО </a:t>
              </a:r>
              <a:r>
                <a:rPr lang="ru-RU" sz="1400" dirty="0" smtClean="0">
                  <a:solidFill>
                    <a:srgbClr val="000000"/>
                  </a:solidFill>
                </a:rPr>
                <a:t>(ИН)</a:t>
              </a:r>
              <a:endParaRPr lang="ru-RU" sz="1400" dirty="0">
                <a:solidFill>
                  <a:srgbClr val="000000"/>
                </a:solidFill>
              </a:endParaRP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1 группа </a:t>
              </a:r>
              <a:r>
                <a:rPr lang="ru-RU" sz="1400" b="1" dirty="0">
                  <a:solidFill>
                    <a:srgbClr val="C00000"/>
                  </a:solidFill>
                </a:rPr>
                <a:t>– </a:t>
              </a:r>
              <a:r>
                <a:rPr lang="ru-RU" sz="1400" b="1" dirty="0" smtClean="0">
                  <a:solidFill>
                    <a:srgbClr val="C00000"/>
                  </a:solidFill>
                </a:rPr>
                <a:t>14 </a:t>
              </a:r>
              <a:r>
                <a:rPr lang="ru-RU" sz="1400" b="1" dirty="0">
                  <a:solidFill>
                    <a:srgbClr val="C00000"/>
                  </a:solidFill>
                </a:rPr>
                <a:t>человек</a:t>
              </a: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3154491" y="4871604"/>
            <a:ext cx="2975633" cy="1099992"/>
            <a:chOff x="3481492" y="764704"/>
            <a:chExt cx="2277340" cy="1849263"/>
          </a:xfrm>
          <a:solidFill>
            <a:srgbClr val="FFFF00"/>
          </a:solidFill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3481492" y="764704"/>
              <a:ext cx="2277340" cy="1849263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Скругленный прямоугольник 4"/>
            <p:cNvSpPr/>
            <p:nvPr/>
          </p:nvSpPr>
          <p:spPr>
            <a:xfrm>
              <a:off x="3499255" y="818866"/>
              <a:ext cx="2202580" cy="174093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890" tIns="8890" rIns="8890" bIns="889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rgbClr val="000000"/>
                  </a:solidFill>
                </a:rPr>
                <a:t>Развитие базовой способности воображения у </a:t>
              </a:r>
              <a:r>
                <a:rPr lang="ru-RU" sz="1400" dirty="0" smtClean="0">
                  <a:solidFill>
                    <a:srgbClr val="000000"/>
                  </a:solidFill>
                </a:rPr>
                <a:t>дошкольников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b="1" dirty="0" smtClean="0">
                  <a:solidFill>
                    <a:srgbClr val="C00000"/>
                  </a:solidFill>
                </a:rPr>
                <a:t>1 группа </a:t>
              </a:r>
              <a:r>
                <a:rPr lang="ru-RU" sz="1400" b="1" dirty="0">
                  <a:solidFill>
                    <a:srgbClr val="C00000"/>
                  </a:solidFill>
                </a:rPr>
                <a:t>– </a:t>
              </a:r>
              <a:r>
                <a:rPr lang="ru-RU" sz="1400" b="1" dirty="0" smtClean="0">
                  <a:solidFill>
                    <a:srgbClr val="C00000"/>
                  </a:solidFill>
                </a:rPr>
                <a:t>15 </a:t>
              </a:r>
              <a:r>
                <a:rPr lang="ru-RU" sz="1400" b="1" dirty="0">
                  <a:solidFill>
                    <a:srgbClr val="C00000"/>
                  </a:solidFill>
                </a:rPr>
                <a:t>человек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445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kern="1200" dirty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Динамика числа обученных за </a:t>
            </a:r>
            <a:r>
              <a:rPr lang="ru-RU" sz="3200" kern="1200" dirty="0" smtClean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4 </a:t>
            </a:r>
            <a:r>
              <a:rPr lang="ru-RU" sz="3200" kern="1200" dirty="0">
                <a:solidFill>
                  <a:srgbClr val="0087B9"/>
                </a:solidFill>
                <a:latin typeface="Arial" charset="0"/>
                <a:ea typeface="+mn-ea"/>
                <a:cs typeface="Arial" charset="0"/>
              </a:rPr>
              <a:t>года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43566"/>
            <a:ext cx="7488832" cy="449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08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7" y="-99392"/>
            <a:ext cx="85693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dirty="0" smtClean="0">
                <a:solidFill>
                  <a:srgbClr val="0087B9"/>
                </a:solidFill>
              </a:rPr>
              <a:t>Выполнение муниципального задания</a:t>
            </a:r>
            <a:endParaRPr lang="fr-FR" altLang="ru-RU" sz="3200" dirty="0">
              <a:solidFill>
                <a:srgbClr val="0087B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698904"/>
              </p:ext>
            </p:extLst>
          </p:nvPr>
        </p:nvGraphicFramePr>
        <p:xfrm>
          <a:off x="251521" y="548680"/>
          <a:ext cx="8856984" cy="5282662"/>
        </p:xfrm>
        <a:graphic>
          <a:graphicData uri="http://schemas.openxmlformats.org/drawingml/2006/table">
            <a:tbl>
              <a:tblPr/>
              <a:tblGrid>
                <a:gridCol w="4351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3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07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Название ДПП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Заявлено на обучение по МЗ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ачислено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обучение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Закончили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обучение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оличество часов по плану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чел./часов факт.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Выполне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МЗ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9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Основы работы с ПК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Оформление проекта средствами ИКТ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Развитие базовой способности воображения у дошкольников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Обеспечение условий реализации ФГОС НОО обучающихся с ОВЗ и ФГОС НОО обучающихся с УО (ИН)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14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Электронные таблицы MS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Excel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5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Персональный сайт педагога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Интерактивные презентации и видеоролики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Создание интерактивных дидактических игр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Инструменты формирующего оценивания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27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0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Управление инновационной деятельностью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09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Организационно-методические аспекты педагогического руководства исследовательской и проектной деятельностью школьников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51</a:t>
                      </a:r>
                      <a:endParaRPr lang="ru-RU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329"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13640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126910" y="6331010"/>
            <a:ext cx="7106077" cy="576943"/>
            <a:chOff x="5046" y="9143"/>
            <a:chExt cx="8481" cy="192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5046" y="9574"/>
              <a:ext cx="680" cy="34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046" y="10404"/>
              <a:ext cx="680" cy="340"/>
            </a:xfrm>
            <a:prstGeom prst="rect">
              <a:avLst/>
            </a:prstGeom>
            <a:solidFill>
              <a:srgbClr val="FFD1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altLang="en-US"/>
            </a:p>
          </p:txBody>
        </p:sp>
        <p:sp>
          <p:nvSpPr>
            <p:cNvPr id="5" name="Текстовое поле 4"/>
            <p:cNvSpPr txBox="1"/>
            <p:nvPr/>
          </p:nvSpPr>
          <p:spPr>
            <a:xfrm>
              <a:off x="5839" y="9143"/>
              <a:ext cx="6361" cy="1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914400" fontAlgn="ctr"/>
              <a:r>
                <a:rPr lang="ru-RU" sz="1600" dirty="0" smtClean="0">
                  <a:solidFill>
                    <a:srgbClr val="000000"/>
                  </a:solidFill>
                  <a:latin typeface="Times New Roman"/>
                  <a:cs typeface="+mn-cs"/>
                </a:rPr>
                <a:t>ДПП с </a:t>
              </a:r>
              <a:r>
                <a:rPr lang="ru-RU" sz="1600" dirty="0">
                  <a:solidFill>
                    <a:srgbClr val="000000"/>
                  </a:solidFill>
                  <a:latin typeface="Times New Roman"/>
                  <a:cs typeface="+mn-cs"/>
                </a:rPr>
                <a:t>очной формой обучения</a:t>
              </a:r>
            </a:p>
          </p:txBody>
        </p:sp>
        <p:sp>
          <p:nvSpPr>
            <p:cNvPr id="6" name="Текстовое поле 5"/>
            <p:cNvSpPr txBox="1"/>
            <p:nvPr/>
          </p:nvSpPr>
          <p:spPr>
            <a:xfrm>
              <a:off x="5800" y="9938"/>
              <a:ext cx="7727" cy="11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914400" fontAlgn="ctr"/>
              <a:r>
                <a:rPr lang="ru-RU" sz="1600" dirty="0" smtClean="0">
                  <a:solidFill>
                    <a:srgbClr val="000000"/>
                  </a:solidFill>
                  <a:latin typeface="Times New Roman"/>
                  <a:cs typeface="+mn-cs"/>
                </a:rPr>
                <a:t>ДПП </a:t>
              </a:r>
              <a:r>
                <a:rPr lang="ru-RU" sz="1600" dirty="0">
                  <a:solidFill>
                    <a:srgbClr val="000000"/>
                  </a:solidFill>
                  <a:latin typeface="Times New Roman"/>
                  <a:cs typeface="+mn-cs"/>
                </a:rPr>
                <a:t>с очно-заочной формой обучения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1194" y="1484784"/>
            <a:ext cx="8962806" cy="473975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</a:t>
            </a:r>
            <a:r>
              <a:rPr lang="ru-RU" dirty="0" smtClean="0"/>
              <a:t>«Интерактивные </a:t>
            </a:r>
            <a:r>
              <a:rPr lang="ru-RU" dirty="0"/>
              <a:t>презентации и видеоролики» (110 документов).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«Оформление проектов средствами ИКТ» (126 документов).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«Персональный сайт </a:t>
            </a:r>
            <a:r>
              <a:rPr lang="ru-RU" dirty="0" smtClean="0"/>
              <a:t>педагога» </a:t>
            </a:r>
            <a:r>
              <a:rPr lang="ru-RU" dirty="0"/>
              <a:t>(88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«Электронные таблицы </a:t>
            </a:r>
            <a:r>
              <a:rPr lang="en-US" dirty="0" smtClean="0"/>
              <a:t>MS Excel</a:t>
            </a:r>
            <a:r>
              <a:rPr lang="ru-RU" dirty="0" smtClean="0"/>
              <a:t>» </a:t>
            </a:r>
            <a:r>
              <a:rPr lang="ru-RU" dirty="0"/>
              <a:t>(25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«Создание интерактивных дидактических игр средствами MS </a:t>
            </a:r>
            <a:r>
              <a:rPr lang="ru-RU" dirty="0" err="1"/>
              <a:t>PowerPoint</a:t>
            </a:r>
            <a:r>
              <a:rPr lang="ru-RU" dirty="0"/>
              <a:t>» (68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«Инструменты формирующего оценивания» (6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«Основы работы с персональным </a:t>
            </a:r>
            <a:r>
              <a:rPr lang="ru-RU" dirty="0" smtClean="0"/>
              <a:t>компьютером»  </a:t>
            </a:r>
            <a:r>
              <a:rPr lang="ru-RU" dirty="0"/>
              <a:t>(334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«Управление инновационной деятельностью в </a:t>
            </a:r>
            <a:r>
              <a:rPr lang="ru-RU" dirty="0" smtClean="0"/>
              <a:t>ОУ» </a:t>
            </a:r>
            <a:r>
              <a:rPr lang="ru-RU" dirty="0"/>
              <a:t>(246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«Развитие базовой способности воображения у дошкольников» (15 </a:t>
            </a:r>
            <a:r>
              <a:rPr lang="ru-RU" dirty="0" smtClean="0"/>
              <a:t>док.).</a:t>
            </a:r>
            <a:endParaRPr lang="ru-RU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«Обеспечение условий реализации ФГОС НОО обучающихся с ОВЗ и ФГОС НОО обучающихся с УО (ИН)» (11 документов).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/>
              <a:t>ДПП «Организационно-методические аспекты педагогического руководства исследовательской и проектной деятельностью школьников (276 </a:t>
            </a:r>
            <a:r>
              <a:rPr lang="ru-RU" dirty="0" smtClean="0"/>
              <a:t>док.).</a:t>
            </a:r>
            <a:endParaRPr lang="ru-RU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95288" y="196850"/>
            <a:ext cx="85693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dirty="0">
                <a:solidFill>
                  <a:srgbClr val="0087B9"/>
                </a:solidFill>
              </a:rPr>
              <a:t>Учебно-методическое обеспечение образовательного процесса </a:t>
            </a:r>
            <a:endParaRPr lang="fr-FR" altLang="ru-RU" sz="3200" dirty="0">
              <a:solidFill>
                <a:srgbClr val="0087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96850"/>
            <a:ext cx="85693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dirty="0" smtClean="0">
                <a:solidFill>
                  <a:srgbClr val="0087B9"/>
                </a:solidFill>
              </a:rPr>
              <a:t>Внутренняя система оценки качества образования. Основные результаты</a:t>
            </a:r>
            <a:endParaRPr lang="fr-FR" altLang="ru-RU" sz="3200" dirty="0">
              <a:solidFill>
                <a:srgbClr val="0087B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84784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Качество </a:t>
            </a:r>
            <a:r>
              <a:rPr lang="ru-RU" sz="2400" dirty="0"/>
              <a:t>полученной образовательной услуги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03"/>
          <a:stretch/>
        </p:blipFill>
        <p:spPr bwMode="auto">
          <a:xfrm>
            <a:off x="161416" y="2418826"/>
            <a:ext cx="4135209" cy="2882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880206" y="23848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47"/>
          <a:stretch/>
        </p:blipFill>
        <p:spPr bwMode="auto">
          <a:xfrm>
            <a:off x="5010544" y="2554392"/>
            <a:ext cx="3856135" cy="2386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444207" y="23848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904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96850"/>
            <a:ext cx="856932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dirty="0" smtClean="0">
                <a:solidFill>
                  <a:srgbClr val="0087B9"/>
                </a:solidFill>
              </a:rPr>
              <a:t>Динамика степени </a:t>
            </a:r>
            <a:r>
              <a:rPr lang="ru-RU" altLang="ru-RU" sz="3200" dirty="0">
                <a:solidFill>
                  <a:srgbClr val="0087B9"/>
                </a:solidFill>
              </a:rPr>
              <a:t>удовлетворённости слушателей качеством предоставленной образовательной </a:t>
            </a:r>
            <a:r>
              <a:rPr lang="ru-RU" altLang="ru-RU" sz="3200" dirty="0" smtClean="0">
                <a:solidFill>
                  <a:srgbClr val="0087B9"/>
                </a:solidFill>
              </a:rPr>
              <a:t>услуги за 5 лет</a:t>
            </a:r>
            <a:endParaRPr lang="fr-FR" altLang="ru-RU" sz="3200" dirty="0">
              <a:solidFill>
                <a:srgbClr val="0087B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72" y="1988840"/>
            <a:ext cx="794646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96850"/>
            <a:ext cx="85693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dirty="0" smtClean="0">
                <a:solidFill>
                  <a:srgbClr val="0087B9"/>
                </a:solidFill>
              </a:rPr>
              <a:t>Внутренняя система оценки качества образования. Основные результаты</a:t>
            </a:r>
            <a:endParaRPr lang="fr-FR" altLang="ru-RU" sz="3200" dirty="0">
              <a:solidFill>
                <a:srgbClr val="0087B9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07" y="2391994"/>
            <a:ext cx="4086095" cy="2909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264" y="2132856"/>
            <a:ext cx="4450064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1340768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Содержание </a:t>
            </a:r>
            <a:r>
              <a:rPr lang="ru-RU" sz="2400" dirty="0"/>
              <a:t>предложенной программы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4522" y="224196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44206" y="22438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08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4" y="2271317"/>
            <a:ext cx="4161260" cy="29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196850"/>
            <a:ext cx="85693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3200" dirty="0" smtClean="0">
                <a:solidFill>
                  <a:srgbClr val="0087B9"/>
                </a:solidFill>
              </a:rPr>
              <a:t>Внутренняя система оценки качества образования. Основные результаты</a:t>
            </a:r>
            <a:endParaRPr lang="fr-FR" altLang="ru-RU" sz="3200" dirty="0">
              <a:solidFill>
                <a:srgbClr val="0087B9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6540" y="1520475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Форма (способы, технологии) обучения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4523" y="20571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7" y="202266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24"/>
          <a:stretch/>
        </p:blipFill>
        <p:spPr bwMode="auto">
          <a:xfrm>
            <a:off x="4856948" y="2357816"/>
            <a:ext cx="4035531" cy="2439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Другая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62672"/>
      </a:hlink>
      <a:folHlink>
        <a:srgbClr val="7299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936</Words>
  <Application>Microsoft Office PowerPoint</Application>
  <PresentationFormat>Экран (4:3)</PresentationFormat>
  <Paragraphs>230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Modèle par défaut</vt:lpstr>
      <vt:lpstr>Презентация PowerPoint</vt:lpstr>
      <vt:lpstr>Презентация PowerPoint</vt:lpstr>
      <vt:lpstr>Динамика числа обученных за 4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Количество заявок на повышение квалификации по ДПП Центра в 2019 году Всего заявок - 291</vt:lpstr>
      <vt:lpstr>Количество заявок на повышение квалификации по ДПП Центра в 2019 году</vt:lpstr>
      <vt:lpstr>Количество заявок на стажёрские площадки Центра в 2019 году</vt:lpstr>
      <vt:lpstr>Количество заявок на стажёрские площадки Центра в 2019 году</vt:lpstr>
      <vt:lpstr>ДПП, на которые подано недостаточное количество заявок</vt:lpstr>
      <vt:lpstr>Муниципальное задание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Work Silhouette</dc:title>
  <dc:creator>www.powerpointstyles.com</dc:creator>
  <cp:lastModifiedBy>user</cp:lastModifiedBy>
  <cp:revision>185</cp:revision>
  <dcterms:created xsi:type="dcterms:W3CDTF">2009-03-23T15:23:00Z</dcterms:created>
  <dcterms:modified xsi:type="dcterms:W3CDTF">2019-02-20T11:30:18Z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1049-10.1.0.5671</vt:lpwstr>
  </property>
</Properties>
</file>