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3" r:id="rId3"/>
    <p:sldId id="311" r:id="rId4"/>
    <p:sldId id="291" r:id="rId5"/>
    <p:sldId id="290" r:id="rId6"/>
    <p:sldId id="312" r:id="rId7"/>
    <p:sldId id="313" r:id="rId8"/>
    <p:sldId id="264" r:id="rId9"/>
    <p:sldId id="292" r:id="rId10"/>
    <p:sldId id="299" r:id="rId11"/>
    <p:sldId id="314" r:id="rId12"/>
    <p:sldId id="315" r:id="rId13"/>
    <p:sldId id="310" r:id="rId14"/>
    <p:sldId id="304" r:id="rId15"/>
    <p:sldId id="302" r:id="rId16"/>
    <p:sldId id="308" r:id="rId17"/>
    <p:sldId id="30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3CD"/>
    <a:srgbClr val="FFEEB7"/>
    <a:srgbClr val="BD92DE"/>
    <a:srgbClr val="2F5B31"/>
    <a:srgbClr val="2F512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AD79E-D569-4942-BA89-262B31087D7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2277E0-EEAD-41D0-B0C6-2B91C947BA7A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990000"/>
              </a:solidFill>
            </a:rPr>
            <a:t>Проводит системный мониторинг для объективного анализа процесса развития и достигнутых результатов ДОУ</a:t>
          </a:r>
          <a:endParaRPr lang="ru-RU" sz="2000" dirty="0">
            <a:solidFill>
              <a:srgbClr val="990000"/>
            </a:solidFill>
          </a:endParaRPr>
        </a:p>
      </dgm:t>
    </dgm:pt>
    <dgm:pt modelId="{40CF9789-33F9-419B-9FC4-E25CC89EA168}" type="parTrans" cxnId="{64521621-F6B5-4A6A-99C0-F6B14605CD6A}">
      <dgm:prSet/>
      <dgm:spPr/>
      <dgm:t>
        <a:bodyPr/>
        <a:lstStyle/>
        <a:p>
          <a:endParaRPr lang="ru-RU"/>
        </a:p>
      </dgm:t>
    </dgm:pt>
    <dgm:pt modelId="{406867DE-31D6-4B40-AB3E-B847622497ED}" type="sibTrans" cxnId="{64521621-F6B5-4A6A-99C0-F6B14605CD6A}">
      <dgm:prSet/>
      <dgm:spPr/>
      <dgm:t>
        <a:bodyPr/>
        <a:lstStyle/>
        <a:p>
          <a:endParaRPr lang="ru-RU"/>
        </a:p>
      </dgm:t>
    </dgm:pt>
    <dgm:pt modelId="{C0B5B515-5737-4A5A-B06A-A132A712BE4B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990000"/>
              </a:solidFill>
            </a:rPr>
            <a:t>Оценивает и анализирует деятельность педагогов с частичным делегированием контрольных функций</a:t>
          </a:r>
          <a:endParaRPr lang="ru-RU" sz="1400" dirty="0">
            <a:solidFill>
              <a:srgbClr val="990000"/>
            </a:solidFill>
          </a:endParaRPr>
        </a:p>
      </dgm:t>
    </dgm:pt>
    <dgm:pt modelId="{6A35876D-8AD3-43E1-B973-17B70A918049}" type="parTrans" cxnId="{20157EA0-FBF7-483A-920D-27E3D24E5DF2}">
      <dgm:prSet/>
      <dgm:spPr/>
      <dgm:t>
        <a:bodyPr/>
        <a:lstStyle/>
        <a:p>
          <a:endParaRPr lang="ru-RU"/>
        </a:p>
      </dgm:t>
    </dgm:pt>
    <dgm:pt modelId="{355C96F3-65A5-4324-B237-8B38A3D0043B}" type="sibTrans" cxnId="{20157EA0-FBF7-483A-920D-27E3D24E5DF2}">
      <dgm:prSet/>
      <dgm:spPr/>
      <dgm:t>
        <a:bodyPr/>
        <a:lstStyle/>
        <a:p>
          <a:endParaRPr lang="ru-RU"/>
        </a:p>
      </dgm:t>
    </dgm:pt>
    <dgm:pt modelId="{865BE7F2-8CA6-44FC-A496-B3E24F4638E4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990000"/>
              </a:solidFill>
            </a:rPr>
            <a:t>Выявляет и распространяет образцы лучших педагогических практик</a:t>
          </a:r>
          <a:endParaRPr lang="ru-RU" sz="2000" dirty="0">
            <a:solidFill>
              <a:srgbClr val="990000"/>
            </a:solidFill>
          </a:endParaRPr>
        </a:p>
      </dgm:t>
    </dgm:pt>
    <dgm:pt modelId="{68D03D6B-8F22-470B-928A-DF07BBB3EDE2}" type="parTrans" cxnId="{EF8A62A8-20E8-4001-B5DD-BA3C118532C9}">
      <dgm:prSet/>
      <dgm:spPr/>
      <dgm:t>
        <a:bodyPr/>
        <a:lstStyle/>
        <a:p>
          <a:endParaRPr lang="ru-RU"/>
        </a:p>
      </dgm:t>
    </dgm:pt>
    <dgm:pt modelId="{9BC9B306-25D1-4A80-B573-86957E7DF216}" type="sibTrans" cxnId="{EF8A62A8-20E8-4001-B5DD-BA3C118532C9}">
      <dgm:prSet/>
      <dgm:spPr/>
      <dgm:t>
        <a:bodyPr/>
        <a:lstStyle/>
        <a:p>
          <a:endParaRPr lang="ru-RU"/>
        </a:p>
      </dgm:t>
    </dgm:pt>
    <dgm:pt modelId="{63D5A35A-876C-4850-9A61-C9D598C5370E}" type="pres">
      <dgm:prSet presAssocID="{FBBAD79E-D569-4942-BA89-262B31087D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D21DA-C71A-4089-8C6D-AB1246FD6A66}" type="pres">
      <dgm:prSet presAssocID="{482277E0-EEAD-41D0-B0C6-2B91C947BA7A}" presName="circle1" presStyleLbl="node1" presStyleIdx="0" presStyleCnt="3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3ED975C-19B6-4F74-81C3-B4A54CAA134D}" type="pres">
      <dgm:prSet presAssocID="{482277E0-EEAD-41D0-B0C6-2B91C947BA7A}" presName="space" presStyleCnt="0"/>
      <dgm:spPr/>
    </dgm:pt>
    <dgm:pt modelId="{49802FD3-5E47-4799-986E-4148BEFBE0CD}" type="pres">
      <dgm:prSet presAssocID="{482277E0-EEAD-41D0-B0C6-2B91C947BA7A}" presName="rect1" presStyleLbl="alignAcc1" presStyleIdx="0" presStyleCnt="3"/>
      <dgm:spPr/>
      <dgm:t>
        <a:bodyPr/>
        <a:lstStyle/>
        <a:p>
          <a:endParaRPr lang="ru-RU"/>
        </a:p>
      </dgm:t>
    </dgm:pt>
    <dgm:pt modelId="{2DB4A1FC-0DE0-4EFF-BC4D-E2D4E094E73C}" type="pres">
      <dgm:prSet presAssocID="{C0B5B515-5737-4A5A-B06A-A132A712BE4B}" presName="vertSpace2" presStyleLbl="node1" presStyleIdx="0" presStyleCnt="3"/>
      <dgm:spPr/>
    </dgm:pt>
    <dgm:pt modelId="{91767CC3-AFE1-4DC6-891F-73BC4628A12B}" type="pres">
      <dgm:prSet presAssocID="{C0B5B515-5737-4A5A-B06A-A132A712BE4B}" presName="circle2" presStyleLbl="node1" presStyleIdx="1" presStyleCnt="3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AE14395-34BE-4990-BCEA-9E8F9CD099A5}" type="pres">
      <dgm:prSet presAssocID="{C0B5B515-5737-4A5A-B06A-A132A712BE4B}" presName="rect2" presStyleLbl="alignAcc1" presStyleIdx="1" presStyleCnt="3"/>
      <dgm:spPr/>
      <dgm:t>
        <a:bodyPr/>
        <a:lstStyle/>
        <a:p>
          <a:endParaRPr lang="ru-RU"/>
        </a:p>
      </dgm:t>
    </dgm:pt>
    <dgm:pt modelId="{D25C41ED-87CC-4FA3-A9E2-5D6BB7569FBF}" type="pres">
      <dgm:prSet presAssocID="{865BE7F2-8CA6-44FC-A496-B3E24F4638E4}" presName="vertSpace3" presStyleLbl="node1" presStyleIdx="1" presStyleCnt="3"/>
      <dgm:spPr/>
    </dgm:pt>
    <dgm:pt modelId="{74C8C06D-9254-43EB-AD81-AE7E3C70CDFF}" type="pres">
      <dgm:prSet presAssocID="{865BE7F2-8CA6-44FC-A496-B3E24F4638E4}" presName="circle3" presStyleLbl="node1" presStyleIdx="2" presStyleCnt="3"/>
      <dgm:spPr/>
    </dgm:pt>
    <dgm:pt modelId="{1C20C9E6-A0E5-4B35-B859-5EB183853C89}" type="pres">
      <dgm:prSet presAssocID="{865BE7F2-8CA6-44FC-A496-B3E24F4638E4}" presName="rect3" presStyleLbl="alignAcc1" presStyleIdx="2" presStyleCnt="3"/>
      <dgm:spPr/>
      <dgm:t>
        <a:bodyPr/>
        <a:lstStyle/>
        <a:p>
          <a:endParaRPr lang="ru-RU"/>
        </a:p>
      </dgm:t>
    </dgm:pt>
    <dgm:pt modelId="{FB143EF3-8F64-4A37-AA57-398AEF944098}" type="pres">
      <dgm:prSet presAssocID="{482277E0-EEAD-41D0-B0C6-2B91C947BA7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D42F3-0FB5-4A11-B28A-32B2D547FD52}" type="pres">
      <dgm:prSet presAssocID="{C0B5B515-5737-4A5A-B06A-A132A712BE4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93005-0484-4A4D-814F-0A39BEABFF75}" type="pres">
      <dgm:prSet presAssocID="{865BE7F2-8CA6-44FC-A496-B3E24F4638E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21621-F6B5-4A6A-99C0-F6B14605CD6A}" srcId="{FBBAD79E-D569-4942-BA89-262B31087D7A}" destId="{482277E0-EEAD-41D0-B0C6-2B91C947BA7A}" srcOrd="0" destOrd="0" parTransId="{40CF9789-33F9-419B-9FC4-E25CC89EA168}" sibTransId="{406867DE-31D6-4B40-AB3E-B847622497ED}"/>
    <dgm:cxn modelId="{D993B847-C2B2-4F84-9D83-0DA101FE7B7D}" type="presOf" srcId="{FBBAD79E-D569-4942-BA89-262B31087D7A}" destId="{63D5A35A-876C-4850-9A61-C9D598C5370E}" srcOrd="0" destOrd="0" presId="urn:microsoft.com/office/officeart/2005/8/layout/target3"/>
    <dgm:cxn modelId="{5B2DC1C6-0E3F-494B-9457-516C49B99736}" type="presOf" srcId="{865BE7F2-8CA6-44FC-A496-B3E24F4638E4}" destId="{1C20C9E6-A0E5-4B35-B859-5EB183853C89}" srcOrd="0" destOrd="0" presId="urn:microsoft.com/office/officeart/2005/8/layout/target3"/>
    <dgm:cxn modelId="{63ABAAB6-3A2F-4F6C-BC65-5E5C6964FE75}" type="presOf" srcId="{865BE7F2-8CA6-44FC-A496-B3E24F4638E4}" destId="{82293005-0484-4A4D-814F-0A39BEABFF75}" srcOrd="1" destOrd="0" presId="urn:microsoft.com/office/officeart/2005/8/layout/target3"/>
    <dgm:cxn modelId="{0F9588F2-5CE2-4786-96B2-2EB74D743BB8}" type="presOf" srcId="{482277E0-EEAD-41D0-B0C6-2B91C947BA7A}" destId="{49802FD3-5E47-4799-986E-4148BEFBE0CD}" srcOrd="0" destOrd="0" presId="urn:microsoft.com/office/officeart/2005/8/layout/target3"/>
    <dgm:cxn modelId="{39C03A19-E3A2-4588-8F9B-BE2581D31E85}" type="presOf" srcId="{482277E0-EEAD-41D0-B0C6-2B91C947BA7A}" destId="{FB143EF3-8F64-4A37-AA57-398AEF944098}" srcOrd="1" destOrd="0" presId="urn:microsoft.com/office/officeart/2005/8/layout/target3"/>
    <dgm:cxn modelId="{EF8A62A8-20E8-4001-B5DD-BA3C118532C9}" srcId="{FBBAD79E-D569-4942-BA89-262B31087D7A}" destId="{865BE7F2-8CA6-44FC-A496-B3E24F4638E4}" srcOrd="2" destOrd="0" parTransId="{68D03D6B-8F22-470B-928A-DF07BBB3EDE2}" sibTransId="{9BC9B306-25D1-4A80-B573-86957E7DF216}"/>
    <dgm:cxn modelId="{21A62667-851A-45F9-B228-DB8D49F4EBA5}" type="presOf" srcId="{C0B5B515-5737-4A5A-B06A-A132A712BE4B}" destId="{173D42F3-0FB5-4A11-B28A-32B2D547FD52}" srcOrd="1" destOrd="0" presId="urn:microsoft.com/office/officeart/2005/8/layout/target3"/>
    <dgm:cxn modelId="{7483DE09-8F07-4D4D-B654-D9576E455470}" type="presOf" srcId="{C0B5B515-5737-4A5A-B06A-A132A712BE4B}" destId="{1AE14395-34BE-4990-BCEA-9E8F9CD099A5}" srcOrd="0" destOrd="0" presId="urn:microsoft.com/office/officeart/2005/8/layout/target3"/>
    <dgm:cxn modelId="{20157EA0-FBF7-483A-920D-27E3D24E5DF2}" srcId="{FBBAD79E-D569-4942-BA89-262B31087D7A}" destId="{C0B5B515-5737-4A5A-B06A-A132A712BE4B}" srcOrd="1" destOrd="0" parTransId="{6A35876D-8AD3-43E1-B973-17B70A918049}" sibTransId="{355C96F3-65A5-4324-B237-8B38A3D0043B}"/>
    <dgm:cxn modelId="{C77D146D-3340-40CC-AAC8-221A682ABC57}" type="presParOf" srcId="{63D5A35A-876C-4850-9A61-C9D598C5370E}" destId="{F20D21DA-C71A-4089-8C6D-AB1246FD6A66}" srcOrd="0" destOrd="0" presId="urn:microsoft.com/office/officeart/2005/8/layout/target3"/>
    <dgm:cxn modelId="{05E73590-6CC8-494F-9E0B-C555813F6756}" type="presParOf" srcId="{63D5A35A-876C-4850-9A61-C9D598C5370E}" destId="{A3ED975C-19B6-4F74-81C3-B4A54CAA134D}" srcOrd="1" destOrd="0" presId="urn:microsoft.com/office/officeart/2005/8/layout/target3"/>
    <dgm:cxn modelId="{0F0FA770-4E5B-4062-A46F-81214BE66AE7}" type="presParOf" srcId="{63D5A35A-876C-4850-9A61-C9D598C5370E}" destId="{49802FD3-5E47-4799-986E-4148BEFBE0CD}" srcOrd="2" destOrd="0" presId="urn:microsoft.com/office/officeart/2005/8/layout/target3"/>
    <dgm:cxn modelId="{EDCB7B92-76CA-4D1C-AEF0-8D7985FE3B58}" type="presParOf" srcId="{63D5A35A-876C-4850-9A61-C9D598C5370E}" destId="{2DB4A1FC-0DE0-4EFF-BC4D-E2D4E094E73C}" srcOrd="3" destOrd="0" presId="urn:microsoft.com/office/officeart/2005/8/layout/target3"/>
    <dgm:cxn modelId="{4C77A3A3-FC27-4C42-BE76-52580CE7EED3}" type="presParOf" srcId="{63D5A35A-876C-4850-9A61-C9D598C5370E}" destId="{91767CC3-AFE1-4DC6-891F-73BC4628A12B}" srcOrd="4" destOrd="0" presId="urn:microsoft.com/office/officeart/2005/8/layout/target3"/>
    <dgm:cxn modelId="{6762DE39-6D16-4A61-97A1-1E99D5495865}" type="presParOf" srcId="{63D5A35A-876C-4850-9A61-C9D598C5370E}" destId="{1AE14395-34BE-4990-BCEA-9E8F9CD099A5}" srcOrd="5" destOrd="0" presId="urn:microsoft.com/office/officeart/2005/8/layout/target3"/>
    <dgm:cxn modelId="{EDE95ADE-A8DC-4A39-9027-27027CAF44DD}" type="presParOf" srcId="{63D5A35A-876C-4850-9A61-C9D598C5370E}" destId="{D25C41ED-87CC-4FA3-A9E2-5D6BB7569FBF}" srcOrd="6" destOrd="0" presId="urn:microsoft.com/office/officeart/2005/8/layout/target3"/>
    <dgm:cxn modelId="{39F63295-2FC7-457D-8890-BD90BEEF4383}" type="presParOf" srcId="{63D5A35A-876C-4850-9A61-C9D598C5370E}" destId="{74C8C06D-9254-43EB-AD81-AE7E3C70CDFF}" srcOrd="7" destOrd="0" presId="urn:microsoft.com/office/officeart/2005/8/layout/target3"/>
    <dgm:cxn modelId="{B21063B0-7348-47CB-A7C9-FE222A4AE760}" type="presParOf" srcId="{63D5A35A-876C-4850-9A61-C9D598C5370E}" destId="{1C20C9E6-A0E5-4B35-B859-5EB183853C89}" srcOrd="8" destOrd="0" presId="urn:microsoft.com/office/officeart/2005/8/layout/target3"/>
    <dgm:cxn modelId="{E9454055-AE8E-45C4-8384-57E35E6072FC}" type="presParOf" srcId="{63D5A35A-876C-4850-9A61-C9D598C5370E}" destId="{FB143EF3-8F64-4A37-AA57-398AEF944098}" srcOrd="9" destOrd="0" presId="urn:microsoft.com/office/officeart/2005/8/layout/target3"/>
    <dgm:cxn modelId="{111DD9E6-9BF4-4E5F-B449-65D1D624335C}" type="presParOf" srcId="{63D5A35A-876C-4850-9A61-C9D598C5370E}" destId="{173D42F3-0FB5-4A11-B28A-32B2D547FD52}" srcOrd="10" destOrd="0" presId="urn:microsoft.com/office/officeart/2005/8/layout/target3"/>
    <dgm:cxn modelId="{17CA1DA9-3136-4949-A57E-883A064E3BEE}" type="presParOf" srcId="{63D5A35A-876C-4850-9A61-C9D598C5370E}" destId="{82293005-0484-4A4D-814F-0A39BEABFF7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D21DA-C71A-4089-8C6D-AB1246FD6A66}">
      <dsp:nvSpPr>
        <dsp:cNvPr id="0" name=""/>
        <dsp:cNvSpPr/>
      </dsp:nvSpPr>
      <dsp:spPr>
        <a:xfrm>
          <a:off x="0" y="514353"/>
          <a:ext cx="4757770" cy="475777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02FD3-5E47-4799-986E-4148BEFBE0CD}">
      <dsp:nvSpPr>
        <dsp:cNvPr id="0" name=""/>
        <dsp:cNvSpPr/>
      </dsp:nvSpPr>
      <dsp:spPr>
        <a:xfrm>
          <a:off x="2378885" y="514353"/>
          <a:ext cx="5550732" cy="47577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990000"/>
              </a:solidFill>
            </a:rPr>
            <a:t>Проводит системный мониторинг для объективного анализа процесса развития и достигнутых результатов ДОУ</a:t>
          </a:r>
          <a:endParaRPr lang="ru-RU" sz="2000" kern="1200" dirty="0">
            <a:solidFill>
              <a:srgbClr val="990000"/>
            </a:solidFill>
          </a:endParaRPr>
        </a:p>
      </dsp:txBody>
      <dsp:txXfrm>
        <a:off x="2378885" y="514353"/>
        <a:ext cx="5550732" cy="1427334"/>
      </dsp:txXfrm>
    </dsp:sp>
    <dsp:sp modelId="{91767CC3-AFE1-4DC6-891F-73BC4628A12B}">
      <dsp:nvSpPr>
        <dsp:cNvPr id="0" name=""/>
        <dsp:cNvSpPr/>
      </dsp:nvSpPr>
      <dsp:spPr>
        <a:xfrm>
          <a:off x="832611" y="1941687"/>
          <a:ext cx="3092547" cy="309254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14395-34BE-4990-BCEA-9E8F9CD099A5}">
      <dsp:nvSpPr>
        <dsp:cNvPr id="0" name=""/>
        <dsp:cNvSpPr/>
      </dsp:nvSpPr>
      <dsp:spPr>
        <a:xfrm>
          <a:off x="2378885" y="1941687"/>
          <a:ext cx="5550732" cy="30925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990000"/>
              </a:solidFill>
            </a:rPr>
            <a:t>Оценивает и анализирует деятельность педагогов с частичным делегированием контрольных функций</a:t>
          </a:r>
          <a:endParaRPr lang="ru-RU" sz="1400" kern="1200" dirty="0">
            <a:solidFill>
              <a:srgbClr val="990000"/>
            </a:solidFill>
          </a:endParaRPr>
        </a:p>
      </dsp:txBody>
      <dsp:txXfrm>
        <a:off x="2378885" y="1941687"/>
        <a:ext cx="5550732" cy="1427329"/>
      </dsp:txXfrm>
    </dsp:sp>
    <dsp:sp modelId="{74C8C06D-9254-43EB-AD81-AE7E3C70CDFF}">
      <dsp:nvSpPr>
        <dsp:cNvPr id="0" name=""/>
        <dsp:cNvSpPr/>
      </dsp:nvSpPr>
      <dsp:spPr>
        <a:xfrm>
          <a:off x="1665220" y="3369017"/>
          <a:ext cx="1427329" cy="14273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0C9E6-A0E5-4B35-B859-5EB183853C89}">
      <dsp:nvSpPr>
        <dsp:cNvPr id="0" name=""/>
        <dsp:cNvSpPr/>
      </dsp:nvSpPr>
      <dsp:spPr>
        <a:xfrm>
          <a:off x="2378885" y="3369017"/>
          <a:ext cx="5550732" cy="1427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990000"/>
              </a:solidFill>
            </a:rPr>
            <a:t>Выявляет и распространяет образцы лучших педагогических практик</a:t>
          </a:r>
          <a:endParaRPr lang="ru-RU" sz="2000" kern="1200" dirty="0">
            <a:solidFill>
              <a:srgbClr val="990000"/>
            </a:solidFill>
          </a:endParaRPr>
        </a:p>
      </dsp:txBody>
      <dsp:txXfrm>
        <a:off x="2378885" y="3369017"/>
        <a:ext cx="5550732" cy="1427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3C083-90E5-4E30-A459-7EF8F3C43005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05755-3543-4708-BEC8-16BDB6678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4" y="-10299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124" y="1484784"/>
            <a:ext cx="7772400" cy="261972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система оценки качества как механизм управления качеством образования в </a:t>
            </a:r>
            <a:r>
              <a:rPr lang="ru-RU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ОУ</a:t>
            </a:r>
            <a:endParaRPr lang="ru-RU" sz="32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9418" y="434030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</a:t>
            </a:r>
            <a:endParaRPr lang="ru-RU" sz="20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И.В</a:t>
            </a:r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Козлова</a:t>
            </a:r>
            <a:endParaRPr lang="ru-RU" sz="2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0454" y="6089255"/>
            <a:ext cx="205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.Тутаев</a:t>
            </a:r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47"/>
            <a:ext cx="2232248" cy="14881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7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464" y="-20598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2786058"/>
            <a:ext cx="3929090" cy="100811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планирования</a:t>
            </a:r>
            <a:r>
              <a:rPr lang="ru-RU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23430366"/>
              </p:ext>
            </p:extLst>
          </p:nvPr>
        </p:nvGraphicFramePr>
        <p:xfrm>
          <a:off x="395536" y="1070938"/>
          <a:ext cx="792961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56682" y="260648"/>
            <a:ext cx="8136904" cy="100811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</a:t>
            </a:r>
            <a:r>
              <a:rPr lang="ru-RU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качества»</a:t>
            </a:r>
            <a:endParaRPr lang="ru-RU" sz="3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1429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2080" y="214290"/>
            <a:ext cx="8727302" cy="906012"/>
          </a:xfrm>
          <a:prstGeom prst="roundRect">
            <a:avLst/>
          </a:prstGeom>
          <a:solidFill>
            <a:srgbClr val="FFEEB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результатов ДО</a:t>
            </a:r>
            <a:endParaRPr kumimoji="0" sz="2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10756" y="5789884"/>
            <a:ext cx="7909716" cy="5326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Блок-схема: перфолента 7"/>
          <p:cNvSpPr/>
          <p:nvPr/>
        </p:nvSpPr>
        <p:spPr>
          <a:xfrm>
            <a:off x="233767" y="1268760"/>
            <a:ext cx="7000924" cy="180020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динамика освоения детьми содержания образовательной программы по пяти образовательным областям. Сравнение ребёнка с самим собой — насколько он развился в течение определённого периода времени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819548" y="2996952"/>
            <a:ext cx="7000924" cy="1631921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соответствие полученных результатов запланированным целям. Цели формулируются на основе целевых ориентиров ФГОС ДО как социально-нормативные возрастные характеристики возможных достижений ребёнка.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9" name="Picture 5" descr="D:\Мои документы\ДЛЯ РАБОТЫ\для публ\фото\Конкурс сказки\DSC00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94744"/>
            <a:ext cx="2907093" cy="2086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:\IMG_9551.JPG"/>
          <p:cNvPicPr>
            <a:picLocks noChangeAspect="1" noChangeArrowheads="1"/>
          </p:cNvPicPr>
          <p:nvPr/>
        </p:nvPicPr>
        <p:blipFill rotWithShape="1">
          <a:blip r:embed="rId4" cstate="print"/>
          <a:srcRect t="17351" b="-2527"/>
          <a:stretch/>
        </p:blipFill>
        <p:spPr bwMode="auto">
          <a:xfrm>
            <a:off x="875340" y="4739085"/>
            <a:ext cx="3183638" cy="2120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61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1429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2080" y="214290"/>
            <a:ext cx="8727302" cy="2206598"/>
          </a:xfrm>
          <a:prstGeom prst="roundRect">
            <a:avLst/>
          </a:prstGeom>
          <a:solidFill>
            <a:srgbClr val="FFEEB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дошкольного образования в условиях реализации ФГОС ДО путем внедрения внутренней системы оценки </a:t>
            </a:r>
            <a:r>
              <a:rPr lang="ru-RU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ДОУ на основе шкалы ECERS-R</a:t>
            </a:r>
            <a:endParaRPr kumimoji="0" sz="2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10756" y="5789884"/>
            <a:ext cx="7909716" cy="5326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38" y="2636912"/>
            <a:ext cx="5693186" cy="408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7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464" y="-4576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196752"/>
            <a:ext cx="8136904" cy="100811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сотрудничеству…</a:t>
            </a:r>
            <a:endParaRPr lang="ru-RU" sz="2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http://missasalette.com.br/site/wp-content/uploads/2016/03/missao-visa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9101"/>
            <a:ext cx="6192688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Мои документы\ДЛЯ РАБОТЫ\для публ\фото\Методические мероприятия\Ростов\IMG_7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57" y="1281666"/>
            <a:ext cx="3284139" cy="2292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D:\Мои документы\ДЛЯ РАБОТЫ\для публ\фото\Методические мероприятия\тутаев конферен 01.17\IMG_78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296" y="4039227"/>
            <a:ext cx="3212199" cy="2325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r="4821"/>
          <a:stretch>
            <a:fillRect/>
          </a:stretch>
        </p:blipFill>
        <p:spPr>
          <a:xfrm rot="10800000">
            <a:off x="5054423" y="1124744"/>
            <a:ext cx="3714775" cy="2454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89802" y="59710"/>
            <a:ext cx="7954150" cy="92869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события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0935" y="3645063"/>
            <a:ext cx="4192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kern="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Межрегиональном </a:t>
            </a:r>
            <a:r>
              <a:rPr lang="ru-RU" sz="1600" b="1" kern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в Иваново»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81549"/>
            <a:ext cx="5145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kern="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1600" b="1" kern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конференция»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63429" y="3645063"/>
            <a:ext cx="4934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kern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ярмарка инноваций Ростов»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352" y="4019154"/>
            <a:ext cx="3604915" cy="2401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578139" y="6381549"/>
            <a:ext cx="2533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kern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Романовские чтения»</a:t>
            </a:r>
          </a:p>
        </p:txBody>
      </p:sp>
    </p:spTree>
    <p:extLst>
      <p:ext uri="{BB962C8B-B14F-4D97-AF65-F5344CB8AC3E}">
        <p14:creationId xmlns:p14="http://schemas.microsoft.com/office/powerpoint/2010/main" val="28760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0598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14348" y="142852"/>
            <a:ext cx="7954150" cy="123952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профессионального мастерства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Мои документы\ДЛЯ РАБОТЫ\для публ\фото\Воспитатель года\IMG_9186.JPG"/>
          <p:cNvPicPr>
            <a:picLocks noChangeAspect="1" noChangeArrowheads="1"/>
          </p:cNvPicPr>
          <p:nvPr/>
        </p:nvPicPr>
        <p:blipFill rotWithShape="1">
          <a:blip r:embed="rId3" cstate="print"/>
          <a:srcRect t="17742"/>
          <a:stretch/>
        </p:blipFill>
        <p:spPr bwMode="auto">
          <a:xfrm>
            <a:off x="4362048" y="4254817"/>
            <a:ext cx="3115078" cy="2061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14818" y="6390627"/>
            <a:ext cx="2759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kern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года 2017»</a:t>
            </a:r>
          </a:p>
        </p:txBody>
      </p:sp>
      <p:pic>
        <p:nvPicPr>
          <p:cNvPr id="7" name="Picture 3" descr="F:\IMG_9551.JPG"/>
          <p:cNvPicPr>
            <a:picLocks noChangeAspect="1" noChangeArrowheads="1"/>
          </p:cNvPicPr>
          <p:nvPr/>
        </p:nvPicPr>
        <p:blipFill rotWithShape="1">
          <a:blip r:embed="rId4" cstate="print"/>
          <a:srcRect t="17351" b="-2527"/>
          <a:stretch/>
        </p:blipFill>
        <p:spPr bwMode="auto">
          <a:xfrm>
            <a:off x="4202544" y="1684546"/>
            <a:ext cx="3183638" cy="2120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084833" y="3786475"/>
            <a:ext cx="3777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«Профессиональный дуэт – 2017»</a:t>
            </a:r>
            <a:endParaRPr lang="ru-RU" sz="160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4"/>
          <a:stretch>
            <a:fillRect/>
          </a:stretch>
        </p:blipFill>
        <p:spPr bwMode="auto">
          <a:xfrm>
            <a:off x="852796" y="1684546"/>
            <a:ext cx="2496953" cy="3166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28232" y="5047844"/>
            <a:ext cx="45275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«Мастер педагогического труда </a:t>
            </a:r>
          </a:p>
          <a:p>
            <a:pPr algn="ctr"/>
            <a:r>
              <a:rPr lang="ru-RU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учебным и </a:t>
            </a:r>
            <a:r>
              <a:rPr lang="ru-RU" sz="1600" b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внеучебным</a:t>
            </a:r>
            <a:r>
              <a:rPr lang="ru-RU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формам</a:t>
            </a:r>
          </a:p>
          <a:p>
            <a:pPr algn="ctr"/>
            <a:r>
              <a:rPr lang="ru-RU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физкультурно-оздоровительной</a:t>
            </a:r>
          </a:p>
          <a:p>
            <a:pPr algn="ctr"/>
            <a:r>
              <a:rPr lang="ru-RU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спортивной работы» </a:t>
            </a:r>
          </a:p>
        </p:txBody>
      </p:sp>
    </p:spTree>
    <p:extLst>
      <p:ext uri="{BB962C8B-B14F-4D97-AF65-F5344CB8AC3E}">
        <p14:creationId xmlns:p14="http://schemas.microsoft.com/office/powerpoint/2010/main" val="28760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393" y="58763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2080" y="268641"/>
            <a:ext cx="8727302" cy="906012"/>
          </a:xfrm>
          <a:prstGeom prst="roundRect">
            <a:avLst/>
          </a:prstGeom>
          <a:solidFill>
            <a:srgbClr val="FFEEB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400" b="1" noProof="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конкурсы и мероприятия</a:t>
            </a:r>
            <a:endParaRPr kumimoji="0" sz="2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840" y="3658811"/>
            <a:ext cx="4116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«</a:t>
            </a:r>
            <a:r>
              <a:rPr lang="ru-RU" sz="1600" b="1" dirty="0" err="1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РомановГРАД</a:t>
            </a:r>
            <a:r>
              <a:rPr lang="ru-RU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1" dirty="0" err="1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КиноАрт</a:t>
            </a:r>
            <a:r>
              <a:rPr lang="ru-RU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6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87536" y="3665013"/>
            <a:ext cx="2149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«Новогодние огни»</a:t>
            </a:r>
            <a:endParaRPr lang="ru-RU" sz="16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4417" y="6270493"/>
            <a:ext cx="2249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«Клумба в подарок»</a:t>
            </a:r>
            <a:endParaRPr lang="ru-RU" sz="16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54368" y="6272653"/>
            <a:ext cx="5085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Районный праздник «Борисоглебская ярмарка»</a:t>
            </a:r>
          </a:p>
        </p:txBody>
      </p:sp>
      <p:pic>
        <p:nvPicPr>
          <p:cNvPr id="14" name="Picture 4" descr="https://i.mycdn.me/image?id=858133228914&amp;t=3&amp;plc=WEB&amp;tkn=*S0fcBz-49zEmWteFQFqpcaLvI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7999"/>
            <a:ext cx="2952328" cy="2214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D:\Мои документы\ДЛЯ РАБОТЫ\для публ\фото\Борисоблебская ярмарка\20170916_1343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56" y="4050311"/>
            <a:ext cx="3386137" cy="2166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H:\Новогодние огни\фото\IMG_95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853" y="1384819"/>
            <a:ext cx="3096344" cy="2200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1" t="3321" r="-569" b="8559"/>
          <a:stretch/>
        </p:blipFill>
        <p:spPr>
          <a:xfrm>
            <a:off x="823631" y="4063930"/>
            <a:ext cx="2670568" cy="2136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89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24" y="58763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2080" y="268641"/>
            <a:ext cx="8727302" cy="906012"/>
          </a:xfrm>
          <a:prstGeom prst="roundRect">
            <a:avLst/>
          </a:prstGeom>
          <a:solidFill>
            <a:srgbClr val="FFEEB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детей в конкурсах</a:t>
            </a:r>
            <a:endParaRPr kumimoji="0" sz="2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" y="1385888"/>
            <a:ext cx="2808312" cy="209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Мои документы\ДЛЯ РАБОТЫ\для публ\фото\Конкурс сказки\DSC00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81" y="1385886"/>
            <a:ext cx="2763077" cy="1983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Мои документы\ДЛЯ РАБОТЫ\для публ\фото\фото фестиваль Звездочки 27.04.17\IMG_97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" y="3978382"/>
            <a:ext cx="2870513" cy="2152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80" y="3978382"/>
            <a:ext cx="2763077" cy="2073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37177" y="3465500"/>
            <a:ext cx="2288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Экомода</a:t>
            </a:r>
            <a:r>
              <a:rPr lang="ru-RU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2017»</a:t>
            </a:r>
            <a:endParaRPr lang="ru-RU" sz="20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4632" y="3495736"/>
            <a:ext cx="4701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русских народных сказок</a:t>
            </a:r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798" y="6200003"/>
            <a:ext cx="3439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«Восходящие звездочки»</a:t>
            </a:r>
            <a:endParaRPr lang="ru-RU" sz="20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8486" y="6142226"/>
            <a:ext cx="1833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семья</a:t>
            </a:r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464" y="-4576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306361" cy="28006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 статье 28 Федерального закона от 29.12.2012 N 273-ФЗ (ред. от 03.07.2016) "Об образовании в Российской Федерации" (с изм. и доп., вступ. в силу с 15.07.2016), определяющей  «Компетенции, права, обязанности и ответственность образовательной организации» к компетенции образовательной  организации относится проведение </a:t>
            </a:r>
            <a:r>
              <a:rPr lang="ru-RU" sz="2800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самообследования</a:t>
            </a:r>
            <a:r>
              <a:rPr lang="ru-RU" sz="28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 обеспечение функционирования внутренней системы оценки качества </a:t>
            </a:r>
            <a:r>
              <a:rPr lang="ru-RU" sz="28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endParaRPr lang="ru-RU" sz="2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464" y="-4576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306361" cy="28006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система оценки качества образования — система сбора, обработки, анализа, хранения и распространения информации об образовательной системе и ее отдельных элементах, которая ориентирована на информационное обеспечение управления качеством образования, позволяет судить о состоянии системы образования</a:t>
            </a:r>
            <a:endParaRPr lang="ru-RU" sz="2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https://im0-tub-ru.yandex.net/i?id=8b87c5483086043b35df97bced247d86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49827"/>
            <a:ext cx="3168352" cy="210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1429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2080" y="268641"/>
            <a:ext cx="8727302" cy="906012"/>
          </a:xfrm>
          <a:prstGeom prst="roundRect">
            <a:avLst/>
          </a:prstGeom>
          <a:solidFill>
            <a:srgbClr val="FFEEB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</a:t>
            </a: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</a:t>
            </a:r>
            <a:endParaRPr kumimoji="0" sz="2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10756" y="5789884"/>
            <a:ext cx="7909716" cy="5326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Блок-схема: перфолента 7"/>
          <p:cNvSpPr/>
          <p:nvPr/>
        </p:nvSpPr>
        <p:spPr>
          <a:xfrm>
            <a:off x="1020997" y="1340768"/>
            <a:ext cx="7000924" cy="1250369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психолого-педагогические условия – личностно-ориентированное взаимодействие педагогов с детьми, педагогика поддержки, обеспечение возможности выбора для </a:t>
            </a:r>
            <a:r>
              <a:rPr lang="ru-RU" b="1" dirty="0" smtClean="0">
                <a:solidFill>
                  <a:srgbClr val="990000"/>
                </a:solidFill>
              </a:rPr>
              <a:t>ребёнка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020997" y="2492896"/>
            <a:ext cx="7000924" cy="1256297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материально-технические условия – характеристика и оснащённость помещений оборудованием и методическими материалами в соответствии с нормативными требованиями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1043427" y="3749193"/>
            <a:ext cx="7000924" cy="107155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кадровые условия – должностной состав, достаточное количество и необходимая квалификация персонала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1071940" y="4861093"/>
            <a:ext cx="7000924" cy="936104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развивающая предметно-пространственная среда – соответствие требованиям ФГОС </a:t>
            </a:r>
            <a:r>
              <a:rPr lang="ru-RU" b="1" dirty="0" smtClean="0">
                <a:solidFill>
                  <a:srgbClr val="990000"/>
                </a:solidFill>
              </a:rPr>
              <a:t>ДО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1071940" y="5851145"/>
            <a:ext cx="7000924" cy="942806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финансовые условия – обеспечение государственных </a:t>
            </a:r>
            <a:r>
              <a:rPr lang="ru-RU" b="1" dirty="0" smtClean="0">
                <a:solidFill>
                  <a:srgbClr val="990000"/>
                </a:solidFill>
              </a:rPr>
              <a:t>гарантий</a:t>
            </a:r>
            <a:endParaRPr lang="ru-RU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2080" y="404664"/>
            <a:ext cx="8727302" cy="906012"/>
          </a:xfrm>
          <a:prstGeom prst="roundRect">
            <a:avLst/>
          </a:prstGeom>
          <a:solidFill>
            <a:srgbClr val="FFEEB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мониторингов оценки качества профессиональной деятельности педагогов</a:t>
            </a:r>
            <a:endParaRPr kumimoji="0" sz="2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32550" y="1652683"/>
            <a:ext cx="8306361" cy="43743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Оценочная шкала психолого-педагогической компетентности  воспитателя ДОУ» (Автор Л.П. Гладких</a:t>
            </a:r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 ли у Вас педагогический такт?» (Автор М.И. </a:t>
            </a:r>
            <a:r>
              <a:rPr lang="ru-RU" sz="20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Станкин</a:t>
            </a:r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</a:t>
            </a:r>
            <a: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для изучения и самооценки педагогической культуры педагога (Автор И.Ю. Соколова</a:t>
            </a:r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Анкета </a:t>
            </a:r>
            <a: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вы относитесь к педагогическому новшеству?».(Автор К.Ю. Белая</a:t>
            </a:r>
            <a: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2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2080" y="404664"/>
            <a:ext cx="8727302" cy="906012"/>
          </a:xfrm>
          <a:prstGeom prst="roundRect">
            <a:avLst/>
          </a:prstGeom>
          <a:solidFill>
            <a:srgbClr val="FFEEB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US" sz="2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ru-RU" sz="24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Исследование действием</a:t>
            </a:r>
            <a:endParaRPr kumimoji="0" sz="2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2389188"/>
            <a:ext cx="7766050" cy="3360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7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1429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4078" y="404664"/>
            <a:ext cx="8727302" cy="906012"/>
          </a:xfrm>
          <a:prstGeom prst="roundRect">
            <a:avLst/>
          </a:prstGeom>
          <a:solidFill>
            <a:srgbClr val="FFEEB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образовательного процесса</a:t>
            </a:r>
            <a:endParaRPr kumimoji="0" sz="22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10756" y="5789884"/>
            <a:ext cx="7909716" cy="5326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Блок-схема: перфолента 7"/>
          <p:cNvSpPr/>
          <p:nvPr/>
        </p:nvSpPr>
        <p:spPr>
          <a:xfrm>
            <a:off x="1008431" y="1772816"/>
            <a:ext cx="7000924" cy="1250369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качество образовательной программы, методик и технологий, применяемых в образовательном процессе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043427" y="3212976"/>
            <a:ext cx="7000924" cy="1256297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качество образовательной деятельности – самостоятельной и совместной деятельности детей и взрослых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1043427" y="4718329"/>
            <a:ext cx="7000924" cy="107155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качество взаимодействия педагогов с родителями и детьми в процессе воспитания и обучения.</a:t>
            </a:r>
            <a:endParaRPr lang="ru-RU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177" y="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39652" y="2129493"/>
            <a:ext cx="6264696" cy="238403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«Экспертный совет»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60648"/>
            <a:ext cx="3960440" cy="15121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«Служба планирования»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4048" y="260648"/>
            <a:ext cx="3672408" cy="15121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качества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4948558"/>
            <a:ext cx="3672408" cy="15121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Информационно-профессиональная служба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34564" y="4894961"/>
            <a:ext cx="3672408" cy="15121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проектирования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7350" y="3374654"/>
            <a:ext cx="1186998" cy="1138877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 rot="2473472">
            <a:off x="7702227" y="4255700"/>
            <a:ext cx="868088" cy="499778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974027">
            <a:off x="507798" y="1896251"/>
            <a:ext cx="868088" cy="499778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486794">
            <a:off x="7707704" y="1952640"/>
            <a:ext cx="868088" cy="499778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406552">
            <a:off x="575836" y="4326555"/>
            <a:ext cx="868088" cy="499778"/>
          </a:xfrm>
          <a:prstGeom prst="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wallpapersin4k.org/wp-content/uploads/2017/04/Orange-And-White-Wallpaper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464" y="-45760"/>
            <a:ext cx="9171464" cy="68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8544" y="2763936"/>
            <a:ext cx="8299445" cy="1259206"/>
          </a:xfrm>
          <a:prstGeom prst="roundRect">
            <a:avLst/>
          </a:prstGeom>
          <a:solidFill>
            <a:srgbClr val="FFEEB7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Команда – наиболее эффективная и устойчивая к синдрому эмоционального выгорания форма взаимодействия педагогов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10755" y="4071226"/>
            <a:ext cx="7909715" cy="22186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4" descr="D:\Мои документы\ДЛЯ РАБОТЫ\для публ\фото\Методические мероприятия\тутаев конферен 01.17\IMG_78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796" y="188640"/>
            <a:ext cx="345638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D:\Мои документы\ДЛЯ РАБОТЫ\для публ\фото\Методические мероприятия\Педчтения\IMG_8601.JPG"/>
          <p:cNvPicPr>
            <a:picLocks noChangeAspect="1" noChangeArrowheads="1"/>
          </p:cNvPicPr>
          <p:nvPr/>
        </p:nvPicPr>
        <p:blipFill rotWithShape="1">
          <a:blip r:embed="rId4"/>
          <a:srcRect t="12361"/>
          <a:stretch/>
        </p:blipFill>
        <p:spPr bwMode="auto">
          <a:xfrm>
            <a:off x="5180167" y="4293095"/>
            <a:ext cx="3640303" cy="2301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9"/>
          <a:stretch/>
        </p:blipFill>
        <p:spPr>
          <a:xfrm>
            <a:off x="399369" y="4248489"/>
            <a:ext cx="3386737" cy="234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 descr="D:\Мои документы\ДЛЯ РАБОТЫ\для публ\фото\Методические мероприятия\Педчтения\IMG_86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2937" y="61648"/>
            <a:ext cx="3814762" cy="2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34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394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Внутренняя система оценки качества как механизм управления качеством образования в ОУ</vt:lpstr>
      <vt:lpstr>  Согласно  статье 28 Федерального закона от 29.12.2012 N 273-ФЗ (ред. от 03.07.2016) "Об образовании в Российской Федерации" (с изм. и доп., вступ. в силу с 15.07.2016), определяющей  «Компетенции, права, обязанности и ответственность образовательной организации» к компетенции образовательной  организации относится проведение самообследования и  обеспечение функционирования внутренней системы оценки качества образования </vt:lpstr>
      <vt:lpstr>  Внутренняя система оценки качества образования — система сбора, обработки, анализа, хранения и распространения информации об образовательной системе и ее отдельных элементах, которая ориентирована на информационное обеспечение управления качеством образования, позволяет судить о состоянии системы образования</vt:lpstr>
      <vt:lpstr>Презентация PowerPoint</vt:lpstr>
      <vt:lpstr>«Оценочная шкала психолого-педагогической компетентности  воспитателя ДОУ» (Автор Л.П. Гладких)  «Сформирован ли у Вас педагогический такт?» (Автор М.И. Станкин)  Диагностическая карта для изучения и самооценки педагогической культуры педагога (Автор И.Ю. Соколова)  Анкета «Как вы относитесь к педагогическому новшеству?».(Автор К.Ю. Белая)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170</cp:revision>
  <dcterms:created xsi:type="dcterms:W3CDTF">2017-11-16T20:26:30Z</dcterms:created>
  <dcterms:modified xsi:type="dcterms:W3CDTF">2018-09-25T21:10:04Z</dcterms:modified>
</cp:coreProperties>
</file>