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atalia\&#1086;&#1073;&#1084;&#1077;&#1085;\&#1043;&#1077;&#1088;&#1072;&#1089;&#1080;&#1084;&#1086;&#1074;&#1072;%20&#1057;.&#1042;\&#1084;&#1086;&#1085;&#1080;&#1090;&#1086;&#1088;&#1080;&#1085;&#1075;%20&#1084;&#1077;&#1090;&#1086;&#1076;%20&#1088;&#1072;&#1073;&#1086;&#1090;&#1099;%20&#1079;&#1072;%202020%20&#1075;\&#1044;&#1086;&#1083;&#1103;%20&#1055;&#1086;&#1082;&#1072;&#1079;&#1072;&#1090;&#1077;&#1083;&#1080;%20&#1082;&#1072;&#1095;&#1077;&#1089;&#1090;&#1074;&#1072;%20&#1084;&#1077;&#1090;&#1086;&#1076;.&#1088;&#1072;&#1073;&#1086;&#1090;&#1099;%20&#1079;&#1072;%202020%20&#1075;&#1086;&#1076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402031758389151E-2"/>
          <c:y val="0.34008127379397257"/>
          <c:w val="0.95659796824161081"/>
          <c:h val="0.419520714946152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'Форма сбора данных (2)'!$C$2</c:f>
              <c:strCache>
                <c:ptCount val="1"/>
                <c:pt idx="0">
                  <c:v>Значение 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'Форма сбора данных (2)'!$B$5:$B$8</c:f>
              <c:strCache>
                <c:ptCount val="4"/>
                <c:pt idx="0">
                  <c:v>Доля образовательных организаций, в которых создана инфраструктура поддержки и методического сопровождения педагогов </c:v>
                </c:pt>
                <c:pt idx="1">
                  <c:v>Доля образовательных организаций, реализующих программы развития кадров/планы развития кадров, в том числе программы/планы внутриорганизационного обучения </c:v>
                </c:pt>
                <c:pt idx="2">
                  <c:v>Доля управленческих и педагогических команд, включенных в реализацию  федеральных, региональных и муниципальных инновационных  проектов (программ)</c:v>
                </c:pt>
                <c:pt idx="3">
                  <c:v>Доля сайтов (ИОЦ, РМО, ОО), информационно-образовательных ресурсов,  которые ориентированы на методическую поддержку педагогических работников</c:v>
                </c:pt>
              </c:strCache>
            </c:strRef>
          </c:cat>
          <c:val>
            <c:numRef>
              <c:f>'Форма сбора данных (2)'!$C$5:$C$8</c:f>
              <c:numCache>
                <c:formatCode>0%</c:formatCode>
                <c:ptCount val="4"/>
                <c:pt idx="0">
                  <c:v>0.80487804878048785</c:v>
                </c:pt>
                <c:pt idx="1">
                  <c:v>0.73170731707317072</c:v>
                </c:pt>
                <c:pt idx="2">
                  <c:v>0.75609756097560976</c:v>
                </c:pt>
                <c:pt idx="3">
                  <c:v>0.59523809523809523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A-4B65-B613-92BF92C2C5A3}"/>
            </c:ext>
          </c:extLst>
        </c:ser>
        <c:ser>
          <c:idx val="1"/>
          <c:order val="1"/>
          <c:tx>
            <c:strRef>
              <c:f>'Форма сбора данных (2)'!$D$2</c:f>
              <c:strCache>
                <c:ptCount val="1"/>
                <c:pt idx="0">
                  <c:v>Целевое значение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'Форма сбора данных (2)'!$B$5:$B$8</c:f>
              <c:strCache>
                <c:ptCount val="4"/>
                <c:pt idx="0">
                  <c:v>Доля образовательных организаций, в которых создана инфраструктура поддержки и методического сопровождения педагогов </c:v>
                </c:pt>
                <c:pt idx="1">
                  <c:v>Доля образовательных организаций, реализующих программы развития кадров/планы развития кадров, в том числе программы/планы внутриорганизационного обучения </c:v>
                </c:pt>
                <c:pt idx="2">
                  <c:v>Доля управленческих и педагогических команд, включенных в реализацию  федеральных, региональных и муниципальных инновационных  проектов (программ)</c:v>
                </c:pt>
                <c:pt idx="3">
                  <c:v>Доля сайтов (ИОЦ, РМО, ОО), информационно-образовательных ресурсов,  которые ориентированы на методическую поддержку педагогических работников</c:v>
                </c:pt>
              </c:strCache>
            </c:strRef>
          </c:cat>
          <c:val>
            <c:numRef>
              <c:f>'Форма сбора данных (2)'!$D$5:$D$8</c:f>
              <c:numCache>
                <c:formatCode>0%</c:formatCode>
                <c:ptCount val="4"/>
                <c:pt idx="0">
                  <c:v>0.8</c:v>
                </c:pt>
                <c:pt idx="1">
                  <c:v>0.8</c:v>
                </c:pt>
                <c:pt idx="2">
                  <c:v>0.5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3A-4B65-B613-92BF92C2C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351232"/>
        <c:axId val="74699904"/>
        <c:axId val="0"/>
      </c:bar3DChart>
      <c:catAx>
        <c:axId val="64351232"/>
        <c:scaling>
          <c:orientation val="minMax"/>
        </c:scaling>
        <c:delete val="0"/>
        <c:axPos val="b"/>
        <c:numFmt formatCode="\О\с\н\о\в\н\о\й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4699904"/>
        <c:crosses val="autoZero"/>
        <c:auto val="1"/>
        <c:lblAlgn val="ctr"/>
        <c:lblOffset val="100"/>
        <c:noMultiLvlLbl val="0"/>
      </c:catAx>
      <c:valAx>
        <c:axId val="74699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43512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243696767887896"/>
          <c:y val="0.30938570831592144"/>
          <c:w val="0.25512606464224213"/>
          <c:h val="3.2253521590202394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26335325435507E-2"/>
          <c:y val="0.1167973921576588"/>
          <c:w val="0.95007366467456433"/>
          <c:h val="0.56839463287773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'Форма сбора данных (2)'!$C$2</c:f>
              <c:strCache>
                <c:ptCount val="1"/>
                <c:pt idx="0">
                  <c:v>Значение 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('Форма сбора данных (2)'!$B$11:$B$14,'Форма сбора данных (2)'!$B$20)</c:f>
              <c:strCache>
                <c:ptCount val="5"/>
                <c:pt idx="0">
                  <c:v>Доля педагогических и руководящих работников района, участвующих в деятельности профессиональных объединений на региональном уровне</c:v>
                </c:pt>
                <c:pt idx="1">
                  <c:v>Доля педагогических и руководящих работников района, участвующих в деятельности профессиональных объединений на муниципальном уровне</c:v>
                </c:pt>
                <c:pt idx="2">
                  <c:v>Доля педагогических и руководящих работников района, участвующих в деятельности профессиональных объединений на институциональном уровне (уровне ОО)</c:v>
                </c:pt>
                <c:pt idx="3">
                  <c:v>Доля профессиональных объединений муниципального уровня, имеющих открытые ресурсы для взаимодействия педагогических и руководящих работников</c:v>
                </c:pt>
                <c:pt idx="4">
                  <c:v>Доля профессиональных педагогических объединений, успешный опыт деятельности которых транслируется в регионе</c:v>
                </c:pt>
              </c:strCache>
            </c:strRef>
          </c:cat>
          <c:val>
            <c:numRef>
              <c:f>('Форма сбора данных (2)'!$C$11:$C$14,'Форма сбора данных (2)'!$C$20)</c:f>
              <c:numCache>
                <c:formatCode>0%</c:formatCode>
                <c:ptCount val="5"/>
                <c:pt idx="0">
                  <c:v>0.18476190476190477</c:v>
                </c:pt>
                <c:pt idx="1">
                  <c:v>0.7209523809523809</c:v>
                </c:pt>
                <c:pt idx="2">
                  <c:v>0.78285714285714281</c:v>
                </c:pt>
                <c:pt idx="3">
                  <c:v>0.53658536585365857</c:v>
                </c:pt>
                <c:pt idx="4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A-4F7E-999F-03E4A4A248B2}"/>
            </c:ext>
          </c:extLst>
        </c:ser>
        <c:ser>
          <c:idx val="1"/>
          <c:order val="1"/>
          <c:tx>
            <c:strRef>
              <c:f>'Форма сбора данных (2)'!$D$2</c:f>
              <c:strCache>
                <c:ptCount val="1"/>
                <c:pt idx="0">
                  <c:v>Целевое значение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('Форма сбора данных (2)'!$B$11:$B$14,'Форма сбора данных (2)'!$B$20)</c:f>
              <c:strCache>
                <c:ptCount val="5"/>
                <c:pt idx="0">
                  <c:v>Доля педагогических и руководящих работников района, участвующих в деятельности профессиональных объединений на региональном уровне</c:v>
                </c:pt>
                <c:pt idx="1">
                  <c:v>Доля педагогических и руководящих работников района, участвующих в деятельности профессиональных объединений на муниципальном уровне</c:v>
                </c:pt>
                <c:pt idx="2">
                  <c:v>Доля педагогических и руководящих работников района, участвующих в деятельности профессиональных объединений на институциональном уровне (уровне ОО)</c:v>
                </c:pt>
                <c:pt idx="3">
                  <c:v>Доля профессиональных объединений муниципального уровня, имеющих открытые ресурсы для взаимодействия педагогических и руководящих работников</c:v>
                </c:pt>
                <c:pt idx="4">
                  <c:v>Доля профессиональных педагогических объединений, успешный опыт деятельности которых транслируется в регионе</c:v>
                </c:pt>
              </c:strCache>
            </c:strRef>
          </c:cat>
          <c:val>
            <c:numRef>
              <c:f>('Форма сбора данных (2)'!$D$11:$D$14,'Форма сбора данных (2)'!$D$20)</c:f>
              <c:numCache>
                <c:formatCode>0%</c:formatCode>
                <c:ptCount val="5"/>
                <c:pt idx="0">
                  <c:v>0.5</c:v>
                </c:pt>
                <c:pt idx="1">
                  <c:v>0.8</c:v>
                </c:pt>
                <c:pt idx="2">
                  <c:v>1</c:v>
                </c:pt>
                <c:pt idx="3">
                  <c:v>0.8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A-4F7E-999F-03E4A4A24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486848"/>
        <c:axId val="109488768"/>
        <c:axId val="0"/>
      </c:bar3DChart>
      <c:catAx>
        <c:axId val="1094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9488768"/>
        <c:crosses val="autoZero"/>
        <c:auto val="1"/>
        <c:lblAlgn val="ctr"/>
        <c:lblOffset val="100"/>
        <c:noMultiLvlLbl val="0"/>
      </c:catAx>
      <c:valAx>
        <c:axId val="109488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94868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09977631492089"/>
          <c:y val="8.2566160697457869E-2"/>
          <c:w val="0.37994024623350647"/>
          <c:h val="4.232831558850704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427327018905243E-2"/>
          <c:y val="4.2308550402234933E-2"/>
          <c:w val="0.90692532998592568"/>
          <c:h val="0.64213039007734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'Форма сбора данных (2)'!$C$2</c:f>
              <c:strCache>
                <c:ptCount val="1"/>
                <c:pt idx="0">
                  <c:v>Значение 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('Форма сбора данных (2)'!$B$15:$B$19,'Форма сбора данных (2)'!$B$21)</c:f>
              <c:strCache>
                <c:ptCount val="6"/>
                <c:pt idx="0">
                  <c:v>Доля педагогов – участников профессиональных конкурсов, организуемых  органом исполнительной власти региона (ДО ЯО)</c:v>
                </c:pt>
                <c:pt idx="1">
                  <c:v>Доля педагогов – участников профессиональных конкурсов, организуемых  органом местного самоуправления (ДО АТМР)</c:v>
                </c:pt>
                <c:pt idx="2">
                  <c:v>Доля педагогов – победителей и призёров региональных этапов профессиональных конкурсов, организуемых  Министерством просвещения (от числа участников)</c:v>
                </c:pt>
                <c:pt idx="3">
                  <c:v>Доля педагогических и руководящих работников и методистов, вовлеченных в деятельность экспертных сообществ на региональном уровне</c:v>
                </c:pt>
                <c:pt idx="4">
                  <c:v>Доля педагогических и руководящих работников и методистов, вовлеченных в деятельность экспертных сообществ на муниципальном уровне</c:v>
                </c:pt>
                <c:pt idx="5">
                  <c:v>Доля педагогов и методистов, презентующих опыт профессиональной деятельности в различных формах и на разных уровнях, в том числе через тематические сайты</c:v>
                </c:pt>
              </c:strCache>
            </c:strRef>
          </c:cat>
          <c:val>
            <c:numRef>
              <c:f>('Форма сбора данных (2)'!$C$15:$C$19,'Форма сбора данных (2)'!$C$21)</c:f>
              <c:numCache>
                <c:formatCode>0%</c:formatCode>
                <c:ptCount val="6"/>
                <c:pt idx="0">
                  <c:v>5.9071729957805907E-2</c:v>
                </c:pt>
                <c:pt idx="1">
                  <c:v>9.49367088607595E-2</c:v>
                </c:pt>
                <c:pt idx="2">
                  <c:v>0.33333333333333331</c:v>
                </c:pt>
                <c:pt idx="3">
                  <c:v>6.2146892655367235E-2</c:v>
                </c:pt>
                <c:pt idx="4">
                  <c:v>0.27024482109227871</c:v>
                </c:pt>
                <c:pt idx="5">
                  <c:v>0.44791666666666669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9-4D36-8FFF-DFD96BFDE57C}"/>
            </c:ext>
          </c:extLst>
        </c:ser>
        <c:ser>
          <c:idx val="1"/>
          <c:order val="1"/>
          <c:tx>
            <c:strRef>
              <c:f>'Форма сбора данных (2)'!$D$2</c:f>
              <c:strCache>
                <c:ptCount val="1"/>
                <c:pt idx="0">
                  <c:v>Целевое значение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('Форма сбора данных (2)'!$B$15:$B$19,'Форма сбора данных (2)'!$B$21)</c:f>
              <c:strCache>
                <c:ptCount val="6"/>
                <c:pt idx="0">
                  <c:v>Доля педагогов – участников профессиональных конкурсов, организуемых  органом исполнительной власти региона (ДО ЯО)</c:v>
                </c:pt>
                <c:pt idx="1">
                  <c:v>Доля педагогов – участников профессиональных конкурсов, организуемых  органом местного самоуправления (ДО АТМР)</c:v>
                </c:pt>
                <c:pt idx="2">
                  <c:v>Доля педагогов – победителей и призёров региональных этапов профессиональных конкурсов, организуемых  Министерством просвещения (от числа участников)</c:v>
                </c:pt>
                <c:pt idx="3">
                  <c:v>Доля педагогических и руководящих работников и методистов, вовлеченных в деятельность экспертных сообществ на региональном уровне</c:v>
                </c:pt>
                <c:pt idx="4">
                  <c:v>Доля педагогических и руководящих работников и методистов, вовлеченных в деятельность экспертных сообществ на муниципальном уровне</c:v>
                </c:pt>
                <c:pt idx="5">
                  <c:v>Доля педагогов и методистов, презентующих опыт профессиональной деятельности в различных формах и на разных уровнях, в том числе через тематические сайты</c:v>
                </c:pt>
              </c:strCache>
            </c:strRef>
          </c:cat>
          <c:val>
            <c:numRef>
              <c:f>('Форма сбора данных (2)'!$D$15:$D$19,'Форма сбора данных (2)'!$D$21)</c:f>
              <c:numCache>
                <c:formatCode>0%</c:formatCode>
                <c:ptCount val="6"/>
                <c:pt idx="0">
                  <c:v>0.1</c:v>
                </c:pt>
                <c:pt idx="1">
                  <c:v>0.3</c:v>
                </c:pt>
                <c:pt idx="2">
                  <c:v>0.2</c:v>
                </c:pt>
                <c:pt idx="3">
                  <c:v>0.1</c:v>
                </c:pt>
                <c:pt idx="4">
                  <c:v>0.3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29-4D36-8FFF-DFD96BFDE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426368"/>
        <c:axId val="110436352"/>
        <c:axId val="0"/>
      </c:bar3DChart>
      <c:catAx>
        <c:axId val="11042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0436352"/>
        <c:crosses val="autoZero"/>
        <c:auto val="1"/>
        <c:lblAlgn val="ctr"/>
        <c:lblOffset val="100"/>
        <c:noMultiLvlLbl val="0"/>
      </c:catAx>
      <c:valAx>
        <c:axId val="110436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04263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276921906500815"/>
          <c:y val="5.7489847124860965E-2"/>
          <c:w val="0.31165953440602534"/>
          <c:h val="4.2098056080084843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'Форма сбора данных (2)'!$C$2</c:f>
              <c:strCache>
                <c:ptCount val="1"/>
                <c:pt idx="0">
                  <c:v>Значение 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'Форма сбора данных (2)'!$B$24:$B$30</c:f>
              <c:strCache>
                <c:ptCount val="7"/>
                <c:pt idx="0">
                  <c:v>Доля молодых педагогов в возрасте до 35 лет и педстажем до 3 лет, осуществляющих профессиональную деятельность под руководством наставника</c:v>
                </c:pt>
                <c:pt idx="1">
                  <c:v>Доля молодых педагогов в возрасте до 35 лет и педстажем до 3 лет, получающих поддержку на муниципальном уровне </c:v>
                </c:pt>
                <c:pt idx="2">
                  <c:v>Доля молодых педагогов в  возрасте до 35 лет, высказывающих удовлетворенность системой методической поддержки и/или реализации программ наставничества</c:v>
                </c:pt>
                <c:pt idx="3">
                  <c:v>Доля молодых педагогов в  возрасте до 35 лет, участвующих в деятельности профессиональных объединений (ассоциациях, методических объединениях), сетевых сообществах (регионального и муниципального уровней)</c:v>
                </c:pt>
                <c:pt idx="4">
                  <c:v>Доля ОУ, реализующих программы наставничества и/или адресной поддержки молодых педагогов в возрасте до 35 лет</c:v>
                </c:pt>
                <c:pt idx="5">
                  <c:v>Доля молодых педагогов в возрасте до 35 лет - участников профессиональных конкурсов, организуемых органом исполнительной власти региона и/или органом местного самоуправления</c:v>
                </c:pt>
                <c:pt idx="6">
                  <c:v>Доля молодых педагогов в возрасте до 35 лет, презентующих опыт профессиональной деятельности в различных формах (конференции, педсубботники, семинары и т.д.)</c:v>
                </c:pt>
              </c:strCache>
            </c:strRef>
          </c:cat>
          <c:val>
            <c:numRef>
              <c:f>'Форма сбора данных (2)'!$C$24:$C$30</c:f>
              <c:numCache>
                <c:formatCode>0%</c:formatCode>
                <c:ptCount val="7"/>
                <c:pt idx="0">
                  <c:v>0.89320388349514568</c:v>
                </c:pt>
                <c:pt idx="1">
                  <c:v>0.84466019417475724</c:v>
                </c:pt>
                <c:pt idx="2">
                  <c:v>0.47457627118644069</c:v>
                </c:pt>
                <c:pt idx="3">
                  <c:v>0.4576271186440678</c:v>
                </c:pt>
                <c:pt idx="4">
                  <c:v>0.48780487804878048</c:v>
                </c:pt>
                <c:pt idx="5">
                  <c:v>0.17796610169491525</c:v>
                </c:pt>
                <c:pt idx="6">
                  <c:v>0.29661016949152541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2-4505-AAC0-0996F8EBB85B}"/>
            </c:ext>
          </c:extLst>
        </c:ser>
        <c:ser>
          <c:idx val="1"/>
          <c:order val="1"/>
          <c:tx>
            <c:strRef>
              <c:f>'Форма сбора данных (2)'!$D$2</c:f>
              <c:strCache>
                <c:ptCount val="1"/>
                <c:pt idx="0">
                  <c:v>Целевое значение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'Форма сбора данных (2)'!$B$24:$B$30</c:f>
              <c:strCache>
                <c:ptCount val="7"/>
                <c:pt idx="0">
                  <c:v>Доля молодых педагогов в возрасте до 35 лет и педстажем до 3 лет, осуществляющих профессиональную деятельность под руководством наставника</c:v>
                </c:pt>
                <c:pt idx="1">
                  <c:v>Доля молодых педагогов в возрасте до 35 лет и педстажем до 3 лет, получающих поддержку на муниципальном уровне </c:v>
                </c:pt>
                <c:pt idx="2">
                  <c:v>Доля молодых педагогов в  возрасте до 35 лет, высказывающих удовлетворенность системой методической поддержки и/или реализации программ наставничества</c:v>
                </c:pt>
                <c:pt idx="3">
                  <c:v>Доля молодых педагогов в  возрасте до 35 лет, участвующих в деятельности профессиональных объединений (ассоциациях, методических объединениях), сетевых сообществах (регионального и муниципального уровней)</c:v>
                </c:pt>
                <c:pt idx="4">
                  <c:v>Доля ОУ, реализующих программы наставничества и/или адресной поддержки молодых педагогов в возрасте до 35 лет</c:v>
                </c:pt>
                <c:pt idx="5">
                  <c:v>Доля молодых педагогов в возрасте до 35 лет - участников профессиональных конкурсов, организуемых органом исполнительной власти региона и/или органом местного самоуправления</c:v>
                </c:pt>
                <c:pt idx="6">
                  <c:v>Доля молодых педагогов в возрасте до 35 лет, презентующих опыт профессиональной деятельности в различных формах (конференции, педсубботники, семинары и т.д.)</c:v>
                </c:pt>
              </c:strCache>
            </c:strRef>
          </c:cat>
          <c:val>
            <c:numRef>
              <c:f>'Форма сбора данных (2)'!$D$24:$D$30</c:f>
              <c:numCache>
                <c:formatCode>0%</c:formatCode>
                <c:ptCount val="7"/>
                <c:pt idx="0">
                  <c:v>0.7</c:v>
                </c:pt>
                <c:pt idx="1">
                  <c:v>0.7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0.3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A2-4505-AAC0-0996F8EBB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382336"/>
        <c:axId val="114383872"/>
        <c:axId val="0"/>
      </c:bar3DChart>
      <c:catAx>
        <c:axId val="11438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4383872"/>
        <c:crosses val="autoZero"/>
        <c:auto val="1"/>
        <c:lblAlgn val="ctr"/>
        <c:lblOffset val="100"/>
        <c:noMultiLvlLbl val="0"/>
      </c:catAx>
      <c:valAx>
        <c:axId val="114383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3823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768A8-48B1-4FB6-BCC3-260C60FF4215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A3FFE-6264-41E2-9C16-17828E745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3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A3FFE-6264-41E2-9C16-17828E745FB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45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4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9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3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9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4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72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3B18-D1E3-445A-B48F-62F34FE5834A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53AC-E47A-417C-AD47-BD5B6BD67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27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качеством методической работы на муниципальном уровне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Методсовет</a:t>
            </a:r>
            <a:endParaRPr lang="ru-RU" dirty="0" smtClean="0"/>
          </a:p>
          <a:p>
            <a:pPr algn="r"/>
            <a:r>
              <a:rPr lang="ru-RU" dirty="0" smtClean="0"/>
              <a:t>28.04.2021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2" y="344804"/>
            <a:ext cx="1463043" cy="14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Методическая работа – это основанная на науке и прогрессивном педагогическом и управленческом опыте целостная система взаимосвязанных мер, нацеленная на обеспечение профессионального роста педагога, развитие его творческого потенциала.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1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Цель и задачи мониторинга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Целью мониторинга является определение качества методической работы в </a:t>
            </a:r>
            <a:r>
              <a:rPr lang="ru-RU" dirty="0" err="1" smtClean="0"/>
              <a:t>Тутаевском</a:t>
            </a:r>
            <a:r>
              <a:rPr lang="ru-RU" dirty="0" smtClean="0"/>
              <a:t> муниципальном районе в 2020 году.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Задачи мониторинга:</a:t>
            </a:r>
          </a:p>
          <a:p>
            <a:r>
              <a:rPr lang="ru-RU" dirty="0" smtClean="0"/>
              <a:t>выявить достижение целевых значений муниципальных показателей качества методической работы;</a:t>
            </a:r>
          </a:p>
          <a:p>
            <a:r>
              <a:rPr lang="ru-RU" dirty="0" smtClean="0"/>
              <a:t>проанализировать деятельность образовательных учреждений, МУ ДПО «ИОЦ» по обеспечению качества методической работы;</a:t>
            </a:r>
          </a:p>
          <a:p>
            <a:r>
              <a:rPr lang="ru-RU" dirty="0" smtClean="0"/>
              <a:t>выявить проблемные зоны в организации и содержании методической работой на муниципальном уровне;</a:t>
            </a:r>
          </a:p>
          <a:p>
            <a:r>
              <a:rPr lang="ru-RU" dirty="0" smtClean="0"/>
              <a:t>дать рекомендации для корректировки деятельности образовательных учреждений, МУ ДПО «ИОЦ».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1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4288"/>
            <a:ext cx="10515600" cy="1112693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Направление 1. </a:t>
            </a:r>
            <a:r>
              <a:rPr lang="ru-RU" sz="3600" dirty="0" smtClean="0"/>
              <a:t>Научно-методическое/методическое сопровождение и поддержка педагогических работников.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8200" y="1825624"/>
            <a:ext cx="1646069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896462"/>
              </p:ext>
            </p:extLst>
          </p:nvPr>
        </p:nvGraphicFramePr>
        <p:xfrm>
          <a:off x="187325" y="-369887"/>
          <a:ext cx="11817350" cy="759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6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627" y="113229"/>
            <a:ext cx="11559207" cy="13255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Направление 2. </a:t>
            </a:r>
            <a:r>
              <a:rPr lang="ru-RU" sz="3200" dirty="0" smtClean="0"/>
              <a:t>Развитие и/или поддержка методических объединений и профессиональных сообществ педагогов.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8434" y="1825625"/>
            <a:ext cx="8219661" cy="435133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74581"/>
              </p:ext>
            </p:extLst>
          </p:nvPr>
        </p:nvGraphicFramePr>
        <p:xfrm>
          <a:off x="240145" y="882995"/>
          <a:ext cx="11259128" cy="605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35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156" y="0"/>
            <a:ext cx="11807687" cy="13255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Направление 2. </a:t>
            </a:r>
            <a:r>
              <a:rPr lang="ru-RU" sz="3200" dirty="0" smtClean="0"/>
              <a:t>Развитие профессиональных сообществ педагогов: конкурсное движение, экспертная деятельность.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619221"/>
              </p:ext>
            </p:extLst>
          </p:nvPr>
        </p:nvGraphicFramePr>
        <p:xfrm>
          <a:off x="838200" y="980799"/>
          <a:ext cx="10515600" cy="618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2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55" y="120902"/>
            <a:ext cx="11794836" cy="47946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Направление 3. </a:t>
            </a:r>
            <a:r>
              <a:rPr lang="ru-RU" sz="3200" dirty="0" smtClean="0"/>
              <a:t>Поддержка молодых (начинающих) педагогов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950300"/>
              </p:ext>
            </p:extLst>
          </p:nvPr>
        </p:nvGraphicFramePr>
        <p:xfrm>
          <a:off x="64656" y="489527"/>
          <a:ext cx="12127344" cy="636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4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Итоговый показатель </a:t>
            </a:r>
            <a:br>
              <a:rPr lang="ru-RU" sz="3600" dirty="0" smtClean="0"/>
            </a:br>
            <a:r>
              <a:rPr lang="ru-RU" sz="3600" dirty="0" smtClean="0"/>
              <a:t>качества методической работы в 2020 году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составил  44 балла из 66 возможных (67% от максимально возможного), что соответствует уровню качества – «Выше среднего»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6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Рекомендации </a:t>
            </a:r>
            <a:br>
              <a:rPr lang="ru-RU" sz="3600" dirty="0" smtClean="0"/>
            </a:br>
            <a:r>
              <a:rPr lang="ru-RU" sz="3600" dirty="0" smtClean="0"/>
              <a:t>образовательным учреждениях района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разработать нормативно-правовую базу и программные документы по созданию и развитию  инфраструктуры поддержки и методического сопровождения педагогов (положение о методической работе);</a:t>
            </a:r>
          </a:p>
          <a:p>
            <a:r>
              <a:rPr lang="ru-RU" dirty="0" smtClean="0"/>
              <a:t>создать и/или развивать на сайтах учреждений информационно-образовательные ресурсы, ориентированные на методическую поддержку педагогов;</a:t>
            </a:r>
          </a:p>
          <a:p>
            <a:r>
              <a:rPr lang="ru-RU" dirty="0" smtClean="0"/>
              <a:t>создать и/или развивать деятельность профессиональных сообществ в учреждениях;</a:t>
            </a:r>
          </a:p>
          <a:p>
            <a:r>
              <a:rPr lang="ru-RU" dirty="0" smtClean="0"/>
              <a:t>развивать формы поддержки и сопровождения молодых (начинающих) педагогов в возрасте до 35 лет и со стажем до 3 лет, в том числе реверсивного наставничества;</a:t>
            </a:r>
          </a:p>
          <a:p>
            <a:r>
              <a:rPr lang="ru-RU" dirty="0" smtClean="0"/>
              <a:t>разработать и внедрить систему учета достижения муниципальных целевых показателей качества методической работы;</a:t>
            </a:r>
          </a:p>
          <a:p>
            <a:r>
              <a:rPr lang="ru-RU" dirty="0" smtClean="0"/>
              <a:t>обеспечить повышение квалификации управленческих команд по вопросу организации методической работы в учреждении.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90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285</Words>
  <Application>Microsoft Office PowerPoint</Application>
  <PresentationFormat>Широкоэкранный</PresentationFormat>
  <Paragraphs>25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Управление качеством методической работы на муниципальном уровне</vt:lpstr>
      <vt:lpstr>Презентация PowerPoint</vt:lpstr>
      <vt:lpstr>Цель и задачи мониторинга</vt:lpstr>
      <vt:lpstr>Направление 1. Научно-методическое/методическое сопровождение и поддержка педагогических работников.</vt:lpstr>
      <vt:lpstr>Направление 2. Развитие и/или поддержка методических объединений и профессиональных сообществ педагогов.</vt:lpstr>
      <vt:lpstr>Направление 2. Развитие профессиональных сообществ педагогов: конкурсное движение, экспертная деятельность.</vt:lpstr>
      <vt:lpstr>Направление 3. Поддержка молодых (начинающих) педагогов</vt:lpstr>
      <vt:lpstr>Итоговый показатель  качества методической работы в 2020 году</vt:lpstr>
      <vt:lpstr>Рекомендации  образовательным учреждениях района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2021-04-28T05:25:32Z</dcterms:created>
  <dcterms:modified xsi:type="dcterms:W3CDTF">2021-04-28T08:25:27Z</dcterms:modified>
</cp:coreProperties>
</file>