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2"/>
  </p:notesMasterIdLst>
  <p:handoutMasterIdLst>
    <p:handoutMasterId r:id="rId13"/>
  </p:handoutMasterIdLst>
  <p:sldIdLst>
    <p:sldId id="272" r:id="rId3"/>
    <p:sldId id="280" r:id="rId4"/>
    <p:sldId id="278" r:id="rId5"/>
    <p:sldId id="270" r:id="rId6"/>
    <p:sldId id="273" r:id="rId7"/>
    <p:sldId id="274" r:id="rId8"/>
    <p:sldId id="276" r:id="rId9"/>
    <p:sldId id="27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-114" y="-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76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32D51-AC3E-43AE-A6AC-3BB5DD522EB5}" type="doc">
      <dgm:prSet loTypeId="urn:microsoft.com/office/officeart/2005/8/layout/vProcess5" loCatId="process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7694AA63-509C-4A42-8532-64AC2D503108}">
      <dgm:prSet phldrT="[Text]" custT="1"/>
      <dgm:spPr/>
      <dgm:t>
        <a:bodyPr/>
        <a:lstStyle/>
        <a:p>
          <a:r>
            <a:rPr lang="ru-RU" sz="2000" b="1" dirty="0" smtClean="0">
              <a:solidFill>
                <a:schemeClr val="tx2">
                  <a:lumMod val="50000"/>
                </a:schemeClr>
              </a:solidFill>
            </a:rPr>
            <a:t>Формировать у педагогов интерес к различным инновациям</a:t>
          </a:r>
          <a:endParaRPr lang="ru-RU" sz="20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5FE6F54A-793F-4D23-AEE4-0B66EFEF7537}" type="parTrans" cxnId="{6B022E57-08DD-45E3-840B-6A1D9FA4CD05}">
      <dgm:prSet/>
      <dgm:spPr/>
      <dgm:t>
        <a:bodyPr/>
        <a:lstStyle/>
        <a:p>
          <a:endParaRPr lang="en-US"/>
        </a:p>
      </dgm:t>
    </dgm:pt>
    <dgm:pt modelId="{31D65F67-FF5D-4DBF-B8F3-42F4954C4217}" type="sibTrans" cxnId="{6B022E57-08DD-45E3-840B-6A1D9FA4CD05}">
      <dgm:prSet/>
      <dgm:spPr/>
      <dgm:t>
        <a:bodyPr/>
        <a:lstStyle/>
        <a:p>
          <a:endParaRPr lang="en-US"/>
        </a:p>
      </dgm:t>
    </dgm:pt>
    <dgm:pt modelId="{9686F1BF-536B-47D1-8382-7914918E4475}">
      <dgm:prSet phldrT="[Text]" custT="1"/>
      <dgm:spPr/>
      <dgm:t>
        <a:bodyPr/>
        <a:lstStyle/>
        <a:p>
          <a:pPr algn="l"/>
          <a:r>
            <a:rPr lang="ru-RU" sz="1900" b="1" dirty="0" smtClean="0">
              <a:solidFill>
                <a:schemeClr val="tx2">
                  <a:lumMod val="50000"/>
                </a:schemeClr>
              </a:solidFill>
            </a:rPr>
            <a:t>Активизировать саморазвитие педагогов на основе поисково-педагогической целенаправленной методической деятельности</a:t>
          </a:r>
          <a:endParaRPr lang="ru-RU" sz="19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7974D907-A946-4B07-9B14-E984EF358131}" type="parTrans" cxnId="{278F5898-2FEC-487A-BC63-96F95738EB85}">
      <dgm:prSet/>
      <dgm:spPr/>
      <dgm:t>
        <a:bodyPr/>
        <a:lstStyle/>
        <a:p>
          <a:endParaRPr lang="en-US"/>
        </a:p>
      </dgm:t>
    </dgm:pt>
    <dgm:pt modelId="{DF9CE341-EF0D-47D3-9D51-24517F7DC7E6}" type="sibTrans" cxnId="{278F5898-2FEC-487A-BC63-96F95738EB85}">
      <dgm:prSet/>
      <dgm:spPr/>
      <dgm:t>
        <a:bodyPr/>
        <a:lstStyle/>
        <a:p>
          <a:endParaRPr lang="en-US"/>
        </a:p>
      </dgm:t>
    </dgm:pt>
    <dgm:pt modelId="{BD1D151A-9BF5-4298-9A81-3358E9026F5E}">
      <dgm:prSet phldrT="[Text]" custT="1"/>
      <dgm:spPr/>
      <dgm:t>
        <a:bodyPr/>
        <a:lstStyle/>
        <a:p>
          <a:r>
            <a:rPr lang="ru-RU" sz="1500" noProof="0" dirty="0" smtClean="0"/>
            <a:t> </a:t>
          </a:r>
          <a:r>
            <a:rPr lang="ru-RU" sz="2000" b="1" noProof="0" dirty="0" smtClean="0">
              <a:solidFill>
                <a:schemeClr val="tx2">
                  <a:lumMod val="50000"/>
                </a:schemeClr>
              </a:solidFill>
            </a:rPr>
            <a:t>Апробирование на практике приемов творческих педагогических находок</a:t>
          </a:r>
          <a:endParaRPr lang="ru-RU" sz="28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BD71555C-B0A7-48F0-BA96-B0A60F95B7DD}" type="parTrans" cxnId="{21E48DC5-14D8-497A-AEE1-2903EC44ABBE}">
      <dgm:prSet/>
      <dgm:spPr/>
      <dgm:t>
        <a:bodyPr/>
        <a:lstStyle/>
        <a:p>
          <a:endParaRPr lang="en-US"/>
        </a:p>
      </dgm:t>
    </dgm:pt>
    <dgm:pt modelId="{560C5953-7705-4BB4-B630-463F6520C5CC}" type="sibTrans" cxnId="{21E48DC5-14D8-497A-AEE1-2903EC44ABBE}">
      <dgm:prSet/>
      <dgm:spPr/>
      <dgm:t>
        <a:bodyPr/>
        <a:lstStyle/>
        <a:p>
          <a:endParaRPr lang="en-US"/>
        </a:p>
      </dgm:t>
    </dgm:pt>
    <dgm:pt modelId="{7CA4D689-C260-42CF-AF19-5E983C0A3194}">
      <dgm:prSet phldrT="[Text]" custT="1"/>
      <dgm:spPr/>
      <dgm:t>
        <a:bodyPr/>
        <a:lstStyle/>
        <a:p>
          <a:r>
            <a:rPr lang="ru-RU" sz="1500" noProof="0" dirty="0" smtClean="0"/>
            <a:t> </a:t>
          </a:r>
          <a:r>
            <a:rPr lang="ru-RU" sz="1800" b="1" noProof="0" dirty="0" smtClean="0">
              <a:solidFill>
                <a:schemeClr val="tx2">
                  <a:lumMod val="50000"/>
                </a:schemeClr>
              </a:solidFill>
            </a:rPr>
            <a:t>Осуществлять внедрение педагогических идей в различные направления </a:t>
          </a:r>
          <a:r>
            <a:rPr lang="ru-RU" sz="1800" b="1" noProof="0" dirty="0" err="1" smtClean="0">
              <a:solidFill>
                <a:schemeClr val="tx2">
                  <a:lumMod val="50000"/>
                </a:schemeClr>
              </a:solidFill>
            </a:rPr>
            <a:t>воспитательно</a:t>
          </a:r>
          <a:r>
            <a:rPr lang="ru-RU" sz="1800" b="1" noProof="0" dirty="0" smtClean="0">
              <a:solidFill>
                <a:schemeClr val="tx2">
                  <a:lumMod val="50000"/>
                </a:schemeClr>
              </a:solidFill>
            </a:rPr>
            <a:t>-образовательного процесса</a:t>
          </a:r>
          <a:endParaRPr lang="ru-RU" sz="1800" b="1" noProof="0" dirty="0">
            <a:solidFill>
              <a:schemeClr val="tx2">
                <a:lumMod val="50000"/>
              </a:schemeClr>
            </a:solidFill>
          </a:endParaRPr>
        </a:p>
      </dgm:t>
    </dgm:pt>
    <dgm:pt modelId="{B9BB06D2-019B-4ADA-A5DC-30D7716DFD56}" type="parTrans" cxnId="{083330C3-2FF3-4306-A96A-5BD674C0A87F}">
      <dgm:prSet/>
      <dgm:spPr/>
      <dgm:t>
        <a:bodyPr/>
        <a:lstStyle/>
        <a:p>
          <a:endParaRPr lang="ru-RU"/>
        </a:p>
      </dgm:t>
    </dgm:pt>
    <dgm:pt modelId="{82EAD849-4F52-4FD3-9771-0377438B7AEC}" type="sibTrans" cxnId="{083330C3-2FF3-4306-A96A-5BD674C0A87F}">
      <dgm:prSet/>
      <dgm:spPr/>
      <dgm:t>
        <a:bodyPr/>
        <a:lstStyle/>
        <a:p>
          <a:endParaRPr lang="ru-RU"/>
        </a:p>
      </dgm:t>
    </dgm:pt>
    <dgm:pt modelId="{E556AD9C-C8B4-413C-A4B7-39BBDF9BE77C}">
      <dgm:prSet/>
      <dgm:spPr/>
      <dgm:t>
        <a:bodyPr/>
        <a:lstStyle/>
        <a:p>
          <a:endParaRPr lang="ru-RU"/>
        </a:p>
      </dgm:t>
    </dgm:pt>
    <dgm:pt modelId="{B91A2A3D-CC5A-4F6A-8AC9-C9AAA08FA021}" type="sibTrans" cxnId="{D488A163-D938-4C80-A1F6-3A2C5E7B771F}">
      <dgm:prSet/>
      <dgm:spPr/>
      <dgm:t>
        <a:bodyPr/>
        <a:lstStyle/>
        <a:p>
          <a:endParaRPr lang="ru-RU"/>
        </a:p>
      </dgm:t>
    </dgm:pt>
    <dgm:pt modelId="{A69C04A7-2B5D-4429-957B-8B07034FD28B}" type="parTrans" cxnId="{D488A163-D938-4C80-A1F6-3A2C5E7B771F}">
      <dgm:prSet/>
      <dgm:spPr/>
      <dgm:t>
        <a:bodyPr/>
        <a:lstStyle/>
        <a:p>
          <a:endParaRPr lang="ru-RU"/>
        </a:p>
      </dgm:t>
    </dgm:pt>
    <dgm:pt modelId="{E4415ACC-66DC-43C1-A966-DED9F73CEE9F}">
      <dgm:prSet/>
      <dgm:spPr/>
      <dgm:t>
        <a:bodyPr/>
        <a:lstStyle/>
        <a:p>
          <a:r>
            <a:rPr lang="ru-RU" b="1" dirty="0" smtClean="0">
              <a:solidFill>
                <a:schemeClr val="tx2"/>
              </a:solidFill>
            </a:rPr>
            <a:t>Создать условия для </a:t>
          </a:r>
          <a:r>
            <a:rPr lang="ru-RU" b="1" dirty="0" err="1" smtClean="0">
              <a:solidFill>
                <a:schemeClr val="tx2"/>
              </a:solidFill>
            </a:rPr>
            <a:t>поышения</a:t>
          </a:r>
          <a:r>
            <a:rPr lang="ru-RU" b="1" dirty="0" smtClean="0">
              <a:solidFill>
                <a:schemeClr val="tx2"/>
              </a:solidFill>
            </a:rPr>
            <a:t> профессионального мастерства педагогов, развитие личных креативных качеств.</a:t>
          </a:r>
          <a:endParaRPr lang="ru-RU" b="1" dirty="0">
            <a:solidFill>
              <a:schemeClr val="tx2"/>
            </a:solidFill>
          </a:endParaRPr>
        </a:p>
      </dgm:t>
    </dgm:pt>
    <dgm:pt modelId="{A492BC7C-36FA-48F3-8DEB-C72D01AA71EB}" type="sibTrans" cxnId="{4C392D25-CC84-4AA0-ABE6-C5AAA56A956D}">
      <dgm:prSet/>
      <dgm:spPr/>
      <dgm:t>
        <a:bodyPr/>
        <a:lstStyle/>
        <a:p>
          <a:endParaRPr lang="ru-RU"/>
        </a:p>
      </dgm:t>
    </dgm:pt>
    <dgm:pt modelId="{C7FC371C-3917-4801-ABB7-AC750A9ED354}" type="parTrans" cxnId="{4C392D25-CC84-4AA0-ABE6-C5AAA56A956D}">
      <dgm:prSet/>
      <dgm:spPr/>
      <dgm:t>
        <a:bodyPr/>
        <a:lstStyle/>
        <a:p>
          <a:endParaRPr lang="ru-RU"/>
        </a:p>
      </dgm:t>
    </dgm:pt>
    <dgm:pt modelId="{0EB5515E-7BEA-4E34-9126-A07423A49B9C}" type="pres">
      <dgm:prSet presAssocID="{69F32D51-AC3E-43AE-A6AC-3BB5DD522EB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730008-C14A-4D0E-A811-8AEDAA571382}" type="pres">
      <dgm:prSet presAssocID="{69F32D51-AC3E-43AE-A6AC-3BB5DD522EB5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BB80E94-8E51-44F8-9D64-5008CFFC42DC}" type="pres">
      <dgm:prSet presAssocID="{69F32D51-AC3E-43AE-A6AC-3BB5DD522EB5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08110-F12F-4814-92DD-05C718B4E841}" type="pres">
      <dgm:prSet presAssocID="{69F32D51-AC3E-43AE-A6AC-3BB5DD522EB5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F88FD-09A5-4CAE-82DC-B3AD48A14290}" type="pres">
      <dgm:prSet presAssocID="{69F32D51-AC3E-43AE-A6AC-3BB5DD522EB5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142F5-3E02-43A0-8BFE-CA072319A79F}" type="pres">
      <dgm:prSet presAssocID="{69F32D51-AC3E-43AE-A6AC-3BB5DD522EB5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A603EE-7358-4313-B703-9AE8ABEAC500}" type="pres">
      <dgm:prSet presAssocID="{69F32D51-AC3E-43AE-A6AC-3BB5DD522EB5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061BAF-2172-48BE-90EB-19D420BF9D0C}" type="pres">
      <dgm:prSet presAssocID="{69F32D51-AC3E-43AE-A6AC-3BB5DD522EB5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4D9781-AF5D-4906-8EFA-727C651024BF}" type="pres">
      <dgm:prSet presAssocID="{69F32D51-AC3E-43AE-A6AC-3BB5DD522EB5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25B6AE-B662-49A2-B054-CF00B00F0916}" type="pres">
      <dgm:prSet presAssocID="{69F32D51-AC3E-43AE-A6AC-3BB5DD522EB5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D8E0C-07C6-4D9E-B4CF-75D41BDA1481}" type="pres">
      <dgm:prSet presAssocID="{69F32D51-AC3E-43AE-A6AC-3BB5DD522EB5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6929FD-D989-466F-BFF3-CA6E5CF4C0FF}" type="pres">
      <dgm:prSet presAssocID="{69F32D51-AC3E-43AE-A6AC-3BB5DD522EB5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E1062-9FEF-463C-B4DC-254D910D4B77}" type="pres">
      <dgm:prSet presAssocID="{69F32D51-AC3E-43AE-A6AC-3BB5DD522EB5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B56F80-7FB8-4257-B8B6-8BC76BE1B480}" type="pres">
      <dgm:prSet presAssocID="{69F32D51-AC3E-43AE-A6AC-3BB5DD522EB5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BDF945-5927-404A-8681-27CB9BA71D0F}" type="pres">
      <dgm:prSet presAssocID="{69F32D51-AC3E-43AE-A6AC-3BB5DD522EB5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D4F39B-88D8-4685-BD4C-5A35E9AA35F8}" type="pres">
      <dgm:prSet presAssocID="{69F32D51-AC3E-43AE-A6AC-3BB5DD522EB5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8F5898-2FEC-487A-BC63-96F95738EB85}" srcId="{69F32D51-AC3E-43AE-A6AC-3BB5DD522EB5}" destId="{9686F1BF-536B-47D1-8382-7914918E4475}" srcOrd="1" destOrd="0" parTransId="{7974D907-A946-4B07-9B14-E984EF358131}" sibTransId="{DF9CE341-EF0D-47D3-9D51-24517F7DC7E6}"/>
    <dgm:cxn modelId="{6B022E57-08DD-45E3-840B-6A1D9FA4CD05}" srcId="{69F32D51-AC3E-43AE-A6AC-3BB5DD522EB5}" destId="{7694AA63-509C-4A42-8532-64AC2D503108}" srcOrd="0" destOrd="0" parTransId="{5FE6F54A-793F-4D23-AEE4-0B66EFEF7537}" sibTransId="{31D65F67-FF5D-4DBF-B8F3-42F4954C4217}"/>
    <dgm:cxn modelId="{32D90BDA-1BB1-430F-8FE3-45F04C45A092}" type="presOf" srcId="{7CA4D689-C260-42CF-AF19-5E983C0A3194}" destId="{0DB142F5-3E02-43A0-8BFE-CA072319A79F}" srcOrd="0" destOrd="0" presId="urn:microsoft.com/office/officeart/2005/8/layout/vProcess5"/>
    <dgm:cxn modelId="{DC0949D0-C391-496C-A242-78DB4534895C}" type="presOf" srcId="{7694AA63-509C-4A42-8532-64AC2D503108}" destId="{676929FD-D989-466F-BFF3-CA6E5CF4C0FF}" srcOrd="1" destOrd="0" presId="urn:microsoft.com/office/officeart/2005/8/layout/vProcess5"/>
    <dgm:cxn modelId="{18710587-1A17-402C-9E29-B5E923B8C75B}" type="presOf" srcId="{69F32D51-AC3E-43AE-A6AC-3BB5DD522EB5}" destId="{0EB5515E-7BEA-4E34-9126-A07423A49B9C}" srcOrd="0" destOrd="0" presId="urn:microsoft.com/office/officeart/2005/8/layout/vProcess5"/>
    <dgm:cxn modelId="{21E48DC5-14D8-497A-AEE1-2903EC44ABBE}" srcId="{69F32D51-AC3E-43AE-A6AC-3BB5DD522EB5}" destId="{BD1D151A-9BF5-4298-9A81-3358E9026F5E}" srcOrd="2" destOrd="0" parTransId="{BD71555C-B0A7-48F0-BA96-B0A60F95B7DD}" sibTransId="{560C5953-7705-4BB4-B630-463F6520C5CC}"/>
    <dgm:cxn modelId="{59B70450-93D4-4A21-9ED2-0F6F0B87C4AA}" type="presOf" srcId="{7CA4D689-C260-42CF-AF19-5E983C0A3194}" destId="{5FBDF945-5927-404A-8681-27CB9BA71D0F}" srcOrd="1" destOrd="0" presId="urn:microsoft.com/office/officeart/2005/8/layout/vProcess5"/>
    <dgm:cxn modelId="{3AD5BDC4-CEA2-4B08-A646-DEB4DC8E36DC}" type="presOf" srcId="{31D65F67-FF5D-4DBF-B8F3-42F4954C4217}" destId="{5D061BAF-2172-48BE-90EB-19D420BF9D0C}" srcOrd="0" destOrd="0" presId="urn:microsoft.com/office/officeart/2005/8/layout/vProcess5"/>
    <dgm:cxn modelId="{697A9BEE-81E4-4372-9C7C-098FCC41B0F2}" type="presOf" srcId="{9686F1BF-536B-47D1-8382-7914918E4475}" destId="{486E1062-9FEF-463C-B4DC-254D910D4B77}" srcOrd="1" destOrd="0" presId="urn:microsoft.com/office/officeart/2005/8/layout/vProcess5"/>
    <dgm:cxn modelId="{A7EF0E86-406A-4B08-AE1D-5F043C8E1941}" type="presOf" srcId="{DF9CE341-EF0D-47D3-9D51-24517F7DC7E6}" destId="{CB4D9781-AF5D-4906-8EFA-727C651024BF}" srcOrd="0" destOrd="0" presId="urn:microsoft.com/office/officeart/2005/8/layout/vProcess5"/>
    <dgm:cxn modelId="{D878EB9A-04F5-47DE-B4C6-850D7A575F3D}" type="presOf" srcId="{9686F1BF-536B-47D1-8382-7914918E4475}" destId="{BF108110-F12F-4814-92DD-05C718B4E841}" srcOrd="0" destOrd="0" presId="urn:microsoft.com/office/officeart/2005/8/layout/vProcess5"/>
    <dgm:cxn modelId="{D488A163-D938-4C80-A1F6-3A2C5E7B771F}" srcId="{69F32D51-AC3E-43AE-A6AC-3BB5DD522EB5}" destId="{E556AD9C-C8B4-413C-A4B7-39BBDF9BE77C}" srcOrd="5" destOrd="0" parTransId="{A69C04A7-2B5D-4429-957B-8B07034FD28B}" sibTransId="{B91A2A3D-CC5A-4F6A-8AC9-C9AAA08FA021}"/>
    <dgm:cxn modelId="{083330C3-2FF3-4306-A96A-5BD674C0A87F}" srcId="{69F32D51-AC3E-43AE-A6AC-3BB5DD522EB5}" destId="{7CA4D689-C260-42CF-AF19-5E983C0A3194}" srcOrd="3" destOrd="0" parTransId="{B9BB06D2-019B-4ADA-A5DC-30D7716DFD56}" sibTransId="{82EAD849-4F52-4FD3-9771-0377438B7AEC}"/>
    <dgm:cxn modelId="{7F95AC94-A3ED-40CC-B392-0CE7F842649D}" type="presOf" srcId="{BD1D151A-9BF5-4298-9A81-3358E9026F5E}" destId="{6CB56F80-7FB8-4257-B8B6-8BC76BE1B480}" srcOrd="1" destOrd="0" presId="urn:microsoft.com/office/officeart/2005/8/layout/vProcess5"/>
    <dgm:cxn modelId="{D3C2A330-ED56-4A3B-A57E-005B33D7EF72}" type="presOf" srcId="{560C5953-7705-4BB4-B630-463F6520C5CC}" destId="{2C25B6AE-B662-49A2-B054-CF00B00F0916}" srcOrd="0" destOrd="0" presId="urn:microsoft.com/office/officeart/2005/8/layout/vProcess5"/>
    <dgm:cxn modelId="{F76DAD61-7CB6-4297-86EA-526415A2EC43}" type="presOf" srcId="{BD1D151A-9BF5-4298-9A81-3358E9026F5E}" destId="{4FBF88FD-09A5-4CAE-82DC-B3AD48A14290}" srcOrd="0" destOrd="0" presId="urn:microsoft.com/office/officeart/2005/8/layout/vProcess5"/>
    <dgm:cxn modelId="{A1BA9225-48F9-4361-B252-A6EFAFB1E115}" type="presOf" srcId="{7694AA63-509C-4A42-8532-64AC2D503108}" destId="{8BB80E94-8E51-44F8-9D64-5008CFFC42DC}" srcOrd="0" destOrd="0" presId="urn:microsoft.com/office/officeart/2005/8/layout/vProcess5"/>
    <dgm:cxn modelId="{4C392D25-CC84-4AA0-ABE6-C5AAA56A956D}" srcId="{69F32D51-AC3E-43AE-A6AC-3BB5DD522EB5}" destId="{E4415ACC-66DC-43C1-A966-DED9F73CEE9F}" srcOrd="4" destOrd="0" parTransId="{C7FC371C-3917-4801-ABB7-AC750A9ED354}" sibTransId="{A492BC7C-36FA-48F3-8DEB-C72D01AA71EB}"/>
    <dgm:cxn modelId="{1645F8DB-0BF6-4F63-BEF8-298FFB303550}" type="presOf" srcId="{82EAD849-4F52-4FD3-9771-0377438B7AEC}" destId="{5F2D8E0C-07C6-4D9E-B4CF-75D41BDA1481}" srcOrd="0" destOrd="0" presId="urn:microsoft.com/office/officeart/2005/8/layout/vProcess5"/>
    <dgm:cxn modelId="{BD1966C0-F519-4E8C-9046-9DA590C4642C}" type="presOf" srcId="{E4415ACC-66DC-43C1-A966-DED9F73CEE9F}" destId="{99D4F39B-88D8-4685-BD4C-5A35E9AA35F8}" srcOrd="1" destOrd="0" presId="urn:microsoft.com/office/officeart/2005/8/layout/vProcess5"/>
    <dgm:cxn modelId="{456BF77E-3BBA-45EE-9820-D38D6AFAE08B}" type="presOf" srcId="{E4415ACC-66DC-43C1-A966-DED9F73CEE9F}" destId="{E1A603EE-7358-4313-B703-9AE8ABEAC500}" srcOrd="0" destOrd="0" presId="urn:microsoft.com/office/officeart/2005/8/layout/vProcess5"/>
    <dgm:cxn modelId="{0627F5E9-9D60-4125-844C-0EC1113CD262}" type="presParOf" srcId="{0EB5515E-7BEA-4E34-9126-A07423A49B9C}" destId="{EB730008-C14A-4D0E-A811-8AEDAA571382}" srcOrd="0" destOrd="0" presId="urn:microsoft.com/office/officeart/2005/8/layout/vProcess5"/>
    <dgm:cxn modelId="{4258B555-C2FD-47A6-B99B-354A790EFB58}" type="presParOf" srcId="{0EB5515E-7BEA-4E34-9126-A07423A49B9C}" destId="{8BB80E94-8E51-44F8-9D64-5008CFFC42DC}" srcOrd="1" destOrd="0" presId="urn:microsoft.com/office/officeart/2005/8/layout/vProcess5"/>
    <dgm:cxn modelId="{855214CF-F725-4213-B771-D12BF9C57422}" type="presParOf" srcId="{0EB5515E-7BEA-4E34-9126-A07423A49B9C}" destId="{BF108110-F12F-4814-92DD-05C718B4E841}" srcOrd="2" destOrd="0" presId="urn:microsoft.com/office/officeart/2005/8/layout/vProcess5"/>
    <dgm:cxn modelId="{B822677D-EDBB-4A60-BFD6-6F6CFC34E133}" type="presParOf" srcId="{0EB5515E-7BEA-4E34-9126-A07423A49B9C}" destId="{4FBF88FD-09A5-4CAE-82DC-B3AD48A14290}" srcOrd="3" destOrd="0" presId="urn:microsoft.com/office/officeart/2005/8/layout/vProcess5"/>
    <dgm:cxn modelId="{038D7304-4B41-43B2-A9A7-2272683E0232}" type="presParOf" srcId="{0EB5515E-7BEA-4E34-9126-A07423A49B9C}" destId="{0DB142F5-3E02-43A0-8BFE-CA072319A79F}" srcOrd="4" destOrd="0" presId="urn:microsoft.com/office/officeart/2005/8/layout/vProcess5"/>
    <dgm:cxn modelId="{0A8C4811-A720-4183-8DB3-BDEF09BCEC27}" type="presParOf" srcId="{0EB5515E-7BEA-4E34-9126-A07423A49B9C}" destId="{E1A603EE-7358-4313-B703-9AE8ABEAC500}" srcOrd="5" destOrd="0" presId="urn:microsoft.com/office/officeart/2005/8/layout/vProcess5"/>
    <dgm:cxn modelId="{0AE1432D-2B02-4B21-8A14-339B5D2999CA}" type="presParOf" srcId="{0EB5515E-7BEA-4E34-9126-A07423A49B9C}" destId="{5D061BAF-2172-48BE-90EB-19D420BF9D0C}" srcOrd="6" destOrd="0" presId="urn:microsoft.com/office/officeart/2005/8/layout/vProcess5"/>
    <dgm:cxn modelId="{169CEA12-1639-494E-83B9-F89FE7BD27EC}" type="presParOf" srcId="{0EB5515E-7BEA-4E34-9126-A07423A49B9C}" destId="{CB4D9781-AF5D-4906-8EFA-727C651024BF}" srcOrd="7" destOrd="0" presId="urn:microsoft.com/office/officeart/2005/8/layout/vProcess5"/>
    <dgm:cxn modelId="{ED21958F-73A6-42E9-9AA3-A6B35EDF4213}" type="presParOf" srcId="{0EB5515E-7BEA-4E34-9126-A07423A49B9C}" destId="{2C25B6AE-B662-49A2-B054-CF00B00F0916}" srcOrd="8" destOrd="0" presId="urn:microsoft.com/office/officeart/2005/8/layout/vProcess5"/>
    <dgm:cxn modelId="{6F222697-733D-4991-A832-9A83807A7F4A}" type="presParOf" srcId="{0EB5515E-7BEA-4E34-9126-A07423A49B9C}" destId="{5F2D8E0C-07C6-4D9E-B4CF-75D41BDA1481}" srcOrd="9" destOrd="0" presId="urn:microsoft.com/office/officeart/2005/8/layout/vProcess5"/>
    <dgm:cxn modelId="{8DDEBC1C-952C-4FED-B55F-C3EA62E5D9DE}" type="presParOf" srcId="{0EB5515E-7BEA-4E34-9126-A07423A49B9C}" destId="{676929FD-D989-466F-BFF3-CA6E5CF4C0FF}" srcOrd="10" destOrd="0" presId="urn:microsoft.com/office/officeart/2005/8/layout/vProcess5"/>
    <dgm:cxn modelId="{B16703FF-D49E-49E6-BF76-DB21FCBC47DC}" type="presParOf" srcId="{0EB5515E-7BEA-4E34-9126-A07423A49B9C}" destId="{486E1062-9FEF-463C-B4DC-254D910D4B77}" srcOrd="11" destOrd="0" presId="urn:microsoft.com/office/officeart/2005/8/layout/vProcess5"/>
    <dgm:cxn modelId="{2A446304-5120-48AF-88EF-229543862126}" type="presParOf" srcId="{0EB5515E-7BEA-4E34-9126-A07423A49B9C}" destId="{6CB56F80-7FB8-4257-B8B6-8BC76BE1B480}" srcOrd="12" destOrd="0" presId="urn:microsoft.com/office/officeart/2005/8/layout/vProcess5"/>
    <dgm:cxn modelId="{758C9CEE-F5C5-476E-8CF7-16FC72B4B3DF}" type="presParOf" srcId="{0EB5515E-7BEA-4E34-9126-A07423A49B9C}" destId="{5FBDF945-5927-404A-8681-27CB9BA71D0F}" srcOrd="13" destOrd="0" presId="urn:microsoft.com/office/officeart/2005/8/layout/vProcess5"/>
    <dgm:cxn modelId="{513AD80F-8435-4CFE-80F2-3B0C287B0E6B}" type="presParOf" srcId="{0EB5515E-7BEA-4E34-9126-A07423A49B9C}" destId="{99D4F39B-88D8-4685-BD4C-5A35E9AA35F8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B80E94-8E51-44F8-9D64-5008CFFC42DC}">
      <dsp:nvSpPr>
        <dsp:cNvPr id="0" name=""/>
        <dsp:cNvSpPr/>
      </dsp:nvSpPr>
      <dsp:spPr>
        <a:xfrm>
          <a:off x="0" y="0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2">
                  <a:lumMod val="50000"/>
                </a:schemeClr>
              </a:solidFill>
            </a:rPr>
            <a:t>Формировать у педагогов интерес к различным инновациям</a:t>
          </a:r>
          <a:endParaRPr lang="ru-RU" sz="20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29197" y="29197"/>
        <a:ext cx="6342087" cy="938456"/>
      </dsp:txXfrm>
    </dsp:sp>
    <dsp:sp modelId="{BF108110-F12F-4814-92DD-05C718B4E841}">
      <dsp:nvSpPr>
        <dsp:cNvPr id="0" name=""/>
        <dsp:cNvSpPr/>
      </dsp:nvSpPr>
      <dsp:spPr>
        <a:xfrm>
          <a:off x="562633" y="1135302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1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tx2">
                  <a:lumMod val="50000"/>
                </a:schemeClr>
              </a:solidFill>
            </a:rPr>
            <a:t>Активизировать саморазвитие педагогов на основе поисково-педагогической целенаправленной методической деятельности</a:t>
          </a:r>
          <a:endParaRPr lang="ru-RU" sz="19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591830" y="1164499"/>
        <a:ext cx="6265419" cy="938456"/>
      </dsp:txXfrm>
    </dsp:sp>
    <dsp:sp modelId="{4FBF88FD-09A5-4CAE-82DC-B3AD48A14290}">
      <dsp:nvSpPr>
        <dsp:cNvPr id="0" name=""/>
        <dsp:cNvSpPr/>
      </dsp:nvSpPr>
      <dsp:spPr>
        <a:xfrm>
          <a:off x="1125267" y="2270605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noProof="0" dirty="0" smtClean="0"/>
            <a:t> </a:t>
          </a:r>
          <a:r>
            <a:rPr lang="ru-RU" sz="2000" b="1" kern="1200" noProof="0" dirty="0" smtClean="0">
              <a:solidFill>
                <a:schemeClr val="tx2">
                  <a:lumMod val="50000"/>
                </a:schemeClr>
              </a:solidFill>
            </a:rPr>
            <a:t>Апробирование на практике приемов творческих педагогических находок</a:t>
          </a:r>
          <a:endParaRPr lang="ru-RU" sz="28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1154464" y="2299802"/>
        <a:ext cx="6265419" cy="938456"/>
      </dsp:txXfrm>
    </dsp:sp>
    <dsp:sp modelId="{0DB142F5-3E02-43A0-8BFE-CA072319A79F}">
      <dsp:nvSpPr>
        <dsp:cNvPr id="0" name=""/>
        <dsp:cNvSpPr/>
      </dsp:nvSpPr>
      <dsp:spPr>
        <a:xfrm>
          <a:off x="1687901" y="3405907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noProof="0" dirty="0" smtClean="0"/>
            <a:t> </a:t>
          </a:r>
          <a:r>
            <a:rPr lang="ru-RU" sz="1800" b="1" kern="1200" noProof="0" dirty="0" smtClean="0">
              <a:solidFill>
                <a:schemeClr val="tx2">
                  <a:lumMod val="50000"/>
                </a:schemeClr>
              </a:solidFill>
            </a:rPr>
            <a:t>Осуществлять внедрение педагогических идей в различные направления </a:t>
          </a:r>
          <a:r>
            <a:rPr lang="ru-RU" sz="1800" b="1" kern="1200" noProof="0" dirty="0" err="1" smtClean="0">
              <a:solidFill>
                <a:schemeClr val="tx2">
                  <a:lumMod val="50000"/>
                </a:schemeClr>
              </a:solidFill>
            </a:rPr>
            <a:t>воспитательно</a:t>
          </a:r>
          <a:r>
            <a:rPr lang="ru-RU" sz="1800" b="1" kern="1200" noProof="0" dirty="0" smtClean="0">
              <a:solidFill>
                <a:schemeClr val="tx2">
                  <a:lumMod val="50000"/>
                </a:schemeClr>
              </a:solidFill>
            </a:rPr>
            <a:t>-образовательного процесса</a:t>
          </a:r>
          <a:endParaRPr lang="ru-RU" sz="1800" b="1" kern="1200" noProof="0" dirty="0">
            <a:solidFill>
              <a:schemeClr val="tx2">
                <a:lumMod val="50000"/>
              </a:schemeClr>
            </a:solidFill>
          </a:endParaRPr>
        </a:p>
      </dsp:txBody>
      <dsp:txXfrm>
        <a:off x="1717098" y="3435104"/>
        <a:ext cx="6265419" cy="938456"/>
      </dsp:txXfrm>
    </dsp:sp>
    <dsp:sp modelId="{E1A603EE-7358-4313-B703-9AE8ABEAC500}">
      <dsp:nvSpPr>
        <dsp:cNvPr id="0" name=""/>
        <dsp:cNvSpPr/>
      </dsp:nvSpPr>
      <dsp:spPr>
        <a:xfrm>
          <a:off x="2250535" y="4541210"/>
          <a:ext cx="7534399" cy="99685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2"/>
              </a:solidFill>
            </a:rPr>
            <a:t>Создать условия для </a:t>
          </a:r>
          <a:r>
            <a:rPr lang="ru-RU" sz="1800" b="1" kern="1200" dirty="0" err="1" smtClean="0">
              <a:solidFill>
                <a:schemeClr val="tx2"/>
              </a:solidFill>
            </a:rPr>
            <a:t>поышения</a:t>
          </a:r>
          <a:r>
            <a:rPr lang="ru-RU" sz="1800" b="1" kern="1200" dirty="0" smtClean="0">
              <a:solidFill>
                <a:schemeClr val="tx2"/>
              </a:solidFill>
            </a:rPr>
            <a:t> профессионального мастерства педагогов, развитие личных креативных качеств.</a:t>
          </a:r>
          <a:endParaRPr lang="ru-RU" sz="1800" b="1" kern="1200" dirty="0">
            <a:solidFill>
              <a:schemeClr val="tx2"/>
            </a:solidFill>
          </a:endParaRPr>
        </a:p>
      </dsp:txBody>
      <dsp:txXfrm>
        <a:off x="2279732" y="4570407"/>
        <a:ext cx="6265419" cy="938456"/>
      </dsp:txXfrm>
    </dsp:sp>
    <dsp:sp modelId="{5D061BAF-2172-48BE-90EB-19D420BF9D0C}">
      <dsp:nvSpPr>
        <dsp:cNvPr id="0" name=""/>
        <dsp:cNvSpPr/>
      </dsp:nvSpPr>
      <dsp:spPr>
        <a:xfrm>
          <a:off x="6886446" y="728255"/>
          <a:ext cx="647953" cy="647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032235" y="728255"/>
        <a:ext cx="356375" cy="487585"/>
      </dsp:txXfrm>
    </dsp:sp>
    <dsp:sp modelId="{CB4D9781-AF5D-4906-8EFA-727C651024BF}">
      <dsp:nvSpPr>
        <dsp:cNvPr id="0" name=""/>
        <dsp:cNvSpPr/>
      </dsp:nvSpPr>
      <dsp:spPr>
        <a:xfrm>
          <a:off x="7449080" y="1863557"/>
          <a:ext cx="647953" cy="647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1333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7594869" y="1863557"/>
        <a:ext cx="356375" cy="487585"/>
      </dsp:txXfrm>
    </dsp:sp>
    <dsp:sp modelId="{2C25B6AE-B662-49A2-B054-CF00B00F0916}">
      <dsp:nvSpPr>
        <dsp:cNvPr id="0" name=""/>
        <dsp:cNvSpPr/>
      </dsp:nvSpPr>
      <dsp:spPr>
        <a:xfrm>
          <a:off x="8011714" y="2982245"/>
          <a:ext cx="647953" cy="647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26667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/>
        </a:p>
      </dsp:txBody>
      <dsp:txXfrm>
        <a:off x="8157503" y="2982245"/>
        <a:ext cx="356375" cy="487585"/>
      </dsp:txXfrm>
    </dsp:sp>
    <dsp:sp modelId="{5F2D8E0C-07C6-4D9E-B4CF-75D41BDA1481}">
      <dsp:nvSpPr>
        <dsp:cNvPr id="0" name=""/>
        <dsp:cNvSpPr/>
      </dsp:nvSpPr>
      <dsp:spPr>
        <a:xfrm>
          <a:off x="8574348" y="4128624"/>
          <a:ext cx="647953" cy="64795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8720137" y="4128624"/>
        <a:ext cx="356375" cy="4875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>
          <a:gsLst>
            <a:gs pos="100000">
              <a:schemeClr val="accent1">
                <a:lumMod val="20000"/>
                <a:lumOff val="80000"/>
                <a:alpha val="86000"/>
              </a:schemeClr>
            </a:gs>
            <a:gs pos="42000">
              <a:schemeClr val="bg1">
                <a:alpha val="40000"/>
              </a:schemeClr>
            </a:gs>
            <a:gs pos="0">
              <a:schemeClr val="accent1">
                <a:lumMod val="20000"/>
                <a:lumOff val="80000"/>
                <a:alpha val="85000"/>
              </a:schemeClr>
            </a:gs>
            <a:gs pos="75000">
              <a:schemeClr val="bg1">
                <a:alpha val="4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88825" cy="713232"/>
            <a:chOff x="0" y="0"/>
            <a:chExt cx="12188825" cy="713232"/>
          </a:xfrm>
        </p:grpSpPr>
        <p:sp>
          <p:nvSpPr>
            <p:cNvPr id="7" name="Прямоугольник 6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0" y="0"/>
            <a:ext cx="713232" cy="6858000"/>
            <a:chOff x="0" y="0"/>
            <a:chExt cx="713232" cy="6858000"/>
          </a:xfrm>
        </p:grpSpPr>
        <p:sp>
          <p:nvSpPr>
            <p:cNvPr id="12" name="Прямоугольник 11"/>
            <p:cNvSpPr/>
            <p:nvPr/>
          </p:nvSpPr>
          <p:spPr>
            <a:xfrm flipH="1">
              <a:off x="7315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H="1">
              <a:off x="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476762" y="0"/>
            <a:ext cx="746886" cy="6858000"/>
            <a:chOff x="11476762" y="0"/>
            <a:chExt cx="746886" cy="6858000"/>
          </a:xfrm>
        </p:grpSpPr>
        <p:sp>
          <p:nvSpPr>
            <p:cNvPr id="15" name="Прямоугольник 14"/>
            <p:cNvSpPr/>
            <p:nvPr/>
          </p:nvSpPr>
          <p:spPr>
            <a:xfrm flipH="1">
              <a:off x="11476762" y="0"/>
              <a:ext cx="640080" cy="685800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H="1">
              <a:off x="12020930" y="0"/>
              <a:ext cx="202718" cy="6858000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flipV="1">
            <a:off x="0" y="6144768"/>
            <a:ext cx="12188825" cy="713232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73152"/>
              <a:ext cx="12188825" cy="640080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5400" y="3749040"/>
            <a:ext cx="96012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all" baseline="0"/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6736" y="0"/>
            <a:ext cx="12188825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188720"/>
            <a:ext cx="9601200" cy="2514600"/>
          </a:xfrm>
        </p:spPr>
        <p:txBody>
          <a:bodyPr anchor="b">
            <a:normAutofit/>
          </a:bodyPr>
          <a:lstStyle>
            <a:lvl1pPr algn="ctr">
              <a:defRPr sz="5400" b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3749040"/>
            <a:ext cx="9601200" cy="914400"/>
          </a:xfrm>
        </p:spPr>
        <p:txBody>
          <a:bodyPr anchor="t"/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4112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3352"/>
            <a:ext cx="4572000" cy="4343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79FD0-C37A-4F50-8F3B-5FA0D9D0B42F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EF73-9DB8-4763-865F-2F88181A47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0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34112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00200"/>
            <a:ext cx="4572000" cy="75895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441448"/>
            <a:ext cx="4572000" cy="358444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8640" y="1005840"/>
            <a:ext cx="72237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8160" y="1828800"/>
            <a:ext cx="365760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48640" y="548640"/>
            <a:ext cx="6675120" cy="5760720"/>
          </a:xfrm>
          <a:noFill/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38160" y="4206240"/>
            <a:ext cx="3657600" cy="164592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ru-RU" smtClean="0"/>
              <a:t>21.12.2016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Группа 7"/>
          <p:cNvGrpSpPr/>
          <p:nvPr/>
        </p:nvGrpSpPr>
        <p:grpSpPr>
          <a:xfrm>
            <a:off x="0" y="0"/>
            <a:ext cx="7772400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 flipV="1">
            <a:off x="0" y="6309360"/>
            <a:ext cx="7772400" cy="548640"/>
            <a:chOff x="0" y="0"/>
            <a:chExt cx="12188825" cy="713232"/>
          </a:xfrm>
        </p:grpSpPr>
        <p:sp>
          <p:nvSpPr>
            <p:cNvPr id="12" name="Прямоугольник 11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3" name="Прямоугольник 12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5400000" flipV="1">
            <a:off x="-3154680" y="3154680"/>
            <a:ext cx="6858000" cy="548640"/>
            <a:chOff x="0" y="0"/>
            <a:chExt cx="12188825" cy="713232"/>
          </a:xfrm>
        </p:grpSpPr>
        <p:sp>
          <p:nvSpPr>
            <p:cNvPr id="15" name="Прямоугольник 14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6" name="Прямоугольник 15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 rot="16200000" flipH="1" flipV="1">
            <a:off x="4069079" y="3154681"/>
            <a:ext cx="6858000" cy="548640"/>
            <a:chOff x="0" y="0"/>
            <a:chExt cx="12188825" cy="713232"/>
          </a:xfrm>
        </p:grpSpPr>
        <p:sp>
          <p:nvSpPr>
            <p:cNvPr id="18" name="Прямоугольник 17"/>
            <p:cNvSpPr/>
            <p:nvPr/>
          </p:nvSpPr>
          <p:spPr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" name="Прямоугольник 18"/>
            <p:cNvSpPr/>
            <p:nvPr/>
          </p:nvSpPr>
          <p:spPr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  <a:alpha val="56000"/>
              </a:schemeClr>
            </a:gs>
            <a:gs pos="7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 flipV="1">
            <a:off x="0" y="6309360"/>
            <a:ext cx="12188825" cy="548640"/>
            <a:chOff x="0" y="0"/>
            <a:chExt cx="12188825" cy="713232"/>
          </a:xfrm>
        </p:grpSpPr>
        <p:sp>
          <p:nvSpPr>
            <p:cNvPr id="9" name="Прямоугольник 8"/>
            <p:cNvSpPr/>
            <p:nvPr/>
          </p:nvSpPr>
          <p:spPr bwMode="auto">
            <a:xfrm flipV="1">
              <a:off x="0" y="59436"/>
              <a:ext cx="12188825" cy="653796"/>
            </a:xfrm>
            <a:prstGeom prst="rect">
              <a:avLst/>
            </a:prstGeom>
            <a:solidFill>
              <a:schemeClr val="accent1">
                <a:alpha val="1686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Прямоугольник 9"/>
            <p:cNvSpPr/>
            <p:nvPr/>
          </p:nvSpPr>
          <p:spPr bwMode="auto">
            <a:xfrm flipV="1">
              <a:off x="0" y="0"/>
              <a:ext cx="12188825" cy="201168"/>
            </a:xfrm>
            <a:prstGeom prst="rect">
              <a:avLst/>
            </a:prstGeom>
            <a:solidFill>
              <a:schemeClr val="accent1">
                <a:alpha val="27843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120" y="438912"/>
            <a:ext cx="9509760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41120" y="1673352"/>
            <a:ext cx="95097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75776" y="6391656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ru-RU" smtClean="0"/>
              <a:pPr/>
              <a:t>21.12.2016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341120" y="6391656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10800" y="6391656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pos="3840" userDrawn="1">
          <p15:clr>
            <a:srgbClr val="F26B43"/>
          </p15:clr>
        </p15:guide>
        <p15:guide id="5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&#1055;&#1040;&#1047;&#1051;%20&#8470;4%20.pptx" TargetMode="External"/><Relationship Id="rId13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hyperlink" Target="&#1055;&#1040;&#1047;&#1051;%20&#8470;6.pptx" TargetMode="External"/><Relationship Id="rId2" Type="http://schemas.openxmlformats.org/officeDocument/2006/relationships/hyperlink" Target="&#1055;&#1040;&#1047;&#1051;%20&#8470;1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40;&#1047;&#1051;%20&#8470;3.pptx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&#1055;&#1040;&#1047;&#1051;%20&#8470;5%20.pptx" TargetMode="External"/><Relationship Id="rId4" Type="http://schemas.openxmlformats.org/officeDocument/2006/relationships/hyperlink" Target="&#1055;&#1040;&#1047;&#1051;%20&#8470;2.pptx" TargetMode="External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4529" y="1132114"/>
            <a:ext cx="11168743" cy="239485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Проект 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«Развитие кадрового потенциала»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3234" y="262452"/>
            <a:ext cx="1012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Муниципальная инновационная площадка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мотивация в команде, работа в команде.mp4_snapshot_02.41_[2016.11.22_16.29.28].jpg"/>
          <p:cNvPicPr/>
          <p:nvPr/>
        </p:nvPicPr>
        <p:blipFill rotWithShape="1">
          <a:blip r:embed="rId2" cstate="print"/>
          <a:srcRect l="1471" b="6809"/>
          <a:stretch/>
        </p:blipFill>
        <p:spPr>
          <a:xfrm>
            <a:off x="233738" y="3644415"/>
            <a:ext cx="4824536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TextBox 8"/>
          <p:cNvSpPr txBox="1"/>
          <p:nvPr/>
        </p:nvSpPr>
        <p:spPr>
          <a:xfrm>
            <a:off x="6954691" y="4749472"/>
            <a:ext cx="48998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МДОУ детский сад № 5 «Радуга»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Заведующий: Чистякова И.Г.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Старший воспитатель: Козлова И.В.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54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368" y="268224"/>
            <a:ext cx="6127280" cy="18653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>
            <a:norm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Модель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 algn="ctr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внутриорганизационного развития </a:t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педагогического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коллектива</a:t>
            </a:r>
            <a:endParaRPr kumimoji="0" sz="22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Рисунок 2">
            <a:hlinkClick r:id="rId2" action="ppaction://hlinkpres?slideindex=1&amp;slidetitle=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03445" y="3942544"/>
            <a:ext cx="3851803" cy="261084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pres?slideindex=1&amp;slidetitle=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62781" y="3933056"/>
            <a:ext cx="3764804" cy="2637145"/>
          </a:xfrm>
          <a:prstGeom prst="rect">
            <a:avLst/>
          </a:prstGeom>
        </p:spPr>
      </p:pic>
      <p:pic>
        <p:nvPicPr>
          <p:cNvPr id="6" name="Picture 8" descr="http://www.clipartbest.com/cliparts/Rid/nEK/RidnEKri9.p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7" cstate="email">
            <a:duotone>
              <a:prstClr val="black"/>
              <a:srgbClr val="9BBB5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631" y="3933054"/>
            <a:ext cx="3745300" cy="260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hlinkClick r:id="rId8" action="ppaction://hlinkpres?slideindex=1&amp;slidetitle="/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62782" y="2473367"/>
            <a:ext cx="3778893" cy="1981890"/>
          </a:xfrm>
          <a:prstGeom prst="rect">
            <a:avLst/>
          </a:prstGeom>
        </p:spPr>
      </p:pic>
      <p:pic>
        <p:nvPicPr>
          <p:cNvPr id="8" name="Picture 6" descr="http://weclipart.com/gimg/224BAD78D4247BA0/eTMBjKqTn.png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3541" y="2684104"/>
            <a:ext cx="3586059" cy="1855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hlinkClick r:id="rId12" action="ppaction://hlinkpres?slideindex=1&amp;slidetitle=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50875" y="362196"/>
            <a:ext cx="3651391" cy="23336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71531" y="4725145"/>
            <a:ext cx="22082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Школа младшего воспитателя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35894" y="4797153"/>
            <a:ext cx="1920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Школа  молодого  педагога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920203" y="4653137"/>
            <a:ext cx="26882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Школа </a:t>
            </a:r>
          </a:p>
          <a:p>
            <a:r>
              <a:rPr lang="ru-RU" sz="2000" b="1" dirty="0" smtClean="0"/>
              <a:t>обновления педагогического  мастерства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955248" y="2852936"/>
            <a:ext cx="2484902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b="1" dirty="0" smtClean="0"/>
              <a:t>Лаборатория  педагогического проектирования</a:t>
            </a:r>
            <a:endParaRPr lang="ru-RU" sz="19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71104" y="2924945"/>
            <a:ext cx="2153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Лаборатория непрерывных улучшений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644383" y="1124744"/>
            <a:ext cx="238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Педагогическая трибуна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2988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p"/>
      <p:bldP spid="12" grpId="0" build="p"/>
      <p:bldP spid="13" grpId="0" build="allAtOnce"/>
      <p:bldP spid="14" grpId="0" build="p"/>
      <p:bldP spid="1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3588" y="316194"/>
            <a:ext cx="9601200" cy="33414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Лаборатория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непрерывных улучшений  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7337" y="3923122"/>
            <a:ext cx="2596384" cy="24911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1977" y="4050681"/>
            <a:ext cx="887954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Цель: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 создание действующего механизма вовлечения педагогов в процесс повышения качества образовательной работы через систему малых незначительных улучшений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5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 title="SmartArt"/>
          <p:cNvSpPr>
            <a:spLocks noGrp="1"/>
          </p:cNvSpPr>
          <p:nvPr>
            <p:ph type="title"/>
          </p:nvPr>
        </p:nvSpPr>
        <p:spPr>
          <a:xfrm>
            <a:off x="76912" y="0"/>
            <a:ext cx="12192000" cy="91987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Задачи  Лаборатории</a:t>
            </a:r>
            <a:endParaRPr lang="ru-RU" sz="3600" b="1" dirty="0"/>
          </a:p>
        </p:txBody>
      </p:sp>
      <p:graphicFrame>
        <p:nvGraphicFramePr>
          <p:cNvPr id="6" name="Объект 5" descr="Upward Arrow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534058"/>
              </p:ext>
            </p:extLst>
          </p:nvPr>
        </p:nvGraphicFramePr>
        <p:xfrm>
          <a:off x="1298960" y="919870"/>
          <a:ext cx="9784935" cy="5538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71795" y="3690939"/>
            <a:ext cx="3176291" cy="3048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51111" y="459934"/>
            <a:ext cx="2440889" cy="32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7"/>
          <p:cNvSpPr>
            <a:spLocks noChangeArrowheads="1"/>
          </p:cNvSpPr>
          <p:nvPr/>
        </p:nvSpPr>
        <p:spPr bwMode="auto">
          <a:xfrm>
            <a:off x="3513939" y="844862"/>
            <a:ext cx="5321300" cy="12668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БАНК  ИДЕЙ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ИНДИВИДУАЛЬНЫЕ ЗАПРОСЫ ПО ПРОБЛЕМАМ В РАБОТЕ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1143000" y="3346762"/>
            <a:ext cx="2999589" cy="404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Информационный блок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5023651" y="3346762"/>
            <a:ext cx="2573338" cy="404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Практический блок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auto">
          <a:xfrm>
            <a:off x="8495704" y="3376381"/>
            <a:ext cx="2819996" cy="3905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Аналитический блок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auto">
          <a:xfrm>
            <a:off x="4564864" y="2419662"/>
            <a:ext cx="3357562" cy="5461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СОВЕТ ПО КАЧЕСТВУ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22"/>
          <p:cNvSpPr>
            <a:spLocks noChangeArrowheads="1"/>
          </p:cNvSpPr>
          <p:nvPr/>
        </p:nvSpPr>
        <p:spPr bwMode="auto">
          <a:xfrm>
            <a:off x="481394" y="4302436"/>
            <a:ext cx="1479550" cy="106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авторской методической разработки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1975232" y="4302437"/>
            <a:ext cx="1538707" cy="106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методической литературы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3563153" y="4302437"/>
            <a:ext cx="1355724" cy="10636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интернет -источников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5187462" y="4302437"/>
            <a:ext cx="2133302" cy="106362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(данные заносятся в карту наблюдений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7685888" y="4302437"/>
            <a:ext cx="1997076" cy="111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Анализ полученных данных на основе «Критерий о сертификации улучшения»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9811971" y="4286560"/>
            <a:ext cx="1987306" cy="111918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о целесообразности и эффективности внедрения идеи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8009792" y="5681974"/>
            <a:ext cx="2081159" cy="85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Внедрение «улучшения» и присвоение Сертификата автору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268751" y="5681974"/>
            <a:ext cx="1530526" cy="8556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Доработка «улучшения»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AutoShape 14"/>
          <p:cNvSpPr>
            <a:spLocks noChangeShapeType="1"/>
          </p:cNvSpPr>
          <p:nvPr/>
        </p:nvSpPr>
        <p:spPr bwMode="auto">
          <a:xfrm>
            <a:off x="6298414" y="2076762"/>
            <a:ext cx="0" cy="34290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3"/>
          <p:cNvSpPr>
            <a:spLocks noChangeShapeType="1"/>
          </p:cNvSpPr>
          <p:nvPr/>
        </p:nvSpPr>
        <p:spPr bwMode="auto">
          <a:xfrm>
            <a:off x="6298414" y="2964174"/>
            <a:ext cx="0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12"/>
          <p:cNvSpPr>
            <a:spLocks noChangeShapeType="1"/>
          </p:cNvSpPr>
          <p:nvPr/>
        </p:nvSpPr>
        <p:spPr bwMode="auto">
          <a:xfrm flipH="1">
            <a:off x="3294863" y="3068515"/>
            <a:ext cx="3009221" cy="21871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/>
          <p:cNvSpPr>
            <a:spLocks noChangeShapeType="1"/>
          </p:cNvSpPr>
          <p:nvPr/>
        </p:nvSpPr>
        <p:spPr bwMode="auto">
          <a:xfrm>
            <a:off x="6298414" y="3046724"/>
            <a:ext cx="2894012" cy="300038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0"/>
          <p:cNvSpPr>
            <a:spLocks noChangeShapeType="1"/>
          </p:cNvSpPr>
          <p:nvPr/>
        </p:nvSpPr>
        <p:spPr bwMode="auto">
          <a:xfrm>
            <a:off x="4141001" y="3565837"/>
            <a:ext cx="8826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AutoShape 9"/>
          <p:cNvSpPr>
            <a:spLocks noChangeShapeType="1"/>
          </p:cNvSpPr>
          <p:nvPr/>
        </p:nvSpPr>
        <p:spPr bwMode="auto">
          <a:xfrm>
            <a:off x="7566879" y="3565837"/>
            <a:ext cx="88582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AutoShape 8"/>
          <p:cNvSpPr>
            <a:spLocks noChangeShapeType="1"/>
          </p:cNvSpPr>
          <p:nvPr/>
        </p:nvSpPr>
        <p:spPr bwMode="auto">
          <a:xfrm flipH="1">
            <a:off x="2775751" y="3751574"/>
            <a:ext cx="14288" cy="550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AutoShape 7"/>
          <p:cNvSpPr>
            <a:spLocks noChangeShapeType="1"/>
          </p:cNvSpPr>
          <p:nvPr/>
        </p:nvSpPr>
        <p:spPr bwMode="auto">
          <a:xfrm flipH="1">
            <a:off x="1500195" y="3754573"/>
            <a:ext cx="1133475" cy="550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6"/>
          <p:cNvSpPr>
            <a:spLocks noChangeShapeType="1"/>
          </p:cNvSpPr>
          <p:nvPr/>
        </p:nvSpPr>
        <p:spPr bwMode="auto">
          <a:xfrm>
            <a:off x="2790039" y="3751574"/>
            <a:ext cx="1228725" cy="5508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AutoShape 5"/>
          <p:cNvSpPr>
            <a:spLocks noChangeShapeType="1"/>
          </p:cNvSpPr>
          <p:nvPr/>
        </p:nvSpPr>
        <p:spPr bwMode="auto">
          <a:xfrm>
            <a:off x="6215864" y="3751574"/>
            <a:ext cx="12700" cy="550863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AutoShape 4"/>
          <p:cNvSpPr>
            <a:spLocks noChangeShapeType="1"/>
          </p:cNvSpPr>
          <p:nvPr/>
        </p:nvSpPr>
        <p:spPr bwMode="auto">
          <a:xfrm flipH="1">
            <a:off x="8603288" y="3765861"/>
            <a:ext cx="1023937" cy="52069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AutoShape 3"/>
          <p:cNvSpPr>
            <a:spLocks noChangeShapeType="1"/>
          </p:cNvSpPr>
          <p:nvPr/>
        </p:nvSpPr>
        <p:spPr bwMode="auto">
          <a:xfrm>
            <a:off x="9682964" y="3751574"/>
            <a:ext cx="709612" cy="4683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AutoShape 2"/>
          <p:cNvSpPr>
            <a:spLocks noChangeShapeType="1"/>
          </p:cNvSpPr>
          <p:nvPr/>
        </p:nvSpPr>
        <p:spPr bwMode="auto">
          <a:xfrm flipH="1">
            <a:off x="9614701" y="5421624"/>
            <a:ext cx="777875" cy="1905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AutoShape 1"/>
          <p:cNvSpPr>
            <a:spLocks noChangeShapeType="1"/>
          </p:cNvSpPr>
          <p:nvPr/>
        </p:nvSpPr>
        <p:spPr bwMode="auto">
          <a:xfrm>
            <a:off x="10460839" y="5421624"/>
            <a:ext cx="517525" cy="2587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2349260" y="104612"/>
            <a:ext cx="7733207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Лаборатория «непрерывных улучшений»</a:t>
            </a:r>
            <a:endParaRPr kumimoji="0" 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auto">
          <a:xfrm>
            <a:off x="1572426" y="6622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23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129" y="214500"/>
            <a:ext cx="9601200" cy="58629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Карта  наблюдений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3977632"/>
              </p:ext>
            </p:extLst>
          </p:nvPr>
        </p:nvGraphicFramePr>
        <p:xfrm>
          <a:off x="1128045" y="800791"/>
          <a:ext cx="10195132" cy="5713400"/>
        </p:xfrm>
        <a:graphic>
          <a:graphicData uri="http://schemas.openxmlformats.org/drawingml/2006/table">
            <a:tbl>
              <a:tblPr firstRow="1" firstCol="1" bandRow="1"/>
              <a:tblGrid>
                <a:gridCol w="3889364"/>
                <a:gridCol w="1207729"/>
                <a:gridCol w="3895045"/>
                <a:gridCol w="1202994"/>
              </a:tblGrid>
              <a:tr h="470605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предложений на момент внесения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Оценка </a:t>
                      </a:r>
                      <a:r>
                        <a:rPr lang="ru-RU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результатов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соответствие «предложения» возрасту, гендерной принадлежности воспитанников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востребованность «предложения»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использование современных  технологий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репродуктивность «улучшения»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0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содействие улучшению эмоционально-психологического благополучия в группе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отсутствие отрицательного результата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55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широкие возможности применения (младший и старший дошкольный возраст, в работе с родителями)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положительный результат у 100 %  молодых педагогов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06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решение актуальных текущих вопросов учреждения, способствует повышению качества образовательного процесса и работы ДОУ  в целом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Принятое решение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предложению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______________________________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______________________________</a:t>
                      </a: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______________________________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______________________________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прописан четкий алгоритм внедрения предложения              (в т.ч. правильность заполнения бланка)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0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«реальность» внедрения улучшения (материальные  и  моральные  затраты на внедрение улучшения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027" marR="360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384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4468" y="401652"/>
            <a:ext cx="4860052" cy="60333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565" y="2141263"/>
            <a:ext cx="4221857" cy="4293720"/>
          </a:xfrm>
          <a:prstGeom prst="rect">
            <a:avLst/>
          </a:prstGeom>
        </p:spPr>
      </p:pic>
      <p:sp>
        <p:nvSpPr>
          <p:cNvPr id="2" name="4-конечная звезда 1"/>
          <p:cNvSpPr/>
          <p:nvPr/>
        </p:nvSpPr>
        <p:spPr>
          <a:xfrm>
            <a:off x="1790072" y="1051133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1748" y="4958085"/>
            <a:ext cx="975445" cy="975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5660" y="2991127"/>
            <a:ext cx="975445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0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2167" y="106296"/>
            <a:ext cx="10896600" cy="100465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Система критериев, показателей и индикаторов проекта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906525"/>
              </p:ext>
            </p:extLst>
          </p:nvPr>
        </p:nvGraphicFramePr>
        <p:xfrm>
          <a:off x="692211" y="1110954"/>
          <a:ext cx="10793338" cy="5480422"/>
        </p:xfrm>
        <a:graphic>
          <a:graphicData uri="http://schemas.openxmlformats.org/drawingml/2006/table">
            <a:tbl>
              <a:tblPr firstRow="1" firstCol="1" bandRow="1"/>
              <a:tblGrid>
                <a:gridCol w="5395675"/>
                <a:gridCol w="5397663"/>
              </a:tblGrid>
              <a:tr h="543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377440" algn="l"/>
                        </a:tabLs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Предполагаемый  результат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Критерии, индикаторы показатели</a:t>
                      </a:r>
                      <a:endParaRPr lang="ru-R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Запущен механизм работы. «Лаборатории непрерывных улучшений» и разработано положение об организации ее работы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Создана и работает инфраструктура «Лаборатории непрерывных улучшений».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Выполняется план работы Лаборатории.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Идет наработка «улучшений»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24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Определены функции и регламент работы Совета по качеству, его роль в организации деятельности Лаборатории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действующего положения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План работ Совета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Регулярность заседаний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Протоколы заседаний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87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Разработаны: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критерии оценки качества «улучшений»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утвержден порядок выдачи сертификатов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отработан процесс  сертификации «улучшений»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Частота внесения  предложений в Совет по качеству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Наличие сертификатов у педагогов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98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внесены изменения в положение о материальном поощрении работников за внесение эффективных предложений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сформирована открытость к принятию других точек зрения,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сформирована компетентность в проектировании и реализации образовательного процесса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Установлены материальные доплаты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Наблюдается положительная тенденция развития творческого потенциала: педагоги проявляют креативность, инициативу, активное деятельное участие в работе «Лаборатории».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Оформлен «Банк идей».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965" marR="399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8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917" cy="1646063"/>
          </a:xfrm>
          <a:prstGeom prst="rect">
            <a:avLst/>
          </a:prstGeom>
        </p:spPr>
      </p:pic>
      <p:pic>
        <p:nvPicPr>
          <p:cNvPr id="2" name="Рисунок 1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7" r="15237"/>
          <a:stretch>
            <a:fillRect/>
          </a:stretch>
        </p:blipFill>
        <p:spPr>
          <a:xfrm>
            <a:off x="288312" y="367286"/>
            <a:ext cx="7181999" cy="6122389"/>
          </a:xfrm>
        </p:spPr>
      </p:pic>
      <p:sp>
        <p:nvSpPr>
          <p:cNvPr id="5" name="Прямоугольник 4"/>
          <p:cNvSpPr/>
          <p:nvPr/>
        </p:nvSpPr>
        <p:spPr>
          <a:xfrm>
            <a:off x="642432" y="3624154"/>
            <a:ext cx="650334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Создание банка методических инноваций </a:t>
            </a:r>
            <a:endParaRPr lang="ru-RU" sz="2200" b="1" dirty="0" smtClean="0"/>
          </a:p>
          <a:p>
            <a:pPr algn="ctr"/>
            <a:r>
              <a:rPr lang="ru-RU" sz="2200" b="1" dirty="0" smtClean="0"/>
              <a:t>(</a:t>
            </a:r>
            <a:r>
              <a:rPr lang="ru-RU" sz="2200" b="1" dirty="0"/>
              <a:t>идей, технологий, каталога инновационных приемов в работе с дошкольниками)</a:t>
            </a:r>
          </a:p>
          <a:p>
            <a:pPr algn="ctr"/>
            <a:r>
              <a:rPr lang="ru-RU" sz="2200" b="1" dirty="0" smtClean="0"/>
              <a:t>и</a:t>
            </a:r>
            <a:endParaRPr lang="ru-RU" sz="2200" b="1" dirty="0"/>
          </a:p>
          <a:p>
            <a:pPr algn="ctr"/>
            <a:r>
              <a:rPr lang="ru-RU" sz="2200" b="1" dirty="0"/>
              <a:t>Фестиваль </a:t>
            </a:r>
            <a:r>
              <a:rPr lang="ru-RU" sz="2200" b="1" dirty="0" smtClean="0"/>
              <a:t>«Ярмарка  находок</a:t>
            </a:r>
            <a:r>
              <a:rPr lang="ru-RU" sz="2200" b="1" dirty="0"/>
              <a:t>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70311" y="2304600"/>
            <a:ext cx="4878904" cy="175563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/>
              <a:t>Продукт  </a:t>
            </a:r>
            <a:br>
              <a:rPr lang="ru-RU" sz="3600" b="1" dirty="0" smtClean="0"/>
            </a:br>
            <a:r>
              <a:rPr lang="ru-RU" sz="3600" b="1" dirty="0" smtClean="0"/>
              <a:t>лаборатории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eer Green 16x9">
  <a:themeElements>
    <a:clrScheme name="Sheer Green">
      <a:dk1>
        <a:srgbClr val="624D38"/>
      </a:dk1>
      <a:lt1>
        <a:srgbClr val="FFFFFF"/>
      </a:lt1>
      <a:dk2>
        <a:srgbClr val="404040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er Green">
      <a:dk1>
        <a:srgbClr val="404040"/>
      </a:dk1>
      <a:lt1>
        <a:sysClr val="window" lastClr="FFFFFF"/>
      </a:lt1>
      <a:dk2>
        <a:srgbClr val="624D38"/>
      </a:dk2>
      <a:lt2>
        <a:srgbClr val="F2F2E2"/>
      </a:lt2>
      <a:accent1>
        <a:srgbClr val="72C23C"/>
      </a:accent1>
      <a:accent2>
        <a:srgbClr val="F4CC20"/>
      </a:accent2>
      <a:accent3>
        <a:srgbClr val="53B6BB"/>
      </a:accent3>
      <a:accent4>
        <a:srgbClr val="BA7CC0"/>
      </a:accent4>
      <a:accent5>
        <a:srgbClr val="ED635A"/>
      </a:accent5>
      <a:accent6>
        <a:srgbClr val="EE9B40"/>
      </a:accent6>
      <a:hlink>
        <a:srgbClr val="53B6BB"/>
      </a:hlink>
      <a:folHlink>
        <a:srgbClr val="B68DC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04C4809-32CE-4D76-8837-BF87A221E8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прозрачной зеленой рамкой (широкоэкранный формат)</Template>
  <TotalTime>0</TotalTime>
  <Words>471</Words>
  <Application>Microsoft Office PowerPoint</Application>
  <PresentationFormat>Произвольный</PresentationFormat>
  <Paragraphs>106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Sheer Green 16x9</vt:lpstr>
      <vt:lpstr>Проект  «Развитие кадрового потенциала»  </vt:lpstr>
      <vt:lpstr>Модель  внутриорганизационного развития  педагогического коллектива</vt:lpstr>
      <vt:lpstr>Лаборатория непрерывных улучшений  </vt:lpstr>
      <vt:lpstr>Задачи  Лаборатории</vt:lpstr>
      <vt:lpstr>Презентация PowerPoint</vt:lpstr>
      <vt:lpstr>Карта  наблюдений</vt:lpstr>
      <vt:lpstr>Презентация PowerPoint</vt:lpstr>
      <vt:lpstr>Система критериев, показателей и индикаторов проекта</vt:lpstr>
      <vt:lpstr>Продукт   лаборатории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2016-11-20T21:45:50Z</dcterms:created>
  <dcterms:modified xsi:type="dcterms:W3CDTF">2016-12-21T08:30:06Z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TC029208979991</vt:lpwstr>
  </property>
</Properties>
</file>