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8" r:id="rId7"/>
    <p:sldId id="270" r:id="rId8"/>
    <p:sldId id="261" r:id="rId9"/>
    <p:sldId id="262" r:id="rId10"/>
    <p:sldId id="267" r:id="rId11"/>
    <p:sldId id="272" r:id="rId12"/>
    <p:sldId id="265" r:id="rId13"/>
    <p:sldId id="274" r:id="rId14"/>
    <p:sldId id="275" r:id="rId15"/>
    <p:sldId id="269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 varScale="1">
        <p:scale>
          <a:sx n="97" d="100"/>
          <a:sy n="97" d="100"/>
        </p:scale>
        <p:origin x="-4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990F0-DC45-4A49-99CE-E739191A6874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4F194-58E9-49B1-8B95-3E6924126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4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4F194-58E9-49B1-8B95-3E69241265A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335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825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930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25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215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png"/><Relationship Id="rId4" Type="http://schemas.openxmlformats.org/officeDocument/2006/relationships/oleObject" Target="../embeddings/_____Microsoft_Excel_97-20031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476672"/>
            <a:ext cx="7020272" cy="3471664"/>
          </a:xfrm>
        </p:spPr>
        <p:txBody>
          <a:bodyPr/>
          <a:lstStyle/>
          <a:p>
            <a:pPr algn="ctr"/>
            <a:r>
              <a:rPr lang="ru-RU" dirty="0" smtClean="0"/>
              <a:t> «</a:t>
            </a:r>
            <a:r>
              <a:rPr lang="ru-RU" sz="3600" dirty="0" smtClean="0"/>
              <a:t>Организация </a:t>
            </a:r>
            <a:br>
              <a:rPr lang="ru-RU" sz="3600" dirty="0" smtClean="0"/>
            </a:br>
            <a:r>
              <a:rPr lang="ru-RU" sz="3600" dirty="0" smtClean="0"/>
              <a:t>деятельности </a:t>
            </a:r>
            <a:br>
              <a:rPr lang="ru-RU" sz="3600" dirty="0" smtClean="0"/>
            </a:br>
            <a:r>
              <a:rPr lang="ru-RU" sz="3600" dirty="0" smtClean="0"/>
              <a:t>ФК «Факел»</a:t>
            </a:r>
            <a:br>
              <a:rPr lang="ru-RU" sz="3600" dirty="0" smtClean="0"/>
            </a:br>
            <a:r>
              <a:rPr lang="ru-RU" sz="3600" dirty="0" smtClean="0"/>
              <a:t>как средство повышения мотивации</a:t>
            </a:r>
            <a:br>
              <a:rPr lang="ru-RU" sz="3600" dirty="0" smtClean="0"/>
            </a:br>
            <a:r>
              <a:rPr lang="ru-RU" sz="3600" dirty="0" smtClean="0"/>
              <a:t> к урокам физкультуры»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365104"/>
            <a:ext cx="5114778" cy="20162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МОУ СШ №4 «Центр образования»</a:t>
            </a:r>
          </a:p>
          <a:p>
            <a:pPr algn="ctr"/>
            <a:r>
              <a:rPr lang="ru-RU" dirty="0" smtClean="0"/>
              <a:t> г. Тутаев</a:t>
            </a:r>
          </a:p>
          <a:p>
            <a:pPr algn="ctr" fontAlgn="base"/>
            <a:endParaRPr lang="ru-RU" b="1" dirty="0" smtClean="0"/>
          </a:p>
          <a:p>
            <a:pPr algn="ctr" fontAlgn="base"/>
            <a:r>
              <a:rPr lang="ru-RU" b="1" dirty="0" smtClean="0"/>
              <a:t>Зуев Дмитрий Андреевич,</a:t>
            </a:r>
            <a:endParaRPr lang="ru-RU" dirty="0" smtClean="0"/>
          </a:p>
          <a:p>
            <a:pPr algn="ctr" fontAlgn="base"/>
            <a:r>
              <a:rPr lang="ru-RU" b="1" i="1" dirty="0" smtClean="0"/>
              <a:t>учитель физической культуры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достижения: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1 место </a:t>
            </a:r>
            <a:r>
              <a:rPr lang="ru-RU" sz="2800" dirty="0" smtClean="0"/>
              <a:t>– по легкой атлетике;</a:t>
            </a:r>
          </a:p>
          <a:p>
            <a:pPr>
              <a:buNone/>
            </a:pPr>
            <a:r>
              <a:rPr lang="ru-RU" sz="2800" b="1" dirty="0" smtClean="0"/>
              <a:t>1 место </a:t>
            </a:r>
            <a:r>
              <a:rPr lang="ru-RU" sz="2800" dirty="0" smtClean="0"/>
              <a:t>- в соревнованиях</a:t>
            </a:r>
          </a:p>
          <a:p>
            <a:pPr>
              <a:buNone/>
            </a:pPr>
            <a:r>
              <a:rPr lang="ru-RU" sz="2800" dirty="0" smtClean="0"/>
              <a:t> по городкам;</a:t>
            </a:r>
          </a:p>
          <a:p>
            <a:pPr>
              <a:buNone/>
            </a:pPr>
            <a:r>
              <a:rPr lang="ru-RU" sz="2800" b="1" dirty="0" smtClean="0"/>
              <a:t>1 место </a:t>
            </a:r>
            <a:r>
              <a:rPr lang="ru-RU" sz="2800" dirty="0" smtClean="0"/>
              <a:t>- в соревнованиях </a:t>
            </a:r>
          </a:p>
          <a:p>
            <a:pPr>
              <a:buNone/>
            </a:pPr>
            <a:r>
              <a:rPr lang="ru-RU" sz="2800" dirty="0" smtClean="0"/>
              <a:t>по футболу;</a:t>
            </a:r>
          </a:p>
          <a:p>
            <a:pPr>
              <a:buNone/>
            </a:pPr>
            <a:r>
              <a:rPr lang="ru-RU" sz="2800" b="1" dirty="0" smtClean="0"/>
              <a:t>2 место </a:t>
            </a:r>
            <a:r>
              <a:rPr lang="ru-RU" sz="2800" dirty="0" smtClean="0"/>
              <a:t>– в соревнованиях </a:t>
            </a:r>
          </a:p>
          <a:p>
            <a:pPr>
              <a:buNone/>
            </a:pPr>
            <a:r>
              <a:rPr lang="ru-RU" sz="2800" dirty="0" smtClean="0"/>
              <a:t>по волейболу;</a:t>
            </a:r>
          </a:p>
          <a:p>
            <a:pPr>
              <a:buNone/>
            </a:pPr>
            <a:r>
              <a:rPr lang="ru-RU" sz="2800" b="1" dirty="0" smtClean="0"/>
              <a:t>3 место </a:t>
            </a:r>
            <a:r>
              <a:rPr lang="ru-RU" sz="2800" dirty="0" smtClean="0"/>
              <a:t>– в лыжных гонках.</a:t>
            </a:r>
            <a:endParaRPr lang="ru-RU" sz="2800" dirty="0"/>
          </a:p>
        </p:txBody>
      </p:sp>
      <p:pic>
        <p:nvPicPr>
          <p:cNvPr id="4098" name="Picture 2" descr="C:\Users\User\Videos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204864"/>
            <a:ext cx="2299345" cy="399665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 со стрелкой вниз 8"/>
          <p:cNvSpPr/>
          <p:nvPr/>
        </p:nvSpPr>
        <p:spPr>
          <a:xfrm>
            <a:off x="467544" y="260648"/>
            <a:ext cx="7416800" cy="21605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Подвижная перемена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одна из новых форм физической активности, с целью оздоровления и профилактики заболеваний среди младших школьников</a:t>
            </a:r>
            <a:endParaRPr lang="ru-RU" sz="2400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55576" y="2636912"/>
            <a:ext cx="6552009" cy="6492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Танцевальный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флешмоб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P1440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717032"/>
            <a:ext cx="2849563" cy="2136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0" name="Picture 8" descr="http://new2-aleksad.1gb.ru/images/200/18.12.12/%D0%BA%D0%BE%D0%BD%D1%81%D1%82%D0%B8%D1%82%D1%83%D1%86%D0%B8%D1%8F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2880320" cy="216024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accent6">
                <a:lumMod val="75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084640" cy="1584176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/>
              <a:t> Количество учащихся привлекаемых к школьному спорту: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708273"/>
          <a:ext cx="6851104" cy="234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551"/>
                <a:gridCol w="3614553"/>
              </a:tblGrid>
              <a:tr h="1224783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2016\2017</a:t>
                      </a:r>
                      <a:r>
                        <a:rPr lang="ru-RU" sz="3600" baseline="0" dirty="0" smtClean="0"/>
                        <a:t> </a:t>
                      </a:r>
                      <a:r>
                        <a:rPr lang="ru-RU" sz="3600" baseline="0" dirty="0" err="1" smtClean="0"/>
                        <a:t>уч.год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Начало 2017 \2018уч.года</a:t>
                      </a:r>
                      <a:endParaRPr lang="ru-RU" sz="3600" dirty="0"/>
                    </a:p>
                  </a:txBody>
                  <a:tcPr/>
                </a:tc>
              </a:tr>
              <a:tr h="111644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50%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75%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то\дима 15\DSC019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239651" cy="242855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" name="Picture 4" descr="D:\фото\Новая папка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836712"/>
            <a:ext cx="2952328" cy="252028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7" name="Picture 6" descr="C:\Users\андрей\Desktop\4f41173c453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910173"/>
            <a:ext cx="2880320" cy="23271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8" name="Picture 4" descr="C:\Users\андрей\Desktop\hello_html_m7d8c7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17032"/>
            <a:ext cx="3168352" cy="23678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/>
          <p:nvPr/>
        </p:nvSpPr>
        <p:spPr>
          <a:xfrm>
            <a:off x="683568" y="260648"/>
            <a:ext cx="6336704" cy="7927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atin typeface="+mn-lt"/>
              </a:rPr>
              <a:t>Таблица результатов  отношения  </a:t>
            </a:r>
            <a:r>
              <a:rPr lang="ru-RU" sz="2000" b="1" dirty="0" smtClean="0">
                <a:latin typeface="+mn-lt"/>
              </a:rPr>
              <a:t>  </a:t>
            </a:r>
            <a:r>
              <a:rPr lang="ru-RU" sz="2000" b="1" dirty="0">
                <a:latin typeface="+mn-lt"/>
              </a:rPr>
              <a:t>школьников  к  урокам физкультуры</a:t>
            </a:r>
          </a:p>
        </p:txBody>
      </p:sp>
      <p:sp>
        <p:nvSpPr>
          <p:cNvPr id="32844" name="Прямоугольник 8"/>
          <p:cNvSpPr>
            <a:spLocks noChangeArrowheads="1"/>
          </p:cNvSpPr>
          <p:nvPr/>
        </p:nvSpPr>
        <p:spPr bwMode="auto">
          <a:xfrm>
            <a:off x="683568" y="1196752"/>
            <a:ext cx="6049963" cy="1292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Результаты анкетирования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выявлению интереса к  урокам физкультуры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5-7-х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классах</a:t>
            </a:r>
            <a:r>
              <a:rPr lang="ru-RU" sz="2000" dirty="0">
                <a:latin typeface="Calibri" pitchFamily="34" charset="0"/>
              </a:rPr>
              <a:t/>
            </a:r>
            <a:br>
              <a:rPr lang="ru-RU" sz="2000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32845" name="Прямоугольник 9"/>
          <p:cNvSpPr>
            <a:spLocks noChangeArrowheads="1"/>
          </p:cNvSpPr>
          <p:nvPr/>
        </p:nvSpPr>
        <p:spPr bwMode="auto">
          <a:xfrm>
            <a:off x="683568" y="2492896"/>
            <a:ext cx="723629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Любители  ли Вы заниматься на уроках физкультуры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cs typeface="Arial" charset="0"/>
            </a:endParaRPr>
          </a:p>
        </p:txBody>
      </p:sp>
      <p:graphicFrame>
        <p:nvGraphicFramePr>
          <p:cNvPr id="32846" name="Диаграмма 10"/>
          <p:cNvGraphicFramePr/>
          <p:nvPr/>
        </p:nvGraphicFramePr>
        <p:xfrm>
          <a:off x="539552" y="3284984"/>
          <a:ext cx="3240087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4" imgW="3242945" imgH="3303905" progId="Excel.Sheet.8">
                  <p:embed/>
                </p:oleObj>
              </mc:Choice>
              <mc:Fallback>
                <p:oleObj r:id="rId4" imgW="3242945" imgH="3303905" progId="Excel.Shee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284984"/>
                        <a:ext cx="3240087" cy="330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47" name="Диаграмма 13"/>
          <p:cNvGraphicFramePr/>
          <p:nvPr/>
        </p:nvGraphicFramePr>
        <p:xfrm>
          <a:off x="4427984" y="3573016"/>
          <a:ext cx="3600450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r:id="rId7" imgW="3596640" imgH="3090545" progId="Excel.Sheet.8">
                  <p:embed/>
                </p:oleObj>
              </mc:Choice>
              <mc:Fallback>
                <p:oleObj r:id="rId7" imgW="3596640" imgH="3090545" progId="Excel.Shee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573016"/>
                        <a:ext cx="3600450" cy="308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48" name="Прямоугольник 14"/>
          <p:cNvSpPr>
            <a:spLocks noChangeArrowheads="1"/>
          </p:cNvSpPr>
          <p:nvPr/>
        </p:nvSpPr>
        <p:spPr bwMode="auto">
          <a:xfrm>
            <a:off x="2335213" y="1925638"/>
            <a:ext cx="69611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cs typeface="Arial" charset="0"/>
            </a:endParaRPr>
          </a:p>
        </p:txBody>
      </p:sp>
      <p:sp>
        <p:nvSpPr>
          <p:cNvPr id="32849" name="Прямоугольник 15"/>
          <p:cNvSpPr>
            <a:spLocks noChangeArrowheads="1"/>
          </p:cNvSpPr>
          <p:nvPr/>
        </p:nvSpPr>
        <p:spPr bwMode="auto">
          <a:xfrm>
            <a:off x="251520" y="2996952"/>
            <a:ext cx="8172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начало 2016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года</a:t>
            </a:r>
            <a:endParaRPr lang="ru-RU" sz="20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476672"/>
          <a:ext cx="4176463" cy="6048675"/>
        </p:xfrm>
        <a:graphic>
          <a:graphicData uri="http://schemas.openxmlformats.org/drawingml/2006/table">
            <a:tbl>
              <a:tblPr/>
              <a:tblGrid>
                <a:gridCol w="793417"/>
                <a:gridCol w="1863902"/>
                <a:gridCol w="1519144"/>
              </a:tblGrid>
              <a:tr h="700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 ребенка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ранжирования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Испытуемый  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2; 4; 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Испытуемый  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1; 4; 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Испытуемый  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3;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2; 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Испытуемый  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3;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4; 1; 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Испытуемый  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;1;4;2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Испытуемый  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3;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1; 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Испытуемый  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3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4; 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Испытуемый  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2; 1; 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Испытуемый  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2; 1; 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Испытуемый  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2; 4; 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Испытуемый  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2; 4;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3;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Испытуемый  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3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1; 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Испытуемый  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1; 4; 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Испытуемый  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4;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3;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2; 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4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Испытуемый  15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3;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2; 1; 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27984" y="404664"/>
            <a:ext cx="37444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Метод ранжирования</a:t>
            </a:r>
            <a:r>
              <a:rPr lang="ru-RU" sz="2800" dirty="0" smtClean="0">
                <a:latin typeface="Calibri" pitchFamily="34" charset="0"/>
              </a:rPr>
              <a:t>:</a:t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/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> Названия уроков </a:t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>1.  Труд</a:t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>2.  ИЗО</a:t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b="1" u="sng" dirty="0" smtClean="0">
                <a:latin typeface="Calibri" pitchFamily="34" charset="0"/>
              </a:rPr>
              <a:t>3.  Физкультура</a:t>
            </a:r>
            <a:r>
              <a:rPr lang="ru-RU" sz="2800" dirty="0" smtClean="0">
                <a:latin typeface="Calibri" pitchFamily="34" charset="0"/>
              </a:rPr>
              <a:t/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>4.  Музыка</a:t>
            </a:r>
            <a:endParaRPr lang="en-US" sz="2800" dirty="0" smtClean="0">
              <a:latin typeface="Calibri" pitchFamily="34" charset="0"/>
            </a:endParaRPr>
          </a:p>
          <a:p>
            <a:pPr algn="ctr"/>
            <a:endParaRPr lang="ru-RU" sz="2800" b="1" dirty="0" smtClean="0">
              <a:latin typeface="Calibri" pitchFamily="34" charset="0"/>
            </a:endParaRPr>
          </a:p>
          <a:p>
            <a:pPr algn="ctr"/>
            <a:r>
              <a:rPr lang="en-US" sz="2800" b="1" dirty="0" smtClean="0">
                <a:latin typeface="Calibri" pitchFamily="34" charset="0"/>
              </a:rPr>
              <a:t>60% </a:t>
            </a:r>
            <a:r>
              <a:rPr lang="ru-RU" sz="2800" dirty="0" smtClean="0">
                <a:latin typeface="Calibri" pitchFamily="34" charset="0"/>
              </a:rPr>
              <a:t>опрошенных поставили физкультуру на 1 место;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30% </a:t>
            </a:r>
            <a:r>
              <a:rPr lang="ru-RU" sz="2800" dirty="0" smtClean="0">
                <a:latin typeface="Calibri" pitchFamily="34" charset="0"/>
              </a:rPr>
              <a:t>на 2 место;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10% </a:t>
            </a:r>
            <a:r>
              <a:rPr lang="ru-RU" sz="2800" dirty="0" smtClean="0">
                <a:latin typeface="Calibri" pitchFamily="34" charset="0"/>
              </a:rPr>
              <a:t>на 3 место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Эффективность работы спортивного клуба: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27168" cy="484632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Рост социальной активности  учащихся;</a:t>
            </a:r>
          </a:p>
          <a:p>
            <a:pPr lvl="0"/>
            <a:r>
              <a:rPr lang="ru-RU" dirty="0" smtClean="0"/>
              <a:t> рост мотивации к активной  </a:t>
            </a:r>
            <a:r>
              <a:rPr lang="ru-RU" dirty="0" err="1" smtClean="0"/>
              <a:t>здоровьесберегающей</a:t>
            </a:r>
            <a:r>
              <a:rPr lang="ru-RU" dirty="0" smtClean="0"/>
              <a:t> деятельности;</a:t>
            </a:r>
          </a:p>
          <a:p>
            <a:r>
              <a:rPr lang="ru-RU" dirty="0" smtClean="0"/>
              <a:t>снижение процента  негативных проявлений в подростковой среде;</a:t>
            </a:r>
          </a:p>
          <a:p>
            <a:pPr lvl="0"/>
            <a:r>
              <a:rPr lang="ru-RU" dirty="0" smtClean="0"/>
              <a:t> укрепление здоровья, развитие физических качеств;</a:t>
            </a:r>
          </a:p>
          <a:p>
            <a:pPr lvl="0"/>
            <a:r>
              <a:rPr lang="ru-RU" dirty="0" smtClean="0"/>
              <a:t>развитие организаторских  и личностных способностей;</a:t>
            </a:r>
          </a:p>
          <a:p>
            <a:pPr lvl="0"/>
            <a:r>
              <a:rPr lang="ru-RU" dirty="0" smtClean="0"/>
              <a:t> удовлетворенность учащихся и  родителей жизнедеятельностью школы;</a:t>
            </a:r>
          </a:p>
          <a:p>
            <a:r>
              <a:rPr lang="ru-RU" dirty="0" smtClean="0"/>
              <a:t> увеличилось количество значкистов норм ГТО;</a:t>
            </a:r>
          </a:p>
          <a:p>
            <a:r>
              <a:rPr lang="ru-RU" dirty="0" smtClean="0"/>
              <a:t>увеличился интерес к урокам физкультуры.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Школьный спортивный клуб «Факел»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6116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 в феврале 2016 г.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Девиз клуба: клуб наш факелом зовется, кто придет сюда многого добьется!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Эмблема клуба: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Videos\фак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3670920" cy="2699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 клуба: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Организация и проведение спортивно- массовой и физкультурно-оздоровительной работы в МОУ «СШ №4 Центр образования».</a:t>
            </a:r>
          </a:p>
          <a:p>
            <a:endParaRPr lang="ru-RU" dirty="0"/>
          </a:p>
        </p:txBody>
      </p:sp>
      <p:pic>
        <p:nvPicPr>
          <p:cNvPr id="5" name="Picture 5" descr="F:\День открытых дверей 15 февраля_ веселые старты\SAM_1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3302000" cy="24765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Picture 4" descr="F:\Неделя начальной школы Малые Олимп игры\SAM_0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573016"/>
            <a:ext cx="3263753" cy="244827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Функции спортивного клуба: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643192" cy="52589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обеспечение систематического проведения,    внеклассных физкультурно-спортивных мероприятий;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организация постоянно действующих спортивных секций и групп общей физической подготовки;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проведение </a:t>
            </a:r>
            <a:r>
              <a:rPr lang="ru-RU" dirty="0" err="1" smtClean="0"/>
              <a:t>внутришкольных</a:t>
            </a:r>
            <a:r>
              <a:rPr lang="ru-RU" dirty="0" smtClean="0"/>
              <a:t> соревнований, товарищеских спортивных встреч между классами и другими школами;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формирование сборных команд для участия в районных, окружных и городских соревнованиях;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проведение спортивных праздников;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пропаганда физической культуры и спорта;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расширение и укрепление материально-технической  базы школы.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направления работы клуба: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/>
              <a:buChar char="·"/>
            </a:pPr>
            <a:r>
              <a:rPr lang="ru-RU" dirty="0" smtClean="0"/>
              <a:t>привлечение учащихся к занятиям физической культурой и спортом;</a:t>
            </a:r>
          </a:p>
          <a:p>
            <a:pPr>
              <a:buFont typeface="Symbol"/>
              <a:buChar char="·"/>
            </a:pPr>
            <a:r>
              <a:rPr lang="ru-RU" dirty="0" smtClean="0"/>
              <a:t>  открытие спортивных секций; </a:t>
            </a:r>
          </a:p>
          <a:p>
            <a:pPr>
              <a:buFont typeface="Symbol"/>
              <a:buChar char="·"/>
            </a:pPr>
            <a:r>
              <a:rPr lang="ru-RU" dirty="0" smtClean="0"/>
              <a:t>укрепление и сохранение здоровья школьников при помощи регулярных занятий в спортивных кружках и секциях; </a:t>
            </a:r>
          </a:p>
          <a:p>
            <a:pPr>
              <a:buFont typeface="Symbol"/>
              <a:buChar char="·"/>
            </a:pPr>
            <a:r>
              <a:rPr lang="ru-RU" dirty="0" smtClean="0"/>
              <a:t>организация здорового досуга учащихся;</a:t>
            </a:r>
          </a:p>
          <a:p>
            <a:pPr>
              <a:buFont typeface="Symbol"/>
              <a:buChar char="·"/>
            </a:pPr>
            <a:r>
              <a:rPr lang="ru-RU" dirty="0" smtClean="0"/>
              <a:t> организация и проведение массовых физкультурно-оздоровительных и спортивных мероприятий в школе.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Школьный стадион по программе «Газпром – детям»</a:t>
            </a:r>
            <a:endParaRPr lang="ru-RU" dirty="0"/>
          </a:p>
        </p:txBody>
      </p:sp>
      <p:pic>
        <p:nvPicPr>
          <p:cNvPr id="2050" name="Picture 2" descr="C:\Users\User\Videos\img_0763_w180_h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068960"/>
            <a:ext cx="3809578" cy="253971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3074" name="Picture 2" descr="C:\Users\User\Videos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3168352" cy="2880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Образовательная инфраструктура</a:t>
            </a:r>
            <a:endParaRPr lang="ru-RU" dirty="0"/>
          </a:p>
        </p:txBody>
      </p:sp>
      <p:pic>
        <p:nvPicPr>
          <p:cNvPr id="1026" name="Picture 2" descr="C:\Users\User\Video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33056"/>
            <a:ext cx="3024336" cy="273630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8" name="Picture 4" descr="IMG_20141215_0817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6672"/>
            <a:ext cx="2283718" cy="304495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4" descr="F:\Дмитрий\DSC0794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628800"/>
            <a:ext cx="3320935" cy="24896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2" name="Picture 3" descr="C:\Users\Учитель\Desktop\конкурс\4\DSC_1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09120"/>
            <a:ext cx="3712413" cy="2088232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5" descr="F:\День открытых дверей 15 февраля_ веселые старты\SAM_10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780928"/>
            <a:ext cx="2590800" cy="19431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80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Школьные спортивные секции: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Основы физической подготовки;</a:t>
            </a:r>
          </a:p>
          <a:p>
            <a:r>
              <a:rPr lang="ru-RU" sz="3200" dirty="0" smtClean="0"/>
              <a:t> волейбол;</a:t>
            </a:r>
          </a:p>
          <a:p>
            <a:r>
              <a:rPr lang="ru-RU" sz="3200" dirty="0" smtClean="0"/>
              <a:t> футбол;</a:t>
            </a:r>
          </a:p>
          <a:p>
            <a:r>
              <a:rPr lang="ru-RU" sz="3200" dirty="0" smtClean="0"/>
              <a:t> туризм;</a:t>
            </a:r>
          </a:p>
          <a:p>
            <a:r>
              <a:rPr lang="ru-RU" sz="3200" dirty="0" smtClean="0"/>
              <a:t> рукопашный бой</a:t>
            </a:r>
          </a:p>
          <a:p>
            <a:endParaRPr lang="ru-RU" sz="3200" dirty="0"/>
          </a:p>
        </p:txBody>
      </p:sp>
      <p:pic>
        <p:nvPicPr>
          <p:cNvPr id="5" name="Picture 6" descr="D:\фото\фото дима уроки\IMG_20141215_101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48880"/>
            <a:ext cx="2971800" cy="222885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3074" name="Picture 2" descr="D:\фото\дима 15\DSC0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437112"/>
            <a:ext cx="2911352" cy="218351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школе проведено: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7560840" cy="5475008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Первенство школы по пионерболу и волейболу (количество участников 50 человек);</a:t>
            </a:r>
          </a:p>
          <a:p>
            <a:r>
              <a:rPr lang="ru-RU" sz="1800" dirty="0" smtClean="0"/>
              <a:t>  соревнования  "Веселые старты"  ( количество участников 40человек);</a:t>
            </a:r>
          </a:p>
          <a:p>
            <a:pPr fontAlgn="base"/>
            <a:r>
              <a:rPr lang="ru-RU" sz="1800" dirty="0" smtClean="0"/>
              <a:t>футбольный матч сборных команд школ (количество участников 22 человека);</a:t>
            </a:r>
          </a:p>
          <a:p>
            <a:pPr fontAlgn="base"/>
            <a:r>
              <a:rPr lang="ru-RU" sz="1800" dirty="0" smtClean="0"/>
              <a:t> соревнования по лёгкой атлетике "Весенний кросс" (участвовало 40 человек);</a:t>
            </a:r>
          </a:p>
          <a:p>
            <a:pPr fontAlgn="base"/>
            <a:r>
              <a:rPr lang="ru-RU" sz="1800" dirty="0" smtClean="0"/>
              <a:t> соревнования по городкам ( количество участников 15 человек)</a:t>
            </a:r>
          </a:p>
          <a:p>
            <a:pPr fontAlgn="base"/>
            <a:r>
              <a:rPr lang="ru-RU" sz="1800" dirty="0" smtClean="0"/>
              <a:t> конкурс "Безопасное колесо  (участвовало 20 человек);</a:t>
            </a:r>
          </a:p>
          <a:p>
            <a:pPr fontAlgn="base"/>
            <a:r>
              <a:rPr lang="ru-RU" sz="1800" dirty="0" smtClean="0"/>
              <a:t> соревнования по армрестлингу  (участвовало 15 человек);</a:t>
            </a:r>
          </a:p>
          <a:p>
            <a:pPr fontAlgn="base">
              <a:buFont typeface="Wingdings" pitchFamily="2" charset="2"/>
              <a:buChar char="q"/>
            </a:pPr>
            <a:r>
              <a:rPr lang="ru-RU" sz="1800" dirty="0" smtClean="0"/>
              <a:t>  соревнования по туризму в зале ( количество участников70 человек);</a:t>
            </a:r>
          </a:p>
          <a:p>
            <a:pPr fontAlgn="base"/>
            <a:r>
              <a:rPr lang="ru-RU" sz="1800" dirty="0" smtClean="0"/>
              <a:t> соревнования "Семейные веселые старты" ( участвовало 12 семей);</a:t>
            </a:r>
          </a:p>
          <a:p>
            <a:pPr fontAlgn="base"/>
            <a:r>
              <a:rPr lang="ru-RU" sz="1800" dirty="0" smtClean="0"/>
              <a:t> соревнования "Вышибалы ( количество участников 30 человек).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</TotalTime>
  <Words>641</Words>
  <Application>Microsoft Office PowerPoint</Application>
  <PresentationFormat>Экран (4:3)</PresentationFormat>
  <Paragraphs>132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Изящная</vt:lpstr>
      <vt:lpstr>Лист Microsoft Excel 97-2003</vt:lpstr>
      <vt:lpstr> «Организация  деятельности  ФК «Факел» как средство повышения мотивации  к урокам физкультуры»</vt:lpstr>
      <vt:lpstr>Школьный спортивный клуб «Факел»</vt:lpstr>
      <vt:lpstr>Цель работы клуба:</vt:lpstr>
      <vt:lpstr>Функции спортивного клуба:</vt:lpstr>
      <vt:lpstr> направления работы клуба:</vt:lpstr>
      <vt:lpstr>Школьный стадион по программе «Газпром – детям»</vt:lpstr>
      <vt:lpstr>Образовательная инфраструктура</vt:lpstr>
      <vt:lpstr>Школьные спортивные секции:</vt:lpstr>
      <vt:lpstr>В школе проведено:</vt:lpstr>
      <vt:lpstr>Наши достижения:</vt:lpstr>
      <vt:lpstr>Презентация PowerPoint</vt:lpstr>
      <vt:lpstr> Количество учащихся привлекаемых к школьному спорту: </vt:lpstr>
      <vt:lpstr>Презентация PowerPoint</vt:lpstr>
      <vt:lpstr>Презентация PowerPoint</vt:lpstr>
      <vt:lpstr>Презентация PowerPoint</vt:lpstr>
      <vt:lpstr>Эффективность работы спортивного клуба: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спортивный клуб «Факел»</dc:title>
  <dc:creator/>
  <cp:lastModifiedBy>student</cp:lastModifiedBy>
  <cp:revision>30</cp:revision>
  <dcterms:created xsi:type="dcterms:W3CDTF">2017-12-13T06:02:53Z</dcterms:created>
  <dcterms:modified xsi:type="dcterms:W3CDTF">2017-12-13T09:27:35Z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1049-10.1.0.5657</vt:lpwstr>
  </property>
</Properties>
</file>