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C81C6B-8B3E-4DBF-9501-EE95F1C3247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D79A60-9288-4163-BD58-A33A9662D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MIm36cWy3Qc9Pw" TargetMode="External"/><Relationship Id="rId2" Type="http://schemas.openxmlformats.org/officeDocument/2006/relationships/hyperlink" Target="https://yadi.sk/i/sGneJeAw3Qc9M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yadi.sk/i/mV2obOuD3Qc9R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11760" y="2348880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ИТОГИ РАБОТЫ </a:t>
            </a:r>
            <a:br>
              <a:rPr lang="ru-RU" dirty="0" smtClean="0"/>
            </a:br>
            <a:r>
              <a:rPr lang="ru-RU" dirty="0" smtClean="0"/>
              <a:t>РМО 4-х, 1-х КЛАССОВ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/>
              <a:t>Руководитель РМО: </a:t>
            </a:r>
          </a:p>
          <a:p>
            <a:pPr algn="r"/>
            <a:r>
              <a:rPr lang="ru-RU" sz="2400" dirty="0" err="1" smtClean="0"/>
              <a:t>Шишлина</a:t>
            </a:r>
            <a:r>
              <a:rPr lang="ru-RU" sz="2400" dirty="0" smtClean="0"/>
              <a:t> О.А.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7330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«Работа с текстом в начальной школе как одно из направлений формирования информационной компетентности школьника» </a:t>
            </a:r>
            <a:br>
              <a:rPr lang="ru-RU" sz="2000" dirty="0" smtClean="0"/>
            </a:br>
            <a:r>
              <a:rPr lang="ru-RU" sz="2000" dirty="0" smtClean="0"/>
              <a:t>10.02.2017  МОУ Левобережная СШ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F:\РМО\4 класс\Семинар 10.02.2017\Фото 10.02.17\DSCN26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12776"/>
            <a:ext cx="3600400" cy="2700300"/>
          </a:xfrm>
          <a:prstGeom prst="rect">
            <a:avLst/>
          </a:prstGeom>
          <a:noFill/>
        </p:spPr>
      </p:pic>
      <p:pic>
        <p:nvPicPr>
          <p:cNvPr id="5123" name="Picture 3" descr="F:\РМО\4 класс\Семинар 10.02.2017\Фото 10.02.17\DSCN2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67082"/>
            <a:ext cx="3587891" cy="2690918"/>
          </a:xfrm>
          <a:prstGeom prst="rect">
            <a:avLst/>
          </a:prstGeom>
          <a:noFill/>
        </p:spPr>
      </p:pic>
      <p:pic>
        <p:nvPicPr>
          <p:cNvPr id="5124" name="Picture 4" descr="F:\РМО\4 класс\Семинар 10.02.2017\Фото 10.02.17\DSCN2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3635896" cy="2726922"/>
          </a:xfrm>
          <a:prstGeom prst="rect">
            <a:avLst/>
          </a:prstGeom>
          <a:noFill/>
        </p:spPr>
      </p:pic>
      <p:pic>
        <p:nvPicPr>
          <p:cNvPr id="5125" name="Picture 5" descr="F:\РМО\4 класс\Семинар 10.02.2017\Фото 10.02.17\DSCN26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39091"/>
            <a:ext cx="3600400" cy="2618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«Формирование и развитие УУД в решении проектных задач» </a:t>
            </a:r>
            <a:br>
              <a:rPr lang="ru-RU" dirty="0" smtClean="0"/>
            </a:br>
            <a:r>
              <a:rPr lang="ru-RU" dirty="0" smtClean="0"/>
              <a:t>31.03.2017 МОУ лицей №1</a:t>
            </a:r>
            <a:endParaRPr lang="ru-RU" dirty="0"/>
          </a:p>
        </p:txBody>
      </p:sp>
      <p:pic>
        <p:nvPicPr>
          <p:cNvPr id="6147" name="Picture 3" descr="F:\РМО\4 класс\Семинар 31.03.2017\Фото\DSCN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4343467" cy="3257600"/>
          </a:xfrm>
          <a:prstGeom prst="rect">
            <a:avLst/>
          </a:prstGeom>
          <a:noFill/>
        </p:spPr>
      </p:pic>
      <p:pic>
        <p:nvPicPr>
          <p:cNvPr id="6148" name="Picture 4" descr="F:\РМО\4 класс\Семинар 31.03.2017\Фото\DSCN27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43809" cy="33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«Интерактивные формы организации учебного процесса»  </a:t>
            </a:r>
            <a:br>
              <a:rPr lang="ru-RU" dirty="0" smtClean="0"/>
            </a:br>
            <a:r>
              <a:rPr lang="ru-RU" dirty="0" smtClean="0"/>
              <a:t>01.11.2017 МОУ СШ №6 </a:t>
            </a:r>
            <a:endParaRPr lang="ru-RU" dirty="0"/>
          </a:p>
        </p:txBody>
      </p:sp>
      <p:pic>
        <p:nvPicPr>
          <p:cNvPr id="4" name="Содержимое 3" descr="IMG_20171101_1015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655219" cy="4873625"/>
          </a:xfrm>
        </p:spPr>
      </p:pic>
      <p:pic>
        <p:nvPicPr>
          <p:cNvPr id="1026" name="Picture 2" descr="C:\Users\Sveta\Desktop\с фото\P1130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31" y="2852936"/>
            <a:ext cx="5299944" cy="3544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«Особенности обучения детей с ОВЗ </a:t>
            </a:r>
            <a:br>
              <a:rPr lang="ru-RU" sz="2000" dirty="0" smtClean="0"/>
            </a:br>
            <a:r>
              <a:rPr lang="ru-RU" sz="2000" dirty="0" smtClean="0"/>
              <a:t>в общеобразовательной школе» </a:t>
            </a:r>
            <a:br>
              <a:rPr lang="ru-RU" sz="2000" dirty="0" smtClean="0"/>
            </a:br>
            <a:r>
              <a:rPr lang="ru-RU" sz="2000" dirty="0" smtClean="0"/>
              <a:t>07.12.2017 МОУ СШ №7 </a:t>
            </a:r>
            <a:br>
              <a:rPr lang="ru-RU" sz="2000" dirty="0" smtClean="0"/>
            </a:br>
            <a:r>
              <a:rPr lang="ru-RU" sz="2000" dirty="0" smtClean="0"/>
              <a:t>имени адмирала Ф.Ф.Ушакова </a:t>
            </a:r>
            <a:endParaRPr lang="ru-RU" sz="2000" dirty="0"/>
          </a:p>
        </p:txBody>
      </p:sp>
      <p:pic>
        <p:nvPicPr>
          <p:cNvPr id="7171" name="Picture 3" descr="F:\РМО\1 (2017-2018 уч.г.)\Семинар  07.12.2017\Фото\IMG_9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4139952" cy="2759967"/>
          </a:xfrm>
          <a:prstGeom prst="rect">
            <a:avLst/>
          </a:prstGeom>
          <a:noFill/>
        </p:spPr>
      </p:pic>
      <p:pic>
        <p:nvPicPr>
          <p:cNvPr id="7172" name="Picture 4" descr="F:\РМО\1 (2017-2018 уч.г.)\Семинар  07.12.2017\Фото\IMG_97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210323" cy="2806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Профессиональные дефициты педагога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Особенности обучения детей с ОВЗ в общеобразовательной школе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Организация учебного процесса с учетом своеобразия социальной ситуации развития первоклассника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Проектирование ситуаций и событий, развивающих эмоционально-ценностную сферу ребёнка (культуру переживаний и ценностные ориентации ребёнка)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Реализация современных, в том числе интерактивных, форм и методов воспитательной работы, используя их как на уроках, так и во внеурочное время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Продолжение…</a:t>
            </a:r>
            <a:br>
              <a:rPr lang="ru-RU" dirty="0" smtClean="0"/>
            </a:br>
            <a:r>
              <a:rPr lang="ru-RU" dirty="0" smtClean="0"/>
              <a:t>Наши планы на 2018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571723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300" b="1" dirty="0" smtClean="0"/>
              <a:t>«Проектная задача в начальной школе</a:t>
            </a:r>
            <a:r>
              <a:rPr lang="ru-RU" sz="3300" dirty="0" smtClean="0"/>
              <a:t>» февраль</a:t>
            </a:r>
            <a:r>
              <a:rPr lang="ru-RU" sz="3300" smtClean="0"/>
              <a:t>: </a:t>
            </a:r>
            <a:r>
              <a:rPr lang="ru-RU" sz="3300" smtClean="0"/>
              <a:t>                         МОУ </a:t>
            </a:r>
            <a:r>
              <a:rPr lang="ru-RU" sz="3300" dirty="0" smtClean="0"/>
              <a:t>СШ </a:t>
            </a:r>
            <a:r>
              <a:rPr lang="ru-RU" sz="3300" dirty="0" smtClean="0"/>
              <a:t>№ 3 и МОУ СШ № 4 «ЦО» </a:t>
            </a:r>
            <a:r>
              <a:rPr lang="ru-RU" sz="3300" dirty="0" smtClean="0">
                <a:solidFill>
                  <a:srgbClr val="C00000"/>
                </a:solidFill>
              </a:rPr>
              <a:t>Организация учебного процесса с учетом своеобразия социальной ситуации развития первоклассника</a:t>
            </a:r>
          </a:p>
          <a:p>
            <a:endParaRPr lang="ru-RU" sz="3300" dirty="0" smtClean="0"/>
          </a:p>
          <a:p>
            <a:pPr lvl="0"/>
            <a:r>
              <a:rPr lang="ru-RU" sz="3300" b="1" dirty="0" smtClean="0"/>
              <a:t>«Проектная задача во внеурочной деятельности» </a:t>
            </a:r>
            <a:r>
              <a:rPr lang="ru-RU" sz="3300" dirty="0" smtClean="0"/>
              <a:t>апрель: </a:t>
            </a:r>
            <a:r>
              <a:rPr lang="ru-RU" sz="3300" dirty="0" smtClean="0"/>
              <a:t>         МОУ СШ </a:t>
            </a:r>
            <a:r>
              <a:rPr lang="ru-RU" sz="3300" dirty="0" smtClean="0"/>
              <a:t>№ 6 и МОУ Левобережная СШ </a:t>
            </a:r>
            <a:r>
              <a:rPr lang="ru-RU" sz="3300" dirty="0" smtClean="0">
                <a:solidFill>
                  <a:srgbClr val="C00000"/>
                </a:solidFill>
              </a:rPr>
              <a:t>Реализация современных, в том числе интерактивных, форм и методов воспитательной работы, используя их как на уроках, так и во внеурочное время</a:t>
            </a:r>
          </a:p>
          <a:p>
            <a:pPr>
              <a:buNone/>
            </a:pPr>
            <a:endParaRPr lang="ru-RU" sz="3300" dirty="0" smtClean="0"/>
          </a:p>
          <a:p>
            <a:pPr lvl="0"/>
            <a:r>
              <a:rPr lang="ru-RU" sz="3300" b="1" dirty="0" smtClean="0"/>
              <a:t>«Проектная задача на уроках математики и окружающего мира» </a:t>
            </a:r>
            <a:r>
              <a:rPr lang="ru-RU" sz="3300" dirty="0" smtClean="0"/>
              <a:t>сентябрь: </a:t>
            </a:r>
            <a:r>
              <a:rPr lang="ru-RU" sz="3300" dirty="0" err="1" smtClean="0"/>
              <a:t>Фоминская</a:t>
            </a:r>
            <a:r>
              <a:rPr lang="ru-RU" sz="3300" dirty="0" smtClean="0"/>
              <a:t> СШ и </a:t>
            </a:r>
            <a:r>
              <a:rPr lang="ru-RU" sz="3300" dirty="0" smtClean="0"/>
              <a:t>МУ </a:t>
            </a:r>
            <a:r>
              <a:rPr lang="ru-RU" sz="3300" dirty="0" smtClean="0"/>
              <a:t>СОШ № 7 имени адмирала Ф.Ф.Ушакова </a:t>
            </a:r>
            <a:r>
              <a:rPr lang="ru-RU" sz="3300" dirty="0" smtClean="0">
                <a:solidFill>
                  <a:srgbClr val="C00000"/>
                </a:solidFill>
              </a:rPr>
              <a:t>Особенности обучения детей с ОВЗ в общеобразовательной школе</a:t>
            </a:r>
          </a:p>
          <a:p>
            <a:endParaRPr lang="ru-RU" sz="3300" dirty="0" smtClean="0"/>
          </a:p>
          <a:p>
            <a:pPr lvl="0"/>
            <a:r>
              <a:rPr lang="ru-RU" sz="3300" b="1" dirty="0" smtClean="0"/>
              <a:t>«Проектная задача на уроках литературного чтения и русского языка» </a:t>
            </a:r>
            <a:r>
              <a:rPr lang="ru-RU" sz="3300" dirty="0" smtClean="0"/>
              <a:t>ноябрь: МОУ лицей № 1 и Константиновская СШ </a:t>
            </a:r>
            <a:r>
              <a:rPr lang="ru-RU" sz="3300" dirty="0" smtClean="0">
                <a:solidFill>
                  <a:srgbClr val="C00000"/>
                </a:solidFill>
              </a:rPr>
              <a:t>Проектирование ситуаций и событий, развивающих эмоционально-ценностную сферу ребёнка (культуру переживаний и ценностные ориентации ребёнка)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292494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Отправная точка 03.11.2016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Деловая игра «Механизм реализации профессионального стандарта педагога»</a:t>
            </a:r>
          </a:p>
          <a:p>
            <a:pPr>
              <a:buNone/>
            </a:pPr>
            <a:r>
              <a:rPr lang="ru-RU" dirty="0" smtClean="0"/>
              <a:t>Цель: выявить профессиональные дефициты педагога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F:\РМО\4 класс\Деловая игра 03.11.2016\Фото\DSCN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187958" cy="3140968"/>
          </a:xfrm>
          <a:prstGeom prst="rect">
            <a:avLst/>
          </a:prstGeom>
          <a:noFill/>
        </p:spPr>
      </p:pic>
      <p:pic>
        <p:nvPicPr>
          <p:cNvPr id="1029" name="Picture 5" descr="F:\РМО\4 класс\Деловая игра 03.11.2016\Фото\DSCN2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Промежуточный результат</a:t>
            </a:r>
            <a:endParaRPr lang="ru-RU" dirty="0"/>
          </a:p>
        </p:txBody>
      </p:sp>
      <p:pic>
        <p:nvPicPr>
          <p:cNvPr id="2050" name="Picture 2" descr="F:\Новая папка 1\Новая папка\DSCN29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521836" cy="2641377"/>
          </a:xfrm>
          <a:prstGeom prst="rect">
            <a:avLst/>
          </a:prstGeom>
          <a:noFill/>
        </p:spPr>
      </p:pic>
      <p:pic>
        <p:nvPicPr>
          <p:cNvPr id="2052" name="Picture 4" descr="F:\Новая папка 1\Новая папка\DSCN2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611892" cy="2708919"/>
          </a:xfrm>
          <a:prstGeom prst="rect">
            <a:avLst/>
          </a:prstGeom>
          <a:noFill/>
        </p:spPr>
      </p:pic>
      <p:pic>
        <p:nvPicPr>
          <p:cNvPr id="2053" name="Picture 5" descr="F:\Новая папка 1\Новая папка\DSCN2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645025"/>
            <a:ext cx="4283967" cy="321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Промежуточный результат</a:t>
            </a:r>
            <a:endParaRPr lang="ru-RU" dirty="0"/>
          </a:p>
        </p:txBody>
      </p:sp>
      <p:pic>
        <p:nvPicPr>
          <p:cNvPr id="3074" name="Picture 2" descr="F:\РМО\4 класс\Деловая игра 03.11.2016\Фото\DSCN2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52872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Итоговый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Особенности обучения детей с ОВЗ в общеобразовательной школе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Организация учебного процесса с учетом своеобразия социальной ситуации развития первоклассника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Проектирование ситуаций и событий, развивающих эмоционально-ценностную сферу ребёнка (культуру переживаний и ценностные ориентации ребёнка)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Реализация современных, в том числе интерактивных, форм и методов воспитательной работы, используя их как на уроках, так и во внеурочное время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Восполнение дефицита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 Организация и проведение семинаров</a:t>
            </a:r>
          </a:p>
          <a:p>
            <a:r>
              <a:rPr lang="ru-RU" sz="3600" dirty="0" smtClean="0"/>
              <a:t> </a:t>
            </a:r>
            <a:r>
              <a:rPr lang="ru-RU" sz="3600" dirty="0" err="1" smtClean="0"/>
              <a:t>Вебинары</a:t>
            </a:r>
            <a:endParaRPr lang="ru-RU" sz="3600" dirty="0" smtClean="0"/>
          </a:p>
          <a:p>
            <a:r>
              <a:rPr lang="ru-RU" sz="3600" dirty="0" smtClean="0"/>
              <a:t> Курсы повышения квалификации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638948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Восполнение дефицита: </a:t>
            </a:r>
            <a:r>
              <a:rPr lang="ru-RU" sz="3200" dirty="0" err="1" smtClean="0"/>
              <a:t>вебинары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ru-RU" dirty="0" smtClean="0"/>
              <a:t>Промежуточная и итоговая аттестация на основе формирующего оценивания </a:t>
            </a:r>
            <a:r>
              <a:rPr lang="en-US" sz="3200" dirty="0" smtClean="0">
                <a:hlinkClick r:id="rId2"/>
              </a:rPr>
              <a:t>https://yadi.sk/i/sGneJeAw3Qc9MP</a:t>
            </a:r>
            <a:r>
              <a:rPr lang="ru-RU" sz="3200" dirty="0" smtClean="0"/>
              <a:t>  </a:t>
            </a:r>
          </a:p>
          <a:p>
            <a:r>
              <a:rPr lang="ru-RU" sz="3200" dirty="0" smtClean="0"/>
              <a:t> </a:t>
            </a:r>
            <a:r>
              <a:rPr lang="ru-RU" dirty="0" smtClean="0"/>
              <a:t>Достижение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личностных результатов посредством формирующего оценивания </a:t>
            </a:r>
            <a:r>
              <a:rPr lang="en-US" sz="3200" dirty="0" smtClean="0">
                <a:hlinkClick r:id="rId3"/>
              </a:rPr>
              <a:t>https://yadi.sk/i/MIm36cWy3Qc9Pw</a:t>
            </a:r>
            <a:endParaRPr lang="ru-RU" sz="3200" dirty="0" smtClean="0"/>
          </a:p>
          <a:p>
            <a:r>
              <a:rPr lang="ru-RU" dirty="0" smtClean="0"/>
              <a:t>Результаты обучения математике: пути улучшения </a:t>
            </a:r>
            <a:r>
              <a:rPr lang="en-US" sz="3200" dirty="0" smtClean="0">
                <a:hlinkClick r:id="rId4"/>
              </a:rPr>
              <a:t>https://yadi.sk/i/mV2obOuD3Qc9Rm</a:t>
            </a:r>
            <a:r>
              <a:rPr lang="ru-RU" sz="3200" dirty="0" smtClean="0"/>
              <a:t> </a:t>
            </a:r>
          </a:p>
          <a:p>
            <a:endParaRPr lang="ru-RU" dirty="0"/>
          </a:p>
        </p:txBody>
      </p:sp>
      <p:pic>
        <p:nvPicPr>
          <p:cNvPr id="4098" name="Picture 2" descr="C:\Users\Пользователь\Desktop\iro_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3966" cy="10111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Восполнение дефицита: </a:t>
            </a:r>
            <a:br>
              <a:rPr lang="ru-RU" sz="3200" dirty="0" smtClean="0"/>
            </a:br>
            <a:r>
              <a:rPr lang="ru-RU" sz="3200" dirty="0" smtClean="0"/>
              <a:t>информация ППК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8143932" cy="5429288"/>
          </a:xfrm>
        </p:spPr>
        <p:txBody>
          <a:bodyPr/>
          <a:lstStyle/>
          <a:p>
            <a:r>
              <a:rPr lang="ru-RU" dirty="0" smtClean="0"/>
              <a:t>ГАУ ДПО ЯО «ИРО»: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ППК «ФГОС НОО: достижение метапредметных и личностных результатов средствами предметных областей»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ППК «Модернизация содержания и технологий начального общего образования»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Реализация концепция математического образования в начальной школе</a:t>
            </a:r>
          </a:p>
          <a:p>
            <a:r>
              <a:rPr lang="ru-RU" dirty="0" smtClean="0"/>
              <a:t>МУ ДПО «ИОЦ» ТМР: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Стратегии смыслового чтения и работа с текстом в условиях реализации ФГОС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Инструменты формирующего оценивания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Восполнение дефицита: </a:t>
            </a:r>
            <a:br>
              <a:rPr lang="ru-RU" sz="3200" dirty="0" smtClean="0"/>
            </a:br>
            <a:r>
              <a:rPr lang="ru-RU" sz="3200" dirty="0" smtClean="0"/>
              <a:t>организация и проведение семинаров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«Работа с текстом в начальной школе как одно из направлений формирования информационной компетентности школьника» </a:t>
            </a:r>
            <a:r>
              <a:rPr lang="ru-RU" i="1" dirty="0" smtClean="0"/>
              <a:t>10.02.2017  МОУ Левобережная СШ</a:t>
            </a:r>
          </a:p>
          <a:p>
            <a:r>
              <a:rPr lang="ru-RU" dirty="0" smtClean="0"/>
              <a:t>«Формирование и развитие УУД в решении проектных задач» </a:t>
            </a:r>
            <a:r>
              <a:rPr lang="ru-RU" i="1" dirty="0" smtClean="0"/>
              <a:t>31.03.2017 МОУ лицей №1</a:t>
            </a:r>
          </a:p>
          <a:p>
            <a:r>
              <a:rPr lang="ru-RU" dirty="0" smtClean="0"/>
              <a:t>«Интерактивные формы организации учебного процесса»  </a:t>
            </a:r>
            <a:r>
              <a:rPr lang="ru-RU" i="1" dirty="0" smtClean="0"/>
              <a:t>01.11.2017 МОУ СШ №6 </a:t>
            </a:r>
          </a:p>
          <a:p>
            <a:r>
              <a:rPr lang="ru-RU" dirty="0" smtClean="0"/>
              <a:t>«Особенности обучения детей с ОВЗ в общеобразовательной школе» </a:t>
            </a:r>
            <a:r>
              <a:rPr lang="ru-RU" i="1" dirty="0" smtClean="0"/>
              <a:t>07.12.2017 МОУ СШ №7 имени адмирала Ф.Ф.Ушакова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463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ИТОГИ РАБОТЫ  РМО 4-х, 1-х КЛАССОВ</vt:lpstr>
      <vt:lpstr>Отправная точка 03.11.2016</vt:lpstr>
      <vt:lpstr>Промежуточный результат</vt:lpstr>
      <vt:lpstr>Промежуточный результат</vt:lpstr>
      <vt:lpstr>Итоговый результат</vt:lpstr>
      <vt:lpstr>Восполнение дефицита</vt:lpstr>
      <vt:lpstr>Восполнение дефицита: вебинары</vt:lpstr>
      <vt:lpstr>Восполнение дефицита:  информация ППК</vt:lpstr>
      <vt:lpstr>Восполнение дефицита:  организация и проведение семинаров</vt:lpstr>
      <vt:lpstr> «Работа с текстом в начальной школе как одно из направлений формирования информационной компетентности школьника»  10.02.2017  МОУ Левобережная СШ </vt:lpstr>
      <vt:lpstr>«Формирование и развитие УУД в решении проектных задач»  31.03.2017 МОУ лицей №1</vt:lpstr>
      <vt:lpstr> «Интерактивные формы организации учебного процесса»   01.11.2017 МОУ СШ №6 </vt:lpstr>
      <vt:lpstr>«Особенности обучения детей с ОВЗ  в общеобразовательной школе»  07.12.2017 МОУ СШ №7  имени адмирала Ф.Ф.Ушакова </vt:lpstr>
      <vt:lpstr>Профессиональные дефициты педагога</vt:lpstr>
      <vt:lpstr>Продолжение… Наши планы на 2018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РМО 4-х, 1-х КЛАССОВ</dc:title>
  <dc:creator>Пользователь</dc:creator>
  <cp:lastModifiedBy>Шишлины</cp:lastModifiedBy>
  <cp:revision>20</cp:revision>
  <dcterms:created xsi:type="dcterms:W3CDTF">2017-12-16T09:05:37Z</dcterms:created>
  <dcterms:modified xsi:type="dcterms:W3CDTF">2017-12-19T03:19:23Z</dcterms:modified>
</cp:coreProperties>
</file>