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89" r:id="rId3"/>
    <p:sldId id="259" r:id="rId4"/>
    <p:sldId id="258" r:id="rId5"/>
    <p:sldId id="263" r:id="rId6"/>
    <p:sldId id="260" r:id="rId7"/>
    <p:sldId id="261" r:id="rId8"/>
    <p:sldId id="264" r:id="rId9"/>
    <p:sldId id="265" r:id="rId10"/>
    <p:sldId id="266" r:id="rId11"/>
    <p:sldId id="262" r:id="rId12"/>
    <p:sldId id="276" r:id="rId13"/>
    <p:sldId id="281" r:id="rId14"/>
    <p:sldId id="282" r:id="rId15"/>
    <p:sldId id="270" r:id="rId16"/>
    <p:sldId id="283" r:id="rId17"/>
    <p:sldId id="275" r:id="rId18"/>
    <p:sldId id="278" r:id="rId19"/>
    <p:sldId id="284" r:id="rId20"/>
    <p:sldId id="274" r:id="rId21"/>
    <p:sldId id="271" r:id="rId22"/>
    <p:sldId id="285" r:id="rId23"/>
    <p:sldId id="279" r:id="rId24"/>
    <p:sldId id="272" r:id="rId25"/>
    <p:sldId id="268" r:id="rId26"/>
    <p:sldId id="286" r:id="rId27"/>
    <p:sldId id="269" r:id="rId28"/>
    <p:sldId id="280" r:id="rId29"/>
    <p:sldId id="277" r:id="rId30"/>
    <p:sldId id="273" r:id="rId31"/>
    <p:sldId id="287" r:id="rId32"/>
    <p:sldId id="288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2520" y="-6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8B3CB-C70E-41B4-AC8A-DC2A99845E96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B971C-CEB1-4F0C-80AF-980BA29A38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55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B971C-CEB1-4F0C-80AF-980BA29A388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532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C4FF4-6EE1-4A76-9B8F-B2F594D6C874}" type="datetimeFigureOut">
              <a:rPr lang="ru-RU"/>
              <a:pPr>
                <a:defRPr/>
              </a:pPr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7A747-1B53-4B3F-B8D2-D8AB0E1281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BD201-5F9C-4593-BEFD-74C971F0B552}" type="datetimeFigureOut">
              <a:rPr lang="ru-RU"/>
              <a:pPr>
                <a:defRPr/>
              </a:pPr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2E6F0-797A-404D-B2F0-96032D2C16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A3035-02C7-4538-A480-C6887B19F5A6}" type="datetimeFigureOut">
              <a:rPr lang="ru-RU"/>
              <a:pPr>
                <a:defRPr/>
              </a:pPr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8664C-3B03-4311-A452-8E87A1DF2E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2DDE1-E9F2-4B50-AB95-1A36B28481DE}" type="datetimeFigureOut">
              <a:rPr lang="ru-RU"/>
              <a:pPr>
                <a:defRPr/>
              </a:pPr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BA6C-DE82-4922-A007-5CB817EE4E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11FA9-72D4-4D0D-AA04-5200C8F96D1C}" type="datetimeFigureOut">
              <a:rPr lang="ru-RU"/>
              <a:pPr>
                <a:defRPr/>
              </a:pPr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BFCBB-F7D8-4AD9-B5F9-93687358CA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AA105-3B9A-485F-A7BD-B3B1C1BFF994}" type="datetimeFigureOut">
              <a:rPr lang="ru-RU"/>
              <a:pPr>
                <a:defRPr/>
              </a:pPr>
              <a:t>29.11.2016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17202-91A5-4841-8837-12B3422A9C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3E727-7E97-4B76-A273-97C117DFD6DE}" type="datetimeFigureOut">
              <a:rPr lang="ru-RU"/>
              <a:pPr>
                <a:defRPr/>
              </a:pPr>
              <a:t>29.11.2016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140D1-42AB-456C-B3EB-2E58162D29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FDA9A-A9AF-4522-BA4E-959710ABA8F2}" type="datetimeFigureOut">
              <a:rPr lang="ru-RU"/>
              <a:pPr>
                <a:defRPr/>
              </a:pPr>
              <a:t>29.11.2016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4C3DF-49FF-4AA4-A1AB-8615103FAE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C31E6-6AC6-4E62-806B-D0CB1E8C6262}" type="datetimeFigureOut">
              <a:rPr lang="ru-RU"/>
              <a:pPr>
                <a:defRPr/>
              </a:pPr>
              <a:t>29.11.2016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0E188-B191-46AC-99B7-5113417AE6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59BE0-226E-4980-AAF5-F1A9DF7C7AE8}" type="datetimeFigureOut">
              <a:rPr lang="ru-RU"/>
              <a:pPr>
                <a:defRPr/>
              </a:pPr>
              <a:t>29.11.2016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8319C-EFFD-43A6-A723-9E31BBA50F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4FB44-2B3A-4EA5-B708-4FEB9F41BBF1}" type="datetimeFigureOut">
              <a:rPr lang="ru-RU"/>
              <a:pPr>
                <a:defRPr/>
              </a:pPr>
              <a:t>29.11.2016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51498-F984-481A-8E8C-4DDFA9BC91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Рисунок2.pn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357166"/>
            <a:ext cx="9144000" cy="6500834"/>
          </a:xfrm>
          <a:prstGeom prst="rect">
            <a:avLst/>
          </a:prstGeom>
          <a:effectLst>
            <a:outerShdw blurRad="50800" dist="38100" dir="16200000" rotWithShape="0">
              <a:schemeClr val="bg1">
                <a:alpha val="40000"/>
              </a:schemeClr>
            </a:outerShdw>
          </a:effectLst>
        </p:spPr>
      </p:pic>
      <p:sp>
        <p:nvSpPr>
          <p:cNvPr id="15" name="Прямоугольник 14"/>
          <p:cNvSpPr/>
          <p:nvPr userDrawn="1"/>
        </p:nvSpPr>
        <p:spPr>
          <a:xfrm>
            <a:off x="0" y="6572272"/>
            <a:ext cx="9144000" cy="2857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1285860"/>
            <a:ext cx="9144000" cy="5214974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  <a:effectLst>
            <a:outerShdw blurRad="1270000" dist="50800" dir="5400000" algn="ctr" rotWithShape="0">
              <a:schemeClr val="bg1">
                <a:alpha val="43000"/>
              </a:schemeClr>
            </a:out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642556"/>
            <a:ext cx="11993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http://linda6035.ucoz.ru/</a:t>
            </a:r>
            <a:endParaRPr lang="ru-RU" sz="800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600200" y="604366"/>
            <a:ext cx="59039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«Детский сад №11 «Колокольчик» Тутаевского муниципального района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026917" y="2564904"/>
            <a:ext cx="7455742" cy="1511871"/>
          </a:xfrm>
          <a:prstGeom prst="rect">
            <a:avLst/>
          </a:prstGeom>
        </p:spPr>
        <p:txBody>
          <a:bodyPr vert="horz" wrap="square" lIns="91440" tIns="45720" rIns="91440" bIns="9144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9pPr>
          </a:lstStyle>
          <a:p>
            <a:pPr algn="ctr" eaLnBrk="1" hangingPunct="1"/>
            <a:r>
              <a:rPr lang="ru-RU" altLang="ru-RU" sz="3600" cap="none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«СОЦИАЛЬНЫЙ КАПИТАЛ ОО. </a:t>
            </a:r>
            <a:br>
              <a:rPr lang="ru-RU" altLang="ru-RU" sz="3600" cap="none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altLang="ru-RU" sz="3600" cap="none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ИЗ ОПЫТА РАБОТЫ"</a:t>
            </a:r>
            <a:r>
              <a:rPr lang="ru-RU" altLang="ru-RU" sz="3600" b="1" i="1" cap="none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altLang="ru-RU" b="1" i="1" cap="none" dirty="0" smtClean="0">
                <a:solidFill>
                  <a:srgbClr val="434342"/>
                </a:solidFill>
                <a:latin typeface="Arial" charset="0"/>
              </a:rPr>
              <a:t/>
            </a:r>
            <a:br>
              <a:rPr lang="ru-RU" altLang="ru-RU" b="1" i="1" cap="none" dirty="0" smtClean="0">
                <a:solidFill>
                  <a:srgbClr val="434342"/>
                </a:solidFill>
                <a:latin typeface="Arial" charset="0"/>
              </a:rPr>
            </a:br>
            <a:r>
              <a:rPr lang="ru-RU" altLang="ru-RU" b="1" i="1" cap="none" dirty="0" smtClean="0">
                <a:solidFill>
                  <a:srgbClr val="434342"/>
                </a:solidFill>
                <a:latin typeface="Arial" charset="0"/>
              </a:rPr>
              <a:t>                                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484438" y="5949950"/>
            <a:ext cx="4135437" cy="647700"/>
          </a:xfrm>
          <a:prstGeom prst="rect">
            <a:avLst/>
          </a:prstGeom>
        </p:spPr>
        <p:txBody>
          <a:bodyPr rtlCol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8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Ноябрь  2016г.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115212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600" dirty="0" smtClean="0">
                <a:latin typeface="Times New Roman" pitchFamily="18" charset="0"/>
                <a:ea typeface="+mn-ea"/>
                <a:cs typeface="Calibri" pitchFamily="34" charset="0"/>
              </a:rPr>
              <a:t>Взаимные </a:t>
            </a:r>
            <a:r>
              <a:rPr lang="ru-RU" sz="3600" dirty="0">
                <a:latin typeface="Times New Roman" pitchFamily="18" charset="0"/>
                <a:ea typeface="+mn-ea"/>
                <a:cs typeface="Calibri" pitchFamily="34" charset="0"/>
              </a:rPr>
              <a:t>потенциальные профессиональные связи в </a:t>
            </a:r>
            <a:r>
              <a:rPr lang="ru-RU" sz="3600" dirty="0" smtClean="0">
                <a:latin typeface="Times New Roman" pitchFamily="18" charset="0"/>
                <a:ea typeface="+mn-ea"/>
                <a:cs typeface="Calibri" pitchFamily="34" charset="0"/>
              </a:rPr>
              <a:t>организации</a:t>
            </a:r>
            <a:r>
              <a:rPr lang="ru-RU" sz="1800" b="1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1800" b="1" dirty="0">
                <a:solidFill>
                  <a:srgbClr val="000000"/>
                </a:solidFill>
                <a:latin typeface="Times New Roman"/>
              </a:rPr>
            </a:br>
            <a:endParaRPr lang="ru-RU" sz="1800" dirty="0"/>
          </a:p>
        </p:txBody>
      </p:sp>
      <p:pic>
        <p:nvPicPr>
          <p:cNvPr id="18435" name="Объект 3" descr="Report - Amigo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13330" r="27562" b="6683"/>
          <a:stretch/>
        </p:blipFill>
        <p:spPr>
          <a:xfrm>
            <a:off x="1115616" y="1772816"/>
            <a:ext cx="6840760" cy="4752528"/>
          </a:xfrm>
        </p:spPr>
      </p:pic>
    </p:spTree>
    <p:extLst>
      <p:ext uri="{BB962C8B-B14F-4D97-AF65-F5344CB8AC3E}">
        <p14:creationId xmlns:p14="http://schemas.microsoft.com/office/powerpoint/2010/main" val="188610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23384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деятельности:</a:t>
            </a:r>
          </a:p>
          <a:p>
            <a:pPr algn="ctr"/>
            <a:endParaRPr lang="ru-RU" sz="3600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Создание творческих групп</a:t>
            </a:r>
            <a:endParaRPr lang="ru-RU" sz="3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04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ПРОЕКТ СОЦИАЛЬНЫЙ КАПИТАЛ\Фото\DSC084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07"/>
          <a:stretch/>
        </p:blipFill>
        <p:spPr bwMode="auto">
          <a:xfrm>
            <a:off x="0" y="0"/>
            <a:ext cx="5544108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F:\ПРОЕКТ СОЦИАЛЬНЫЙ КАПИТАЛ\Фото\IMG_62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61" y="548680"/>
            <a:ext cx="5364088" cy="402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F:\ПРОЕКТ СОЦИАЛЬНЫЙ КАПИТАЛ\Фото\IMG_62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522153"/>
            <a:ext cx="5335926" cy="400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:\ПРОЕКТ СОЦИАЛЬНЫЙ КАПИТАЛ\Фото\Участники 17 Романовских чтений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744972"/>
            <a:ext cx="6228184" cy="350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86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:\ПРОЕКТ СОЦИАЛЬНЫЙ КАПИТАЛ\Фото\Муниципальная конференция Стратегия развития системы образования приоритетные направления и механизмы реализации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6016" cy="353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F:\ПРОЕКТ СОЦИАЛЬНЫЙ КАПИТАЛ\Фото\Региональный семинар практикум Инклюзивное образование детей  с ОВЗ в ДОУ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6"/>
            <a:ext cx="470452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G:\ДЛЯ АЛЕНЫ\ростов\IMG_79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909" y="2492896"/>
            <a:ext cx="5388091" cy="404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75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23384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деятельности:</a:t>
            </a:r>
          </a:p>
          <a:p>
            <a:pPr algn="ctr"/>
            <a:endParaRPr lang="ru-RU" sz="3600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Объединение педагогов (диады, триады)</a:t>
            </a:r>
            <a:endParaRPr lang="ru-RU" sz="3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65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ПРОЕКТ СОЦИАЛЬНЫЙ КАПИТАЛ\Фото\Фото педсовет связная речь 2015\SAM_34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8" y="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F:\ПРОЕКТ СОЦИАЛЬНЫЙ КАПИТАЛ\Фото\DSC010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1908"/>
            <a:ext cx="5338732" cy="300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F:\ПРОЕКТ СОЦИАЛЬНЫЙ КАПИТАЛ\Фото\Муниципальная конференция Стратегия развития системы образования приоритетные направления и механизмы реализации 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59"/>
          <a:stretch/>
        </p:blipFill>
        <p:spPr bwMode="auto">
          <a:xfrm>
            <a:off x="1387735" y="1196752"/>
            <a:ext cx="4634565" cy="390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F:\ПРОЕКТ СОЦИАЛЬНЫЙ КАПИТАЛ\Фото\Участие в Ростовской Ярмарке социально-педагогичесих инноваций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916832"/>
            <a:ext cx="5139617" cy="385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G:\ДЛЯ АЛЕНЫ\SAM_189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924944"/>
            <a:ext cx="4800533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51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23384"/>
            <a:ext cx="91440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деятельности:</a:t>
            </a:r>
          </a:p>
          <a:p>
            <a:pPr algn="ctr"/>
            <a:endParaRPr lang="ru-RU" sz="3600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Реализация программы «Тайм-пауза. Профилактика профессионального выгорания»</a:t>
            </a:r>
            <a:endParaRPr lang="ru-RU" sz="3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17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F:\ПРОЕКТ СОЦИАЛЬНЫЙ КАПИТАЛ\Фото\DSC023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03" y="0"/>
            <a:ext cx="4888715" cy="300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F:\ПРОЕКТ СОЦИАЛЬНЫЙ КАПИТАЛ\Фото\DSC023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112" y="0"/>
            <a:ext cx="43084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F:\ПРОЕКТ СОЦИАЛЬНЫЙ КАПИТАЛ\Фото\DSC023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" t="18641" b="22981"/>
          <a:stretch/>
        </p:blipFill>
        <p:spPr bwMode="auto">
          <a:xfrm>
            <a:off x="-33064" y="3008335"/>
            <a:ext cx="4894176" cy="384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39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ПРОЕКТ СОЦИАЛЬНЫЙ КАПИТАЛ\Фото\IMG_20161006_1340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" t="33480" r="13448" b="8963"/>
          <a:stretch/>
        </p:blipFill>
        <p:spPr bwMode="auto">
          <a:xfrm>
            <a:off x="16243" y="28758"/>
            <a:ext cx="6011179" cy="318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D:\ФОТО работа\2016-10-06\SAM_23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44" y="332656"/>
            <a:ext cx="5870648" cy="440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D:\ФОТО работа\2016-10-06\SAM_23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73423"/>
            <a:ext cx="547260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D:\ФОТО работа\2016-10-06\SAM_23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988840"/>
            <a:ext cx="5940152" cy="445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61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23384"/>
            <a:ext cx="91440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деятельности:</a:t>
            </a:r>
          </a:p>
          <a:p>
            <a:pPr algn="ctr"/>
            <a:endParaRPr lang="ru-RU" sz="3600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Тренинговые занятия, направленные на сплочение педагогического коллектива</a:t>
            </a:r>
            <a:endParaRPr lang="ru-RU" sz="3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«Образование Галактики»</a:t>
            </a:r>
            <a:endParaRPr lang="ru-RU" sz="3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42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Содержимое 2"/>
          <p:cNvSpPr>
            <a:spLocks noGrp="1"/>
          </p:cNvSpPr>
          <p:nvPr>
            <p:ph idx="1"/>
          </p:nvPr>
        </p:nvSpPr>
        <p:spPr>
          <a:xfrm>
            <a:off x="0" y="548680"/>
            <a:ext cx="5184576" cy="3240360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это не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какая-то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безликая масса.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су­ществует как богатство индивидуальностей.</a:t>
            </a:r>
          </a:p>
          <a:p>
            <a:pPr marL="0" indent="0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 А. Сухомлинский 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buNone/>
            </a:pPr>
            <a:endParaRPr lang="ru-RU" altLang="ru-RU" sz="2800" dirty="0" smtClean="0">
              <a:latin typeface="Arial" charset="0"/>
              <a:cs typeface="Arial" charset="0"/>
            </a:endParaRPr>
          </a:p>
        </p:txBody>
      </p:sp>
      <p:pic>
        <p:nvPicPr>
          <p:cNvPr id="2050" name="Picture 2" descr="https://dngraham.files.wordpress.com/2011/11/collabora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400" y="1628800"/>
            <a:ext cx="5182600" cy="486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47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ПРОЕКТ СОЦИАЛЬНЫЙ КАПИТАЛ\Фото\DSC015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74113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F:\ПРОЕКТ СОЦИАЛЬНЫЙ КАПИТАЛ\Фото\DSC015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880717"/>
            <a:ext cx="5977677" cy="336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F:\ПРОЕКТ СОЦИАЛЬНЫЙ КАПИТАЛ\Фото\DSC022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70484"/>
            <a:ext cx="547260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ПРОЕКТ СОЦИАЛЬНЫЙ КАПИТАЛ\Фото\DSC007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36912"/>
            <a:ext cx="5004048" cy="375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85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ПРОЕКТ СОЦИАЛЬНЫЙ КАПИТАЛ\Фото\Фото педсовет связная речь 2015\SAM_34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064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F:\ПРОЕКТ СОЦИАЛЬНЫЙ КАПИТАЛ\Фото\Фото педсовет связная речь 2015\SAM_34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60" y="620688"/>
            <a:ext cx="5532107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F:\ПРОЕКТ СОЦИАЛЬНЫЙ КАПИТАЛ\Фото\Фото педсовет связная речь 2015\SAM_34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5244075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F:\ПРОЕКТ СОЦИАЛЬНЫЙ КАПИТАЛ\Фото\Фото педсовет связная речь 2015\SAM_35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82353"/>
            <a:ext cx="5916149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F:\ПРОЕКТ СОЦИАЛЬНЫЙ КАПИТАЛ\Фото\Фото педсовет связная речь 2015\SAM_355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613" y="2259971"/>
            <a:ext cx="5688632" cy="426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61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23384"/>
            <a:ext cx="91440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деятельности:</a:t>
            </a:r>
          </a:p>
          <a:p>
            <a:pPr algn="ctr"/>
            <a:endParaRPr lang="ru-RU" sz="3600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Организация школы молодого педагога 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ступеням профессионализма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88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ПРОЕКТ СОЦИАЛЬНЫЙ КАПИТАЛ\Фото\IMG_20161015_1035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8024" cy="359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F:\ПРОЕКТ СОЦИАЛЬНЫЙ КАПИТАЛ\Фото\IMG_20161015_1128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851" y="2924944"/>
            <a:ext cx="4824536" cy="361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32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ПРОЕКТ СОЦИАЛЬНЫЙ КАПИТАЛ\Фото\DSC0048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08" b="19829"/>
          <a:stretch/>
        </p:blipFill>
        <p:spPr bwMode="auto">
          <a:xfrm>
            <a:off x="0" y="0"/>
            <a:ext cx="5508104" cy="322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G:\ДЛЯ АЛЕНЫ\IMG_69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94" y="1016732"/>
            <a:ext cx="5280587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G:\ДЛЯ АЛЕНЫ\IMG_7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204864"/>
            <a:ext cx="470452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G:\ДЛЯ АЛЕНЫ\IMG_82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140968"/>
            <a:ext cx="4523994" cy="339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45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Алена\Desktop\Новая папка\DSC048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2" r="2920"/>
          <a:stretch/>
        </p:blipFill>
        <p:spPr bwMode="auto">
          <a:xfrm>
            <a:off x="-1" y="0"/>
            <a:ext cx="5475901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ПРОЕКТ СОЦИАЛЬНЫЙ КАПИТАЛ\Фото\IMG_03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3"/>
          <a:stretch/>
        </p:blipFill>
        <p:spPr bwMode="auto">
          <a:xfrm>
            <a:off x="4031432" y="3088930"/>
            <a:ext cx="5112568" cy="349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02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23384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деятельности:</a:t>
            </a:r>
          </a:p>
          <a:p>
            <a:pPr algn="ctr"/>
            <a:endParaRPr lang="ru-RU" sz="3600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Совместные участия в различных мероприятиях</a:t>
            </a:r>
            <a:endParaRPr lang="ru-RU" sz="3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91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Алена\Desktop\Новая папка\DSC055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800"/>
            <a:ext cx="4675744" cy="350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F:\ПРОЕКТ СОЦИАЛЬНЫЙ КАПИТАЛ\Фото\IMG_00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5083789" cy="381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F:\ПРОЕКТ СОЦИАЛЬНЫЙ КАПИТАЛ\Фото\IMG_50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5148064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F:\ПРОЕКТ СОЦИАЛЬНЫЙ КАПИТАЛ\Фото\IMG_56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457" y="1844824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F:\ПРОЕКТ СОЦИАЛЬНЫЙ КАПИТАЛ\Фото\IMG_56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446" y="2492896"/>
            <a:ext cx="5364088" cy="402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07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:\ПРОЕКТ СОЦИАЛЬНЫЙ КАПИТАЛ\Фото\День Победы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5"/>
            <a:ext cx="5532107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F:\ПРОЕКТ СОЦИАЛЬНЫЙ КАПИТАЛ\Фото\WP_20161104_11_21_34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314114"/>
            <a:ext cx="5796136" cy="325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64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123384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деятельности:</a:t>
            </a:r>
          </a:p>
          <a:p>
            <a:pPr algn="ctr"/>
            <a:endParaRPr lang="ru-RU" sz="3600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Тимбилдинг</a:t>
            </a:r>
            <a:endParaRPr lang="ru-RU" sz="3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11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521575" cy="1296888"/>
          </a:xfrm>
        </p:spPr>
        <p:txBody>
          <a:bodyPr>
            <a:normAutofit fontScale="90000"/>
          </a:bodyPr>
          <a:lstStyle/>
          <a:p>
            <a:pPr indent="450215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b="1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4000" b="1" dirty="0" smtClean="0">
                <a:solidFill>
                  <a:srgbClr val="000000"/>
                </a:solidFill>
                <a:latin typeface="Times New Roman"/>
              </a:rPr>
              <a:t>Состав группы анкетируемых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b="1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1300" dirty="0">
                <a:latin typeface="Times New Roman"/>
                <a:ea typeface="Calibri"/>
                <a:cs typeface="Times New Roman"/>
              </a:rPr>
              <a:t>количество административных и педагогических работников – 38.</a:t>
            </a:r>
            <a:br>
              <a:rPr lang="ru-RU" sz="1300" dirty="0">
                <a:latin typeface="Times New Roman"/>
                <a:ea typeface="Calibri"/>
                <a:cs typeface="Times New Roman"/>
              </a:rPr>
            </a:br>
            <a:r>
              <a:rPr lang="ru-RU" sz="1300" dirty="0">
                <a:latin typeface="Times New Roman"/>
                <a:ea typeface="Calibri"/>
                <a:cs typeface="Times New Roman"/>
              </a:rPr>
              <a:t>количество заполнивших анкету – 38.</a:t>
            </a:r>
            <a:br>
              <a:rPr lang="ru-RU" sz="1300" dirty="0">
                <a:latin typeface="Times New Roman"/>
                <a:ea typeface="Calibri"/>
                <a:cs typeface="Times New Roman"/>
              </a:rPr>
            </a:br>
            <a:r>
              <a:rPr lang="ru-RU" sz="1300" dirty="0">
                <a:latin typeface="Times New Roman"/>
                <a:ea typeface="Calibri"/>
                <a:cs typeface="Times New Roman"/>
              </a:rPr>
              <a:t>административные работники – 1.</a:t>
            </a:r>
            <a:br>
              <a:rPr lang="ru-RU" sz="1300" dirty="0">
                <a:latin typeface="Times New Roman"/>
                <a:ea typeface="Calibri"/>
                <a:cs typeface="Times New Roman"/>
              </a:rPr>
            </a:br>
            <a:r>
              <a:rPr lang="ru-RU" sz="1300" dirty="0">
                <a:latin typeface="Times New Roman"/>
                <a:ea typeface="Calibri"/>
                <a:cs typeface="Times New Roman"/>
              </a:rPr>
              <a:t>педагогические работники – 37.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2633832"/>
              </p:ext>
            </p:extLst>
          </p:nvPr>
        </p:nvGraphicFramePr>
        <p:xfrm>
          <a:off x="971600" y="2132856"/>
          <a:ext cx="3529012" cy="1152525"/>
        </p:xfrm>
        <a:graphic>
          <a:graphicData uri="http://schemas.openxmlformats.org/drawingml/2006/table">
            <a:tbl>
              <a:tblPr firstRow="1" firstCol="1" bandRow="1"/>
              <a:tblGrid>
                <a:gridCol w="1798091"/>
                <a:gridCol w="1730921"/>
              </a:tblGrid>
              <a:tr h="230505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Возраст</a:t>
                      </a:r>
                    </a:p>
                  </a:txBody>
                  <a:tcPr marL="68592" marR="68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2014-2015гг         %</a:t>
                      </a:r>
                    </a:p>
                  </a:txBody>
                  <a:tcPr marL="68592" marR="68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505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 25</a:t>
                      </a:r>
                    </a:p>
                  </a:txBody>
                  <a:tcPr marL="68592" marR="68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1 - 3%</a:t>
                      </a:r>
                    </a:p>
                  </a:txBody>
                  <a:tcPr marL="68592" marR="68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505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26-35 лет</a:t>
                      </a:r>
                    </a:p>
                  </a:txBody>
                  <a:tcPr marL="68592" marR="68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 – 26%</a:t>
                      </a:r>
                    </a:p>
                  </a:txBody>
                  <a:tcPr marL="68592" marR="68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505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36-55 лет</a:t>
                      </a:r>
                    </a:p>
                  </a:txBody>
                  <a:tcPr marL="68592" marR="68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 – 58%</a:t>
                      </a:r>
                    </a:p>
                  </a:txBody>
                  <a:tcPr marL="68592" marR="68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505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Свыше 55 лет</a:t>
                      </a:r>
                    </a:p>
                  </a:txBody>
                  <a:tcPr marL="68592" marR="68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 – 13%</a:t>
                      </a:r>
                    </a:p>
                  </a:txBody>
                  <a:tcPr marL="68592" marR="68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869758"/>
              </p:ext>
            </p:extLst>
          </p:nvPr>
        </p:nvGraphicFramePr>
        <p:xfrm>
          <a:off x="971600" y="3356992"/>
          <a:ext cx="3529012" cy="1728789"/>
        </p:xfrm>
        <a:graphic>
          <a:graphicData uri="http://schemas.openxmlformats.org/drawingml/2006/table">
            <a:tbl>
              <a:tblPr/>
              <a:tblGrid>
                <a:gridCol w="1763712"/>
                <a:gridCol w="1765300"/>
              </a:tblGrid>
              <a:tr h="57626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3pPr>
                      <a:lvl4pPr marL="16002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5pPr>
                      <a:lvl6pPr marL="25146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6pPr>
                      <a:lvl7pPr marL="29718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7pPr>
                      <a:lvl8pPr marL="34290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8pPr>
                      <a:lvl9pPr marL="38862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квалификационной категории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3pPr>
                      <a:lvl4pPr marL="16002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5pPr>
                      <a:lvl6pPr marL="25146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6pPr>
                      <a:lvl7pPr marL="29718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7pPr>
                      <a:lvl8pPr marL="34290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8pPr>
                      <a:lvl9pPr marL="38862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2014-2015гг                %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208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3pPr>
                      <a:lvl4pPr marL="16002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5pPr>
                      <a:lvl6pPr marL="25146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6pPr>
                      <a:lvl7pPr marL="29718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7pPr>
                      <a:lvl8pPr marL="34290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8pPr>
                      <a:lvl9pPr marL="38862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Высшая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3pPr>
                      <a:lvl4pPr marL="16002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5pPr>
                      <a:lvl6pPr marL="25146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6pPr>
                      <a:lvl7pPr marL="29718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7pPr>
                      <a:lvl8pPr marL="34290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8pPr>
                      <a:lvl9pPr marL="38862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10- 28%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208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3pPr>
                      <a:lvl4pPr marL="16002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5pPr>
                      <a:lvl6pPr marL="25146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6pPr>
                      <a:lvl7pPr marL="29718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7pPr>
                      <a:lvl8pPr marL="34290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8pPr>
                      <a:lvl9pPr marL="38862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Первая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3pPr>
                      <a:lvl4pPr marL="16002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5pPr>
                      <a:lvl6pPr marL="25146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6pPr>
                      <a:lvl7pPr marL="29718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7pPr>
                      <a:lvl8pPr marL="34290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8pPr>
                      <a:lvl9pPr marL="38862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15- 42%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208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3pPr>
                      <a:lvl4pPr marL="16002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5pPr>
                      <a:lvl6pPr marL="25146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6pPr>
                      <a:lvl7pPr marL="29718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7pPr>
                      <a:lvl8pPr marL="34290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8pPr>
                      <a:lvl9pPr marL="38862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Вторая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3pPr>
                      <a:lvl4pPr marL="16002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5pPr>
                      <a:lvl6pPr marL="25146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6pPr>
                      <a:lvl7pPr marL="29718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7pPr>
                      <a:lvl8pPr marL="34290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8pPr>
                      <a:lvl9pPr marL="38862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– 5%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208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3pPr>
                      <a:lvl4pPr marL="16002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5pPr>
                      <a:lvl6pPr marL="25146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6pPr>
                      <a:lvl7pPr marL="29718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7pPr>
                      <a:lvl8pPr marL="34290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8pPr>
                      <a:lvl9pPr marL="38862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Соответствие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3pPr>
                      <a:lvl4pPr marL="16002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5pPr>
                      <a:lvl6pPr marL="25146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6pPr>
                      <a:lvl7pPr marL="29718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7pPr>
                      <a:lvl8pPr marL="34290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8pPr>
                      <a:lvl9pPr marL="38862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4-11% 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3pPr>
                      <a:lvl4pPr marL="16002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5pPr>
                      <a:lvl6pPr marL="25146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6pPr>
                      <a:lvl7pPr marL="29718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7pPr>
                      <a:lvl8pPr marL="34290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8pPr>
                      <a:lvl9pPr marL="38862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 категории (молодые педагоги)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3pPr>
                      <a:lvl4pPr marL="16002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5pPr>
                      <a:lvl6pPr marL="25146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6pPr>
                      <a:lvl7pPr marL="29718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7pPr>
                      <a:lvl8pPr marL="34290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8pPr>
                      <a:lvl9pPr marL="38862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5- 14%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0885"/>
              </p:ext>
            </p:extLst>
          </p:nvPr>
        </p:nvGraphicFramePr>
        <p:xfrm>
          <a:off x="4644008" y="2132856"/>
          <a:ext cx="3960440" cy="1097280"/>
        </p:xfrm>
        <a:graphic>
          <a:graphicData uri="http://schemas.openxmlformats.org/drawingml/2006/table">
            <a:tbl>
              <a:tblPr/>
              <a:tblGrid>
                <a:gridCol w="2017713"/>
                <a:gridCol w="1942727"/>
              </a:tblGrid>
              <a:tr h="36565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3pPr>
                      <a:lvl4pPr marL="16002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5pPr>
                      <a:lvl6pPr marL="25146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6pPr>
                      <a:lvl7pPr marL="29718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7pPr>
                      <a:lvl8pPr marL="34290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8pPr>
                      <a:lvl9pPr marL="38862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Педагогический стаж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3pPr>
                      <a:lvl4pPr marL="16002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5pPr>
                      <a:lvl6pPr marL="25146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6pPr>
                      <a:lvl7pPr marL="29718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7pPr>
                      <a:lvl8pPr marL="34290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8pPr>
                      <a:lvl9pPr marL="38862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2014-2015гг (38педагогов) %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2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3pPr>
                      <a:lvl4pPr marL="16002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5pPr>
                      <a:lvl6pPr marL="25146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6pPr>
                      <a:lvl7pPr marL="29718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7pPr>
                      <a:lvl8pPr marL="34290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8pPr>
                      <a:lvl9pPr marL="38862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 5 лет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3pPr>
                      <a:lvl4pPr marL="16002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5pPr>
                      <a:lvl6pPr marL="25146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6pPr>
                      <a:lvl7pPr marL="29718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7pPr>
                      <a:lvl8pPr marL="34290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8pPr>
                      <a:lvl9pPr marL="38862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– 8%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2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3pPr>
                      <a:lvl4pPr marL="16002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5pPr>
                      <a:lvl6pPr marL="25146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6pPr>
                      <a:lvl7pPr marL="29718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7pPr>
                      <a:lvl8pPr marL="34290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8pPr>
                      <a:lvl9pPr marL="38862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6 до 10 лет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3pPr>
                      <a:lvl4pPr marL="16002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5pPr>
                      <a:lvl6pPr marL="25146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6pPr>
                      <a:lvl7pPr marL="29718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7pPr>
                      <a:lvl8pPr marL="34290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8pPr>
                      <a:lvl9pPr marL="38862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– 26%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2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3pPr>
                      <a:lvl4pPr marL="16002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5pPr>
                      <a:lvl6pPr marL="25146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6pPr>
                      <a:lvl7pPr marL="29718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7pPr>
                      <a:lvl8pPr marL="34290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8pPr>
                      <a:lvl9pPr marL="38862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11 лет до  20 лет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3pPr>
                      <a:lvl4pPr marL="16002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5pPr>
                      <a:lvl6pPr marL="25146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6pPr>
                      <a:lvl7pPr marL="29718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7pPr>
                      <a:lvl8pPr marL="34290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8pPr>
                      <a:lvl9pPr marL="38862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11- 29%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2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3pPr>
                      <a:lvl4pPr marL="16002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5pPr>
                      <a:lvl6pPr marL="25146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6pPr>
                      <a:lvl7pPr marL="29718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7pPr>
                      <a:lvl8pPr marL="34290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8pPr>
                      <a:lvl9pPr marL="38862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Больше 20 лет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3pPr>
                      <a:lvl4pPr marL="16002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5pPr>
                      <a:lvl6pPr marL="25146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6pPr>
                      <a:lvl7pPr marL="29718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7pPr>
                      <a:lvl8pPr marL="34290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8pPr>
                      <a:lvl9pPr marL="3886200" indent="-2286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– 37%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495941"/>
              </p:ext>
            </p:extLst>
          </p:nvPr>
        </p:nvGraphicFramePr>
        <p:xfrm>
          <a:off x="4644008" y="3429000"/>
          <a:ext cx="3889375" cy="1657350"/>
        </p:xfrm>
        <a:graphic>
          <a:graphicData uri="http://schemas.openxmlformats.org/drawingml/2006/table">
            <a:tbl>
              <a:tblPr firstRow="1" firstCol="1" bandRow="1"/>
              <a:tblGrid>
                <a:gridCol w="1981703"/>
                <a:gridCol w="1907672"/>
              </a:tblGrid>
              <a:tr h="610602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Стаж работы в данном образовательном учреждении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16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 5 лет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 – 16%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6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 – 10 лет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 – 21%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6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 – 20 лет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 – 34%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6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больше 20 лет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11- 29%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9791946"/>
              </p:ext>
            </p:extLst>
          </p:nvPr>
        </p:nvGraphicFramePr>
        <p:xfrm>
          <a:off x="2627784" y="5157192"/>
          <a:ext cx="3671888" cy="1370104"/>
        </p:xfrm>
        <a:graphic>
          <a:graphicData uri="http://schemas.openxmlformats.org/drawingml/2006/table">
            <a:tbl>
              <a:tblPr firstRow="1" firstCol="1" bandRow="1"/>
              <a:tblGrid>
                <a:gridCol w="1870889"/>
                <a:gridCol w="1800999"/>
              </a:tblGrid>
              <a:tr h="490636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Стаж работы в данном образовательном учреждении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98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 5 лет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 – 16%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8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 – 10 лет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 – 21%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8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 – 20 лет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 – 34%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8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больше 20 лет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11- 29%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89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Алена\Desktop\фото\P10602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8"/>
          <a:stretch/>
        </p:blipFill>
        <p:spPr bwMode="auto">
          <a:xfrm>
            <a:off x="0" y="0"/>
            <a:ext cx="4283968" cy="347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3.downloader.disk.yandex.ru/preview/df7546835abe354a079576c71d3f8d591ec6f1fe2c5859c5cfa50eb79770e1a2/inf/CjO7xeXcEom3OEwhcrRqVmkbhbc2XOLP-wvWpv9LjwQIT7JDUa-VGVAkwwO2g3Iz9wgMbQmHRYlyXmiAeJw6GQ%3D%3D?uid=0&amp;filename=P1060262.JPG&amp;disposition=inline&amp;hash=&amp;limit=0&amp;content_type=image%2Fjpeg&amp;tknv=v2&amp;size=XXL&amp;crop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53344"/>
            <a:ext cx="470452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https://i.mycdn.me/image?t=3&amp;bid=473626253493&amp;id=473626253493&amp;plc=WEB&amp;tkn=*QRFlTRY6Ylq6w-1ScCHk-jDDYC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548" y="2388491"/>
            <a:ext cx="5091197" cy="381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1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https://3.downloader.disk.yandex.ru/preview/5790e5810f1a64e822e2bd7095848184836a07f1b2d18317efdf6ab178624c6a/inf/CjO7xeXcEom3OEwhcrRqVoFOguOxpFTl4KsgbqTx1g4qYqp83bPvAC5ah2bk6C5JDg0HL0Yalc4NY8pEWkdasA%3D%3D?uid=0&amp;filename=DSC06440.JPG&amp;disposition=inline&amp;hash=&amp;limit=0&amp;content_type=image%2Fjpeg&amp;tknv=v2&amp;size=XXL&amp;crop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https://1.downloader.disk.yandex.ru/preview/9865a705fbc89f204e58fd12a1580fba235493dbfdfcae5303c53783115418f8/inf/CjO7xeXcEom3OEwhcrRqVjO_SEg8MMaHLaW6fLAsLKNN3mSv1lR4bGho4SBPStNvKSDadq1PVbKTkQeOLiPIZw%3D%3D?uid=0&amp;filename=WP_20161001_12_14_22_Pro.jpg&amp;disposition=inline&amp;hash=&amp;limit=0&amp;content_type=image%2Fjpeg&amp;tknv=v2&amp;size=XXL&amp;crop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602713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https://i.mycdn.me/image?t=3&amp;bid=835358846633&amp;id=835358846633&amp;plc=WEB&amp;tkn=*fPXJr8sfdgibHDF9KBnS2t09oR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41"/>
          <a:stretch/>
        </p:blipFill>
        <p:spPr bwMode="auto">
          <a:xfrm>
            <a:off x="1547664" y="1735985"/>
            <a:ext cx="6217947" cy="35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D:\Юбилей Колокольчика 02.2015\Фото с диска\IMG_07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577074"/>
            <a:ext cx="5364088" cy="357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D:\Юбилей Колокольчика 02.2015\Фото с диска\IMG_076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284983"/>
            <a:ext cx="5256584" cy="326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69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65"/>
          <a:stretch/>
        </p:blipFill>
        <p:spPr bwMode="auto">
          <a:xfrm>
            <a:off x="-1694" y="764704"/>
            <a:ext cx="9144000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103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26" descr="Report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t="48220" r="1357" b="34070"/>
          <a:stretch/>
        </p:blipFill>
        <p:spPr bwMode="auto">
          <a:xfrm>
            <a:off x="107504" y="2132855"/>
            <a:ext cx="9001000" cy="20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730" y="764704"/>
            <a:ext cx="9143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dirty="0" smtClean="0">
                <a:latin typeface="Times New Roman" pitchFamily="18" charset="0"/>
                <a:cs typeface="Calibri" pitchFamily="34" charset="0"/>
              </a:rPr>
              <a:t>Уровень горизонтального </a:t>
            </a:r>
            <a:r>
              <a:rPr lang="ru-RU" altLang="ru-RU" sz="3600" dirty="0" smtClean="0">
                <a:latin typeface="Times New Roman" pitchFamily="18" charset="0"/>
                <a:cs typeface="Calibri" pitchFamily="34" charset="0"/>
              </a:rPr>
              <a:t>доверия</a:t>
            </a:r>
          </a:p>
          <a:p>
            <a:pPr algn="ctr"/>
            <a:r>
              <a:rPr lang="ru-RU" altLang="ru-RU" sz="2400" dirty="0" smtClean="0">
                <a:latin typeface="Times New Roman" pitchFamily="18" charset="0"/>
                <a:cs typeface="Calibri" pitchFamily="34" charset="0"/>
              </a:rPr>
              <a:t>(сводные данные)</a:t>
            </a:r>
            <a:r>
              <a:rPr lang="ru-RU" altLang="ru-RU" sz="2400" dirty="0" smtClean="0">
                <a:latin typeface="Times New Roman" pitchFamily="18" charset="0"/>
                <a:cs typeface="Calibri" pitchFamily="34" charset="0"/>
              </a:rPr>
              <a:t>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50" y="71019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dirty="0" smtClean="0">
                <a:latin typeface="Times New Roman" pitchFamily="18" charset="0"/>
                <a:cs typeface="Calibri" pitchFamily="34" charset="0"/>
              </a:rPr>
              <a:t>Уровень вертикального доверия</a:t>
            </a:r>
            <a:endParaRPr lang="ru-RU" sz="3600" dirty="0">
              <a:latin typeface="Times New Roman" pitchFamily="18" charset="0"/>
              <a:cs typeface="Calibri" pitchFamily="34" charset="0"/>
            </a:endParaRPr>
          </a:p>
        </p:txBody>
      </p:sp>
      <p:pic>
        <p:nvPicPr>
          <p:cNvPr id="3" name="Объект 3" descr="Report - Amigo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" t="48705" r="4150" b="30616"/>
          <a:stretch/>
        </p:blipFill>
        <p:spPr>
          <a:xfrm>
            <a:off x="107950" y="2228850"/>
            <a:ext cx="8872538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5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83671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Calibri" pitchFamily="34" charset="0"/>
              </a:rPr>
              <a:t>Уровень горизонтального взаимодействия</a:t>
            </a:r>
            <a:endParaRPr lang="ru-RU" sz="3600" dirty="0">
              <a:latin typeface="Times New Roman" pitchFamily="18" charset="0"/>
              <a:cs typeface="Calibri" pitchFamily="34" charset="0"/>
            </a:endParaRPr>
          </a:p>
        </p:txBody>
      </p:sp>
      <p:pic>
        <p:nvPicPr>
          <p:cNvPr id="3" name="Объект 5" descr="Report - Amigo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88" r="3027" b="34672"/>
          <a:stretch/>
        </p:blipFill>
        <p:spPr>
          <a:xfrm>
            <a:off x="179388" y="2590799"/>
            <a:ext cx="8713787" cy="211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2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19783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itchFamily="18" charset="0"/>
                <a:cs typeface="Calibri" pitchFamily="34" charset="0"/>
              </a:rPr>
              <a:t>Уровень удовлетворенности работой</a:t>
            </a:r>
          </a:p>
        </p:txBody>
      </p:sp>
      <p:pic>
        <p:nvPicPr>
          <p:cNvPr id="3" name="Объект 3" descr="Report - Amigo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49" r="7397" b="31407"/>
          <a:stretch/>
        </p:blipFill>
        <p:spPr>
          <a:xfrm>
            <a:off x="10319" y="2204864"/>
            <a:ext cx="9133681" cy="220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7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84" y="692696"/>
            <a:ext cx="9116516" cy="562074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>
                <a:latin typeface="Times New Roman" pitchFamily="18" charset="0"/>
                <a:ea typeface="+mn-ea"/>
                <a:cs typeface="Calibri" pitchFamily="34" charset="0"/>
              </a:rPr>
              <a:t>Уровень сложности личных связей</a:t>
            </a:r>
            <a:br>
              <a:rPr lang="ru-RU" sz="3600" dirty="0">
                <a:latin typeface="Times New Roman" pitchFamily="18" charset="0"/>
                <a:ea typeface="+mn-ea"/>
                <a:cs typeface="Calibri" pitchFamily="34" charset="0"/>
              </a:rPr>
            </a:br>
            <a:endParaRPr lang="ru-RU" sz="3600" dirty="0">
              <a:latin typeface="Times New Roman" pitchFamily="18" charset="0"/>
              <a:ea typeface="+mn-ea"/>
              <a:cs typeface="Calibri" pitchFamily="34" charset="0"/>
            </a:endParaRPr>
          </a:p>
        </p:txBody>
      </p:sp>
      <p:pic>
        <p:nvPicPr>
          <p:cNvPr id="16387" name="Объект 3" descr="Report - Amigo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" t="18258" r="28215" b="6528"/>
          <a:stretch/>
        </p:blipFill>
        <p:spPr>
          <a:xfrm>
            <a:off x="1619672" y="1484784"/>
            <a:ext cx="6150446" cy="4996693"/>
          </a:xfrm>
        </p:spPr>
      </p:pic>
    </p:spTree>
    <p:extLst>
      <p:ext uri="{BB962C8B-B14F-4D97-AF65-F5344CB8AC3E}">
        <p14:creationId xmlns:p14="http://schemas.microsoft.com/office/powerpoint/2010/main" val="116606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92696"/>
            <a:ext cx="9144000" cy="1296144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600" dirty="0">
                <a:latin typeface="Times New Roman" pitchFamily="18" charset="0"/>
                <a:ea typeface="+mn-ea"/>
                <a:cs typeface="Calibri" pitchFamily="34" charset="0"/>
              </a:rPr>
              <a:t>Уровень сложности профессиональных </a:t>
            </a:r>
            <a:r>
              <a:rPr lang="ru-RU" sz="3600" dirty="0" smtClean="0">
                <a:latin typeface="Times New Roman" pitchFamily="18" charset="0"/>
                <a:ea typeface="+mn-ea"/>
                <a:cs typeface="Calibri" pitchFamily="34" charset="0"/>
              </a:rPr>
              <a:t>связей</a:t>
            </a:r>
            <a:endParaRPr lang="ru-RU" sz="3600" dirty="0">
              <a:latin typeface="Times New Roman" pitchFamily="18" charset="0"/>
              <a:ea typeface="+mn-ea"/>
              <a:cs typeface="Calibri" pitchFamily="34" charset="0"/>
            </a:endParaRPr>
          </a:p>
        </p:txBody>
      </p:sp>
      <p:pic>
        <p:nvPicPr>
          <p:cNvPr id="17411" name="Объект 5" descr="Report - Amigo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" t="9819" r="26913" b="15468"/>
          <a:stretch/>
        </p:blipFill>
        <p:spPr>
          <a:xfrm>
            <a:off x="899592" y="1844824"/>
            <a:ext cx="7848872" cy="4678609"/>
          </a:xfrm>
        </p:spPr>
      </p:pic>
    </p:spTree>
    <p:extLst>
      <p:ext uri="{BB962C8B-B14F-4D97-AF65-F5344CB8AC3E}">
        <p14:creationId xmlns:p14="http://schemas.microsoft.com/office/powerpoint/2010/main" val="5353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6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6923C"/>
      </a:hlink>
      <a:folHlink>
        <a:srgbClr val="4F612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321</Words>
  <Application>Microsoft Office PowerPoint</Application>
  <PresentationFormat>Экран (4:3)</PresentationFormat>
  <Paragraphs>90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Презентация PowerPoint</vt:lpstr>
      <vt:lpstr>Презентация PowerPoint</vt:lpstr>
      <vt:lpstr> Состав группы анкетируемых количество административных и педагогических работников – 38. количество заполнивших анкету – 38. административные работники – 1. педагогические работники – 37. </vt:lpstr>
      <vt:lpstr>Презентация PowerPoint</vt:lpstr>
      <vt:lpstr>Презентация PowerPoint</vt:lpstr>
      <vt:lpstr>Презентация PowerPoint</vt:lpstr>
      <vt:lpstr>Презентация PowerPoint</vt:lpstr>
      <vt:lpstr>Уровень сложности личных связей </vt:lpstr>
      <vt:lpstr>Уровень сложности профессиональных связей</vt:lpstr>
      <vt:lpstr>Взаимные потенциальные профессиональные связи в организации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Колокольчик</cp:lastModifiedBy>
  <cp:revision>43</cp:revision>
  <dcterms:created xsi:type="dcterms:W3CDTF">2014-06-24T15:51:35Z</dcterms:created>
  <dcterms:modified xsi:type="dcterms:W3CDTF">2016-11-29T06:03:52Z</dcterms:modified>
</cp:coreProperties>
</file>