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95" r:id="rId3"/>
    <p:sldId id="257" r:id="rId4"/>
    <p:sldId id="283" r:id="rId5"/>
    <p:sldId id="284" r:id="rId6"/>
    <p:sldId id="286" r:id="rId7"/>
    <p:sldId id="287" r:id="rId8"/>
    <p:sldId id="290" r:id="rId9"/>
    <p:sldId id="291" r:id="rId10"/>
    <p:sldId id="271" r:id="rId11"/>
    <p:sldId id="272" r:id="rId12"/>
    <p:sldId id="273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9946" autoAdjust="0"/>
  </p:normalViewPr>
  <p:slideViewPr>
    <p:cSldViewPr>
      <p:cViewPr>
        <p:scale>
          <a:sx n="70" d="100"/>
          <a:sy n="70" d="100"/>
        </p:scale>
        <p:origin x="-884" y="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55;&#1088;&#1077;&#1079;&#1077;&#1085;&#1090;&#1072;&#1094;&#1080;&#1103;%20Microsoft%20PowerPoint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926A2-093B-4AD9-8880-BE100D2944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2FBF83-30BB-4B86-9152-798EFC1B642A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26FF7D23-378A-4EAE-8961-600A2369F40A}" type="parTrans" cxnId="{5AB7463F-291D-49F7-A0C9-1156789CF067}">
      <dgm:prSet/>
      <dgm:spPr/>
      <dgm:t>
        <a:bodyPr/>
        <a:lstStyle/>
        <a:p>
          <a:endParaRPr lang="ru-RU"/>
        </a:p>
      </dgm:t>
    </dgm:pt>
    <dgm:pt modelId="{B94787F7-C15F-4EC3-814D-C184E2AF7E39}" type="sibTrans" cxnId="{5AB7463F-291D-49F7-A0C9-1156789CF067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Calibri" panose="020F0502020204030204" pitchFamily="34" charset="0"/>
              <a:cs typeface="Calibri" panose="020F0502020204030204" pitchFamily="34" charset="0"/>
            </a:rPr>
            <a:t>Нормативно-правовое и финансовое обеспечение деятельности РИИ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0F2494-08D9-4C7E-B59E-C85E0B9EC6AD}" type="asst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ГАУ ДПО ЯО ИРО 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ЦРИИ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6E46C-A6B8-46EC-AFF9-495085CF0349}" type="parTrans" cxnId="{E2D0C883-9F49-4485-BC5D-E818012694F0}">
      <dgm:prSet/>
      <dgm:spPr/>
      <dgm:t>
        <a:bodyPr/>
        <a:lstStyle/>
        <a:p>
          <a:endParaRPr lang="ru-RU"/>
        </a:p>
      </dgm:t>
    </dgm:pt>
    <dgm:pt modelId="{02F7EB6C-A057-4313-9987-151635F95F1C}" type="sibTrans" cxnId="{E2D0C883-9F49-4485-BC5D-E818012694F0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Calibri" panose="020F0502020204030204" pitchFamily="34" charset="0"/>
              <a:cs typeface="Calibri" panose="020F0502020204030204" pitchFamily="34" charset="0"/>
            </a:rPr>
            <a:t>Организационное, информационное и методическое сопровождение деятельности РИП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9DE192-682C-4A0E-9B9C-DD7653A8D25C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РИП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CB9ED-B874-4B33-80DA-44C6DA32CF99}" type="parTrans" cxnId="{12E5175D-C669-4D3A-BF98-BD8CAA5D23FC}">
      <dgm:prSet/>
      <dgm:spPr/>
      <dgm:t>
        <a:bodyPr/>
        <a:lstStyle/>
        <a:p>
          <a:endParaRPr lang="ru-RU"/>
        </a:p>
      </dgm:t>
    </dgm:pt>
    <dgm:pt modelId="{854F55F2-1CC2-4F1B-9A8A-F3F55A1B5AFB}" type="sibTrans" cxnId="{12E5175D-C669-4D3A-BF98-BD8CAA5D23FC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Calibri" panose="020F0502020204030204" pitchFamily="34" charset="0"/>
              <a:cs typeface="Calibri" panose="020F0502020204030204" pitchFamily="34" charset="0"/>
            </a:rPr>
            <a:t>Реализация инновационного проекта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6218E4-A7E0-4D8C-987D-354A5DA2E1FA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РРЦ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B55A75-8D2E-46C6-B766-079AAC671A8A}" type="sibTrans" cxnId="{FEB1A92C-2D86-4CCA-8061-7994F6BC63CB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Calibri" panose="020F0502020204030204" pitchFamily="34" charset="0"/>
              <a:cs typeface="Calibri" panose="020F0502020204030204" pitchFamily="34" charset="0"/>
            </a:rPr>
            <a:t>Научно-методическое и организационно-технологическое сопровождение деятельности РИП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E162D8C-9EC1-4BBC-9B82-706F4991CA79}" type="parTrans" cxnId="{FEB1A92C-2D86-4CCA-8061-7994F6BC63CB}">
      <dgm:prSet/>
      <dgm:spPr/>
      <dgm:t>
        <a:bodyPr/>
        <a:lstStyle/>
        <a:p>
          <a:endParaRPr lang="ru-RU"/>
        </a:p>
      </dgm:t>
    </dgm:pt>
    <dgm:pt modelId="{361880DB-4754-4BFA-B5FB-C82437544901}" type="pres">
      <dgm:prSet presAssocID="{DD5926A2-093B-4AD9-8880-BE100D2944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9BD125-CEB7-4C2B-A693-33A70DEE685F}" type="pres">
      <dgm:prSet presAssocID="{052FBF83-30BB-4B86-9152-798EFC1B642A}" presName="hierRoot1" presStyleCnt="0">
        <dgm:presLayoutVars>
          <dgm:hierBranch val="init"/>
        </dgm:presLayoutVars>
      </dgm:prSet>
      <dgm:spPr/>
    </dgm:pt>
    <dgm:pt modelId="{F1210A1C-7523-4BEA-9B72-C2CD7807C247}" type="pres">
      <dgm:prSet presAssocID="{052FBF83-30BB-4B86-9152-798EFC1B642A}" presName="rootComposite1" presStyleCnt="0"/>
      <dgm:spPr/>
    </dgm:pt>
    <dgm:pt modelId="{E43D9F04-EC70-4D94-A63E-8AB83EB62036}" type="pres">
      <dgm:prSet presAssocID="{052FBF83-30BB-4B86-9152-798EFC1B642A}" presName="rootText1" presStyleLbl="node0" presStyleIdx="0" presStyleCnt="1" custScaleX="159373" custScaleY="49691" custLinFactNeighborX="4958" custLinFactNeighborY="-632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03B9D1F-C5E0-4A9A-BE8B-FF5100D2ABCC}" type="pres">
      <dgm:prSet presAssocID="{052FBF83-30BB-4B86-9152-798EFC1B642A}" presName="titleText1" presStyleLbl="fgAcc0" presStyleIdx="0" presStyleCnt="1" custAng="0" custScaleX="322901" custScaleY="108146" custLinFactNeighborX="-1543" custLinFactNeighborY="-139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E93B79-84A0-4B69-AF75-4715449390A7}" type="pres">
      <dgm:prSet presAssocID="{052FBF83-30BB-4B86-9152-798EFC1B642A}" presName="rootConnector1" presStyleLbl="node1" presStyleIdx="0" presStyleCnt="2"/>
      <dgm:spPr/>
      <dgm:t>
        <a:bodyPr/>
        <a:lstStyle/>
        <a:p>
          <a:endParaRPr lang="ru-RU"/>
        </a:p>
      </dgm:t>
    </dgm:pt>
    <dgm:pt modelId="{79900DB5-FFCB-4EA2-978B-BF7CBBEA81C8}" type="pres">
      <dgm:prSet presAssocID="{052FBF83-30BB-4B86-9152-798EFC1B642A}" presName="hierChild2" presStyleCnt="0"/>
      <dgm:spPr/>
    </dgm:pt>
    <dgm:pt modelId="{B079B9AE-A864-4F98-83C6-5300EB5F2372}" type="pres">
      <dgm:prSet presAssocID="{5E162D8C-9EC1-4BBC-9B82-706F4991CA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B225873-0ECC-4B3B-ABBF-10C115F13B59}" type="pres">
      <dgm:prSet presAssocID="{096218E4-A7E0-4D8C-987D-354A5DA2E1FA}" presName="hierRoot2" presStyleCnt="0">
        <dgm:presLayoutVars>
          <dgm:hierBranch val="init"/>
        </dgm:presLayoutVars>
      </dgm:prSet>
      <dgm:spPr/>
    </dgm:pt>
    <dgm:pt modelId="{F5F63576-87D1-475A-BA68-F08D227A5C17}" type="pres">
      <dgm:prSet presAssocID="{096218E4-A7E0-4D8C-987D-354A5DA2E1FA}" presName="rootComposite" presStyleCnt="0"/>
      <dgm:spPr/>
    </dgm:pt>
    <dgm:pt modelId="{34A779A9-52A2-4B51-AA0B-1908B074F73F}" type="pres">
      <dgm:prSet presAssocID="{096218E4-A7E0-4D8C-987D-354A5DA2E1FA}" presName="rootText" presStyleLbl="node1" presStyleIdx="0" presStyleCnt="2" custScaleX="116223" custScaleY="60214" custLinFactNeighborX="-1013" custLinFactNeighborY="-1003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F6B4C34-0EFA-4559-90F2-981E50EFBD5C}" type="pres">
      <dgm:prSet presAssocID="{096218E4-A7E0-4D8C-987D-354A5DA2E1FA}" presName="titleText2" presStyleLbl="fgAcc1" presStyleIdx="0" presStyleCnt="2" custScaleX="221916" custScaleY="209373" custLinFactY="9122" custLinFactNeighborX="-620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1BF4EF1-3956-4249-91D4-25A36E3FBD39}" type="pres">
      <dgm:prSet presAssocID="{096218E4-A7E0-4D8C-987D-354A5DA2E1F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C325AD3-05BB-45A9-BBC8-6380B0290611}" type="pres">
      <dgm:prSet presAssocID="{096218E4-A7E0-4D8C-987D-354A5DA2E1FA}" presName="hierChild4" presStyleCnt="0"/>
      <dgm:spPr/>
    </dgm:pt>
    <dgm:pt modelId="{7B15D578-8A46-4EF4-ABE0-1A72D03A1D3D}" type="pres">
      <dgm:prSet presAssocID="{096218E4-A7E0-4D8C-987D-354A5DA2E1FA}" presName="hierChild5" presStyleCnt="0"/>
      <dgm:spPr/>
    </dgm:pt>
    <dgm:pt modelId="{711E2E0E-FB89-4BD3-AC11-0D98EF53BD8D}" type="pres">
      <dgm:prSet presAssocID="{A11CB9ED-B874-4B33-80DA-44C6DA32CF9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DD62CA5-D31F-49E2-AC50-7B590C745C2A}" type="pres">
      <dgm:prSet presAssocID="{EE9DE192-682C-4A0E-9B9C-DD7653A8D25C}" presName="hierRoot2" presStyleCnt="0">
        <dgm:presLayoutVars>
          <dgm:hierBranch val="init"/>
        </dgm:presLayoutVars>
      </dgm:prSet>
      <dgm:spPr/>
    </dgm:pt>
    <dgm:pt modelId="{A3536EFB-8152-4A5C-B28A-B4A4FBC03CA9}" type="pres">
      <dgm:prSet presAssocID="{EE9DE192-682C-4A0E-9B9C-DD7653A8D25C}" presName="rootComposite" presStyleCnt="0"/>
      <dgm:spPr/>
    </dgm:pt>
    <dgm:pt modelId="{EB9CBF9F-CD23-42C9-BF17-E8076EFFE17E}" type="pres">
      <dgm:prSet presAssocID="{EE9DE192-682C-4A0E-9B9C-DD7653A8D25C}" presName="rootText" presStyleLbl="node1" presStyleIdx="1" presStyleCnt="2" custScaleX="116223" custScaleY="6188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49621E-66E2-42D7-90A7-A0B9DFEF27FB}" type="pres">
      <dgm:prSet presAssocID="{EE9DE192-682C-4A0E-9B9C-DD7653A8D25C}" presName="titleText2" presStyleLbl="fgAcc1" presStyleIdx="1" presStyleCnt="2" custAng="10800000" custFlipVert="1" custScaleX="194672" custScaleY="246870" custLinFactY="2833" custLinFactNeighborX="-1681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39F630C-A40D-4530-BDC4-E86232378D8B}" type="pres">
      <dgm:prSet presAssocID="{EE9DE192-682C-4A0E-9B9C-DD7653A8D25C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AFD373-96BE-4C64-A2CA-1AF1FB757CEF}" type="pres">
      <dgm:prSet presAssocID="{EE9DE192-682C-4A0E-9B9C-DD7653A8D25C}" presName="hierChild4" presStyleCnt="0"/>
      <dgm:spPr/>
    </dgm:pt>
    <dgm:pt modelId="{7100EFE0-0582-45C1-917C-6C8DEE746F3E}" type="pres">
      <dgm:prSet presAssocID="{EE9DE192-682C-4A0E-9B9C-DD7653A8D25C}" presName="hierChild5" presStyleCnt="0"/>
      <dgm:spPr/>
    </dgm:pt>
    <dgm:pt modelId="{3A2B4ADA-18A9-4F4F-8C8E-CAFF539241F5}" type="pres">
      <dgm:prSet presAssocID="{052FBF83-30BB-4B86-9152-798EFC1B642A}" presName="hierChild3" presStyleCnt="0"/>
      <dgm:spPr/>
    </dgm:pt>
    <dgm:pt modelId="{861AC94C-775E-43EA-A08E-F8914FEDEF57}" type="pres">
      <dgm:prSet presAssocID="{9346E46C-A6B8-46EC-AFF9-495085CF0349}" presName="Name96" presStyleLbl="parChTrans1D2" presStyleIdx="2" presStyleCnt="3"/>
      <dgm:spPr/>
      <dgm:t>
        <a:bodyPr/>
        <a:lstStyle/>
        <a:p>
          <a:endParaRPr lang="ru-RU"/>
        </a:p>
      </dgm:t>
    </dgm:pt>
    <dgm:pt modelId="{1EF1E8BD-7395-4E20-9338-47F43242F395}" type="pres">
      <dgm:prSet presAssocID="{100F2494-08D9-4C7E-B59E-C85E0B9EC6AD}" presName="hierRoot3" presStyleCnt="0">
        <dgm:presLayoutVars>
          <dgm:hierBranch val="init"/>
        </dgm:presLayoutVars>
      </dgm:prSet>
      <dgm:spPr/>
    </dgm:pt>
    <dgm:pt modelId="{D26289F1-3606-4C22-A6B4-D21716136514}" type="pres">
      <dgm:prSet presAssocID="{100F2494-08D9-4C7E-B59E-C85E0B9EC6AD}" presName="rootComposite3" presStyleCnt="0"/>
      <dgm:spPr/>
    </dgm:pt>
    <dgm:pt modelId="{72DA78BE-01EF-4586-B0B5-7C333ED3684B}" type="pres">
      <dgm:prSet presAssocID="{100F2494-08D9-4C7E-B59E-C85E0B9EC6AD}" presName="rootText3" presStyleLbl="asst1" presStyleIdx="0" presStyleCnt="1" custScaleX="116223" custScaleY="81936" custLinFactNeighborX="2684" custLinFactNeighborY="-45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29B23-D013-4299-9AA2-C1AB535F7999}" type="pres">
      <dgm:prSet presAssocID="{100F2494-08D9-4C7E-B59E-C85E0B9EC6AD}" presName="titleText3" presStyleLbl="fgAcc2" presStyleIdx="0" presStyleCnt="1" custScaleX="209165" custScaleY="299676" custLinFactNeighborX="5456" custLinFactNeighborY="1680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DAE3282-3797-4BE5-837D-95575D617BE2}" type="pres">
      <dgm:prSet presAssocID="{100F2494-08D9-4C7E-B59E-C85E0B9EC6A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E627EA7-8566-4CD2-89CA-23F78B2AFAAB}" type="pres">
      <dgm:prSet presAssocID="{100F2494-08D9-4C7E-B59E-C85E0B9EC6AD}" presName="hierChild6" presStyleCnt="0"/>
      <dgm:spPr/>
    </dgm:pt>
    <dgm:pt modelId="{EB628C66-2BF8-41CD-91DA-E1FB6D321D9E}" type="pres">
      <dgm:prSet presAssocID="{100F2494-08D9-4C7E-B59E-C85E0B9EC6AD}" presName="hierChild7" presStyleCnt="0"/>
      <dgm:spPr/>
    </dgm:pt>
  </dgm:ptLst>
  <dgm:cxnLst>
    <dgm:cxn modelId="{8760F2DE-96F0-4291-B329-E73BB2478958}" type="presOf" srcId="{052FBF83-30BB-4B86-9152-798EFC1B642A}" destId="{E43D9F04-EC70-4D94-A63E-8AB83EB62036}" srcOrd="0" destOrd="0" presId="urn:microsoft.com/office/officeart/2008/layout/NameandTitleOrganizationalChart"/>
    <dgm:cxn modelId="{0D158B2A-FD1D-47A2-B3AE-A3998D8206BD}" type="presOf" srcId="{9346E46C-A6B8-46EC-AFF9-495085CF0349}" destId="{861AC94C-775E-43EA-A08E-F8914FEDEF57}" srcOrd="0" destOrd="0" presId="urn:microsoft.com/office/officeart/2008/layout/NameandTitleOrganizationalChart"/>
    <dgm:cxn modelId="{6E9B2494-89DF-4B47-942C-EBF0EBC1BB97}" type="presOf" srcId="{5E162D8C-9EC1-4BBC-9B82-706F4991CA79}" destId="{B079B9AE-A864-4F98-83C6-5300EB5F2372}" srcOrd="0" destOrd="0" presId="urn:microsoft.com/office/officeart/2008/layout/NameandTitleOrganizationalChart"/>
    <dgm:cxn modelId="{38F72D3D-48C5-4D84-BD99-CA620E75865C}" type="presOf" srcId="{052FBF83-30BB-4B86-9152-798EFC1B642A}" destId="{98E93B79-84A0-4B69-AF75-4715449390A7}" srcOrd="1" destOrd="0" presId="urn:microsoft.com/office/officeart/2008/layout/NameandTitleOrganizationalChart"/>
    <dgm:cxn modelId="{8C696B33-8BC5-4D25-BC79-84DE07AC7659}" type="presOf" srcId="{100F2494-08D9-4C7E-B59E-C85E0B9EC6AD}" destId="{5DAE3282-3797-4BE5-837D-95575D617BE2}" srcOrd="1" destOrd="0" presId="urn:microsoft.com/office/officeart/2008/layout/NameandTitleOrganizationalChart"/>
    <dgm:cxn modelId="{E2D0C883-9F49-4485-BC5D-E818012694F0}" srcId="{052FBF83-30BB-4B86-9152-798EFC1B642A}" destId="{100F2494-08D9-4C7E-B59E-C85E0B9EC6AD}" srcOrd="0" destOrd="0" parTransId="{9346E46C-A6B8-46EC-AFF9-495085CF0349}" sibTransId="{02F7EB6C-A057-4313-9987-151635F95F1C}"/>
    <dgm:cxn modelId="{91001365-C472-495D-B03C-BD4B7D13C4A8}" type="presOf" srcId="{096218E4-A7E0-4D8C-987D-354A5DA2E1FA}" destId="{91BF4EF1-3956-4249-91D4-25A36E3FBD39}" srcOrd="1" destOrd="0" presId="urn:microsoft.com/office/officeart/2008/layout/NameandTitleOrganizationalChart"/>
    <dgm:cxn modelId="{8AD2F022-879F-44B9-87E3-653A783F9507}" type="presOf" srcId="{B94787F7-C15F-4EC3-814D-C184E2AF7E39}" destId="{E03B9D1F-C5E0-4A9A-BE8B-FF5100D2ABCC}" srcOrd="0" destOrd="0" presId="urn:microsoft.com/office/officeart/2008/layout/NameandTitleOrganizationalChart"/>
    <dgm:cxn modelId="{8FA21BF7-681C-4B09-AD18-5F0E35D5ADC0}" type="presOf" srcId="{EE9DE192-682C-4A0E-9B9C-DD7653A8D25C}" destId="{839F630C-A40D-4530-BDC4-E86232378D8B}" srcOrd="1" destOrd="0" presId="urn:microsoft.com/office/officeart/2008/layout/NameandTitleOrganizationalChart"/>
    <dgm:cxn modelId="{C079C749-11FA-4229-8C5C-75CACB4F2FDB}" type="presOf" srcId="{854F55F2-1CC2-4F1B-9A8A-F3F55A1B5AFB}" destId="{D149621E-66E2-42D7-90A7-A0B9DFEF27FB}" srcOrd="0" destOrd="0" presId="urn:microsoft.com/office/officeart/2008/layout/NameandTitleOrganizationalChart"/>
    <dgm:cxn modelId="{5AB7463F-291D-49F7-A0C9-1156789CF067}" srcId="{DD5926A2-093B-4AD9-8880-BE100D29449F}" destId="{052FBF83-30BB-4B86-9152-798EFC1B642A}" srcOrd="0" destOrd="0" parTransId="{26FF7D23-378A-4EAE-8961-600A2369F40A}" sibTransId="{B94787F7-C15F-4EC3-814D-C184E2AF7E39}"/>
    <dgm:cxn modelId="{4C9636F4-9253-46E0-9DA1-5444C1497355}" type="presOf" srcId="{A6B55A75-8D2E-46C6-B766-079AAC671A8A}" destId="{DF6B4C34-0EFA-4559-90F2-981E50EFBD5C}" srcOrd="0" destOrd="0" presId="urn:microsoft.com/office/officeart/2008/layout/NameandTitleOrganizationalChart"/>
    <dgm:cxn modelId="{160E40E9-5D51-4B82-9B8B-868C40B5047F}" type="presOf" srcId="{DD5926A2-093B-4AD9-8880-BE100D29449F}" destId="{361880DB-4754-4BFA-B5FB-C82437544901}" srcOrd="0" destOrd="0" presId="urn:microsoft.com/office/officeart/2008/layout/NameandTitleOrganizationalChart"/>
    <dgm:cxn modelId="{12E5175D-C669-4D3A-BF98-BD8CAA5D23FC}" srcId="{052FBF83-30BB-4B86-9152-798EFC1B642A}" destId="{EE9DE192-682C-4A0E-9B9C-DD7653A8D25C}" srcOrd="2" destOrd="0" parTransId="{A11CB9ED-B874-4B33-80DA-44C6DA32CF99}" sibTransId="{854F55F2-1CC2-4F1B-9A8A-F3F55A1B5AFB}"/>
    <dgm:cxn modelId="{0555459D-3DA9-4BB8-B2A1-9F7238155E6C}" type="presOf" srcId="{100F2494-08D9-4C7E-B59E-C85E0B9EC6AD}" destId="{72DA78BE-01EF-4586-B0B5-7C333ED3684B}" srcOrd="0" destOrd="0" presId="urn:microsoft.com/office/officeart/2008/layout/NameandTitleOrganizationalChart"/>
    <dgm:cxn modelId="{8C0CF1CF-E618-4B2A-ACB9-F23B266FE76C}" type="presOf" srcId="{A11CB9ED-B874-4B33-80DA-44C6DA32CF99}" destId="{711E2E0E-FB89-4BD3-AC11-0D98EF53BD8D}" srcOrd="0" destOrd="0" presId="urn:microsoft.com/office/officeart/2008/layout/NameandTitleOrganizationalChart"/>
    <dgm:cxn modelId="{F8723F0D-F491-45D7-865D-E1C368E682B1}" type="presOf" srcId="{096218E4-A7E0-4D8C-987D-354A5DA2E1FA}" destId="{34A779A9-52A2-4B51-AA0B-1908B074F73F}" srcOrd="0" destOrd="0" presId="urn:microsoft.com/office/officeart/2008/layout/NameandTitleOrganizationalChart"/>
    <dgm:cxn modelId="{AE525388-28DE-4EDE-8D74-8985DCB72DD0}" type="presOf" srcId="{EE9DE192-682C-4A0E-9B9C-DD7653A8D25C}" destId="{EB9CBF9F-CD23-42C9-BF17-E8076EFFE17E}" srcOrd="0" destOrd="0" presId="urn:microsoft.com/office/officeart/2008/layout/NameandTitleOrganizationalChart"/>
    <dgm:cxn modelId="{20E016D2-7A8D-4B39-A944-E43D1321BF6D}" type="presOf" srcId="{02F7EB6C-A057-4313-9987-151635F95F1C}" destId="{5DD29B23-D013-4299-9AA2-C1AB535F7999}" srcOrd="0" destOrd="0" presId="urn:microsoft.com/office/officeart/2008/layout/NameandTitleOrganizationalChart"/>
    <dgm:cxn modelId="{FEB1A92C-2D86-4CCA-8061-7994F6BC63CB}" srcId="{052FBF83-30BB-4B86-9152-798EFC1B642A}" destId="{096218E4-A7E0-4D8C-987D-354A5DA2E1FA}" srcOrd="1" destOrd="0" parTransId="{5E162D8C-9EC1-4BBC-9B82-706F4991CA79}" sibTransId="{A6B55A75-8D2E-46C6-B766-079AAC671A8A}"/>
    <dgm:cxn modelId="{CD57F00A-D56D-4CF8-AB51-44D988D51E51}" type="presParOf" srcId="{361880DB-4754-4BFA-B5FB-C82437544901}" destId="{AF9BD125-CEB7-4C2B-A693-33A70DEE685F}" srcOrd="0" destOrd="0" presId="urn:microsoft.com/office/officeart/2008/layout/NameandTitleOrganizationalChart"/>
    <dgm:cxn modelId="{97FEE520-4FB7-40A0-8293-0D5FA791FC4C}" type="presParOf" srcId="{AF9BD125-CEB7-4C2B-A693-33A70DEE685F}" destId="{F1210A1C-7523-4BEA-9B72-C2CD7807C247}" srcOrd="0" destOrd="0" presId="urn:microsoft.com/office/officeart/2008/layout/NameandTitleOrganizationalChart"/>
    <dgm:cxn modelId="{742AFDAD-A62E-4884-876D-A9260E2FB242}" type="presParOf" srcId="{F1210A1C-7523-4BEA-9B72-C2CD7807C247}" destId="{E43D9F04-EC70-4D94-A63E-8AB83EB62036}" srcOrd="0" destOrd="0" presId="urn:microsoft.com/office/officeart/2008/layout/NameandTitleOrganizationalChart"/>
    <dgm:cxn modelId="{304F6380-8B53-4356-82C0-2BC651566275}" type="presParOf" srcId="{F1210A1C-7523-4BEA-9B72-C2CD7807C247}" destId="{E03B9D1F-C5E0-4A9A-BE8B-FF5100D2ABCC}" srcOrd="1" destOrd="0" presId="urn:microsoft.com/office/officeart/2008/layout/NameandTitleOrganizationalChart"/>
    <dgm:cxn modelId="{D5B60DF1-E5AD-4BFD-A77F-957E529C5626}" type="presParOf" srcId="{F1210A1C-7523-4BEA-9B72-C2CD7807C247}" destId="{98E93B79-84A0-4B69-AF75-4715449390A7}" srcOrd="2" destOrd="0" presId="urn:microsoft.com/office/officeart/2008/layout/NameandTitleOrganizationalChart"/>
    <dgm:cxn modelId="{E27D04FC-0F9A-4615-93A7-641739B07446}" type="presParOf" srcId="{AF9BD125-CEB7-4C2B-A693-33A70DEE685F}" destId="{79900DB5-FFCB-4EA2-978B-BF7CBBEA81C8}" srcOrd="1" destOrd="0" presId="urn:microsoft.com/office/officeart/2008/layout/NameandTitleOrganizationalChart"/>
    <dgm:cxn modelId="{194AA3FB-20B1-45D9-9CFD-1A81266F006F}" type="presParOf" srcId="{79900DB5-FFCB-4EA2-978B-BF7CBBEA81C8}" destId="{B079B9AE-A864-4F98-83C6-5300EB5F2372}" srcOrd="0" destOrd="0" presId="urn:microsoft.com/office/officeart/2008/layout/NameandTitleOrganizationalChart"/>
    <dgm:cxn modelId="{0EE6318D-A833-44E9-8540-03FA19D224A1}" type="presParOf" srcId="{79900DB5-FFCB-4EA2-978B-BF7CBBEA81C8}" destId="{DB225873-0ECC-4B3B-ABBF-10C115F13B59}" srcOrd="1" destOrd="0" presId="urn:microsoft.com/office/officeart/2008/layout/NameandTitleOrganizationalChart"/>
    <dgm:cxn modelId="{67C38E70-0C7F-4847-9B42-E2D81B764A57}" type="presParOf" srcId="{DB225873-0ECC-4B3B-ABBF-10C115F13B59}" destId="{F5F63576-87D1-475A-BA68-F08D227A5C17}" srcOrd="0" destOrd="0" presId="urn:microsoft.com/office/officeart/2008/layout/NameandTitleOrganizationalChart"/>
    <dgm:cxn modelId="{B965D825-2FA3-452A-A8A9-059397B16DED}" type="presParOf" srcId="{F5F63576-87D1-475A-BA68-F08D227A5C17}" destId="{34A779A9-52A2-4B51-AA0B-1908B074F73F}" srcOrd="0" destOrd="0" presId="urn:microsoft.com/office/officeart/2008/layout/NameandTitleOrganizationalChart"/>
    <dgm:cxn modelId="{D90C0DC4-83A3-42EE-8732-961C65A9AA0B}" type="presParOf" srcId="{F5F63576-87D1-475A-BA68-F08D227A5C17}" destId="{DF6B4C34-0EFA-4559-90F2-981E50EFBD5C}" srcOrd="1" destOrd="0" presId="urn:microsoft.com/office/officeart/2008/layout/NameandTitleOrganizationalChart"/>
    <dgm:cxn modelId="{AF7FE76D-2214-45CE-B7D2-3953487EEF13}" type="presParOf" srcId="{F5F63576-87D1-475A-BA68-F08D227A5C17}" destId="{91BF4EF1-3956-4249-91D4-25A36E3FBD39}" srcOrd="2" destOrd="0" presId="urn:microsoft.com/office/officeart/2008/layout/NameandTitleOrganizationalChart"/>
    <dgm:cxn modelId="{1405F2CF-8511-4177-BF28-7C047DA12280}" type="presParOf" srcId="{DB225873-0ECC-4B3B-ABBF-10C115F13B59}" destId="{0C325AD3-05BB-45A9-BBC8-6380B0290611}" srcOrd="1" destOrd="0" presId="urn:microsoft.com/office/officeart/2008/layout/NameandTitleOrganizationalChart"/>
    <dgm:cxn modelId="{0DF259A9-2496-471B-9CF2-3C37EAE53C56}" type="presParOf" srcId="{DB225873-0ECC-4B3B-ABBF-10C115F13B59}" destId="{7B15D578-8A46-4EF4-ABE0-1A72D03A1D3D}" srcOrd="2" destOrd="0" presId="urn:microsoft.com/office/officeart/2008/layout/NameandTitleOrganizationalChart"/>
    <dgm:cxn modelId="{E4B4358B-3EEE-4B6D-A6B5-A1F739EBD3CD}" type="presParOf" srcId="{79900DB5-FFCB-4EA2-978B-BF7CBBEA81C8}" destId="{711E2E0E-FB89-4BD3-AC11-0D98EF53BD8D}" srcOrd="2" destOrd="0" presId="urn:microsoft.com/office/officeart/2008/layout/NameandTitleOrganizationalChart"/>
    <dgm:cxn modelId="{1F809C8A-B97D-4A56-ACEA-4958933716AF}" type="presParOf" srcId="{79900DB5-FFCB-4EA2-978B-BF7CBBEA81C8}" destId="{CDD62CA5-D31F-49E2-AC50-7B590C745C2A}" srcOrd="3" destOrd="0" presId="urn:microsoft.com/office/officeart/2008/layout/NameandTitleOrganizationalChart"/>
    <dgm:cxn modelId="{C8C2A69E-89D0-4439-96CD-743450B4B665}" type="presParOf" srcId="{CDD62CA5-D31F-49E2-AC50-7B590C745C2A}" destId="{A3536EFB-8152-4A5C-B28A-B4A4FBC03CA9}" srcOrd="0" destOrd="0" presId="urn:microsoft.com/office/officeart/2008/layout/NameandTitleOrganizationalChart"/>
    <dgm:cxn modelId="{16AB5E46-9401-4EA6-923A-7D0B2C139E7F}" type="presParOf" srcId="{A3536EFB-8152-4A5C-B28A-B4A4FBC03CA9}" destId="{EB9CBF9F-CD23-42C9-BF17-E8076EFFE17E}" srcOrd="0" destOrd="0" presId="urn:microsoft.com/office/officeart/2008/layout/NameandTitleOrganizationalChart"/>
    <dgm:cxn modelId="{6E4532EB-2F27-4289-9B26-27CDF7D8C9AF}" type="presParOf" srcId="{A3536EFB-8152-4A5C-B28A-B4A4FBC03CA9}" destId="{D149621E-66E2-42D7-90A7-A0B9DFEF27FB}" srcOrd="1" destOrd="0" presId="urn:microsoft.com/office/officeart/2008/layout/NameandTitleOrganizationalChart"/>
    <dgm:cxn modelId="{5A0D261F-C7DE-4474-A55F-E31F880C738C}" type="presParOf" srcId="{A3536EFB-8152-4A5C-B28A-B4A4FBC03CA9}" destId="{839F630C-A40D-4530-BDC4-E86232378D8B}" srcOrd="2" destOrd="0" presId="urn:microsoft.com/office/officeart/2008/layout/NameandTitleOrganizationalChart"/>
    <dgm:cxn modelId="{692D5AEA-96A0-45B4-8DA5-95BA1931503F}" type="presParOf" srcId="{CDD62CA5-D31F-49E2-AC50-7B590C745C2A}" destId="{6AAFD373-96BE-4C64-A2CA-1AF1FB757CEF}" srcOrd="1" destOrd="0" presId="urn:microsoft.com/office/officeart/2008/layout/NameandTitleOrganizationalChart"/>
    <dgm:cxn modelId="{74C6F571-AB39-4665-81AC-AF8D5610E143}" type="presParOf" srcId="{CDD62CA5-D31F-49E2-AC50-7B590C745C2A}" destId="{7100EFE0-0582-45C1-917C-6C8DEE746F3E}" srcOrd="2" destOrd="0" presId="urn:microsoft.com/office/officeart/2008/layout/NameandTitleOrganizationalChart"/>
    <dgm:cxn modelId="{C0F39DE5-9BF9-4069-996B-8D8EC2C5C981}" type="presParOf" srcId="{AF9BD125-CEB7-4C2B-A693-33A70DEE685F}" destId="{3A2B4ADA-18A9-4F4F-8C8E-CAFF539241F5}" srcOrd="2" destOrd="0" presId="urn:microsoft.com/office/officeart/2008/layout/NameandTitleOrganizationalChart"/>
    <dgm:cxn modelId="{2FAF6C83-529F-4E9D-BCAF-E3BDE118464C}" type="presParOf" srcId="{3A2B4ADA-18A9-4F4F-8C8E-CAFF539241F5}" destId="{861AC94C-775E-43EA-A08E-F8914FEDEF57}" srcOrd="0" destOrd="0" presId="urn:microsoft.com/office/officeart/2008/layout/NameandTitleOrganizationalChart"/>
    <dgm:cxn modelId="{596950EB-A89B-4A31-B7AC-AD781737F065}" type="presParOf" srcId="{3A2B4ADA-18A9-4F4F-8C8E-CAFF539241F5}" destId="{1EF1E8BD-7395-4E20-9338-47F43242F395}" srcOrd="1" destOrd="0" presId="urn:microsoft.com/office/officeart/2008/layout/NameandTitleOrganizationalChart"/>
    <dgm:cxn modelId="{5F59CB5A-40CA-4088-BEE3-703C2B1C09A0}" type="presParOf" srcId="{1EF1E8BD-7395-4E20-9338-47F43242F395}" destId="{D26289F1-3606-4C22-A6B4-D21716136514}" srcOrd="0" destOrd="0" presId="urn:microsoft.com/office/officeart/2008/layout/NameandTitleOrganizationalChart"/>
    <dgm:cxn modelId="{BBC5D4FF-A635-4B4D-8C6D-96377F515C99}" type="presParOf" srcId="{D26289F1-3606-4C22-A6B4-D21716136514}" destId="{72DA78BE-01EF-4586-B0B5-7C333ED3684B}" srcOrd="0" destOrd="0" presId="urn:microsoft.com/office/officeart/2008/layout/NameandTitleOrganizationalChart"/>
    <dgm:cxn modelId="{881B6FC9-6BDE-499B-B23B-B3BDD63C590A}" type="presParOf" srcId="{D26289F1-3606-4C22-A6B4-D21716136514}" destId="{5DD29B23-D013-4299-9AA2-C1AB535F7999}" srcOrd="1" destOrd="0" presId="urn:microsoft.com/office/officeart/2008/layout/NameandTitleOrganizationalChart"/>
    <dgm:cxn modelId="{A6A5EF2D-A252-4617-8DD5-382AB48FE548}" type="presParOf" srcId="{D26289F1-3606-4C22-A6B4-D21716136514}" destId="{5DAE3282-3797-4BE5-837D-95575D617BE2}" srcOrd="2" destOrd="0" presId="urn:microsoft.com/office/officeart/2008/layout/NameandTitleOrganizationalChart"/>
    <dgm:cxn modelId="{AF02330B-6C49-4203-A3A5-FFCA03AB4166}" type="presParOf" srcId="{1EF1E8BD-7395-4E20-9338-47F43242F395}" destId="{0E627EA7-8566-4CD2-89CA-23F78B2AFAAB}" srcOrd="1" destOrd="0" presId="urn:microsoft.com/office/officeart/2008/layout/NameandTitleOrganizationalChart"/>
    <dgm:cxn modelId="{FF8CEB53-41BF-4F64-B200-936D82CBDAFE}" type="presParOf" srcId="{1EF1E8BD-7395-4E20-9338-47F43242F395}" destId="{EB628C66-2BF8-41CD-91DA-E1FB6D321D9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AC94C-775E-43EA-A08E-F8914FEDEF57}">
      <dsp:nvSpPr>
        <dsp:cNvPr id="0" name=""/>
        <dsp:cNvSpPr/>
      </dsp:nvSpPr>
      <dsp:spPr>
        <a:xfrm>
          <a:off x="3228445" y="711927"/>
          <a:ext cx="1127529" cy="1099875"/>
        </a:xfrm>
        <a:custGeom>
          <a:avLst/>
          <a:gdLst/>
          <a:ahLst/>
          <a:cxnLst/>
          <a:rect l="0" t="0" r="0" b="0"/>
          <a:pathLst>
            <a:path>
              <a:moveTo>
                <a:pt x="1127529" y="0"/>
              </a:moveTo>
              <a:lnTo>
                <a:pt x="1127529" y="1099875"/>
              </a:lnTo>
              <a:lnTo>
                <a:pt x="0" y="10998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E2E0E-FB89-4BD3-AC11-0D98EF53BD8D}">
      <dsp:nvSpPr>
        <dsp:cNvPr id="0" name=""/>
        <dsp:cNvSpPr/>
      </dsp:nvSpPr>
      <dsp:spPr>
        <a:xfrm>
          <a:off x="4355974" y="711927"/>
          <a:ext cx="2394965" cy="326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275"/>
              </a:lnTo>
              <a:lnTo>
                <a:pt x="2394965" y="2994275"/>
              </a:lnTo>
              <a:lnTo>
                <a:pt x="2394965" y="32647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9B9AE-A864-4F98-83C6-5300EB5F2372}">
      <dsp:nvSpPr>
        <dsp:cNvPr id="0" name=""/>
        <dsp:cNvSpPr/>
      </dsp:nvSpPr>
      <dsp:spPr>
        <a:xfrm>
          <a:off x="1990800" y="711927"/>
          <a:ext cx="2365173" cy="3148408"/>
        </a:xfrm>
        <a:custGeom>
          <a:avLst/>
          <a:gdLst/>
          <a:ahLst/>
          <a:cxnLst/>
          <a:rect l="0" t="0" r="0" b="0"/>
          <a:pathLst>
            <a:path>
              <a:moveTo>
                <a:pt x="2365173" y="0"/>
              </a:moveTo>
              <a:lnTo>
                <a:pt x="2365173" y="2877964"/>
              </a:lnTo>
              <a:lnTo>
                <a:pt x="0" y="2877964"/>
              </a:lnTo>
              <a:lnTo>
                <a:pt x="0" y="31484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D9F04-EC70-4D94-A63E-8AB83EB62036}">
      <dsp:nvSpPr>
        <dsp:cNvPr id="0" name=""/>
        <dsp:cNvSpPr/>
      </dsp:nvSpPr>
      <dsp:spPr>
        <a:xfrm>
          <a:off x="2572116" y="135986"/>
          <a:ext cx="3567716" cy="57594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355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2116" y="135986"/>
        <a:ext cx="3567716" cy="575941"/>
      </dsp:txXfrm>
    </dsp:sp>
    <dsp:sp modelId="{E03B9D1F-C5E0-4A9A-BE8B-FF5100D2ABCC}">
      <dsp:nvSpPr>
        <dsp:cNvPr id="0" name=""/>
        <dsp:cNvSpPr/>
      </dsp:nvSpPr>
      <dsp:spPr>
        <a:xfrm>
          <a:off x="1296885" y="749603"/>
          <a:ext cx="6505602" cy="4178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Нормативно-правовое и финансовое обеспечение деятельности РИИ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96885" y="749603"/>
        <a:ext cx="6505602" cy="417820"/>
      </dsp:txXfrm>
    </dsp:sp>
    <dsp:sp modelId="{34A779A9-52A2-4B51-AA0B-1908B074F73F}">
      <dsp:nvSpPr>
        <dsp:cNvPr id="0" name=""/>
        <dsp:cNvSpPr/>
      </dsp:nvSpPr>
      <dsp:spPr>
        <a:xfrm>
          <a:off x="689919" y="3860336"/>
          <a:ext cx="2601762" cy="69790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355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РРЦ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9919" y="3860336"/>
        <a:ext cx="2601762" cy="697907"/>
      </dsp:txXfrm>
    </dsp:sp>
    <dsp:sp modelId="{DF6B4C34-0EFA-4559-90F2-981E50EFBD5C}">
      <dsp:nvSpPr>
        <dsp:cNvPr id="0" name=""/>
        <dsp:cNvSpPr/>
      </dsp:nvSpPr>
      <dsp:spPr>
        <a:xfrm>
          <a:off x="0" y="4727674"/>
          <a:ext cx="4471021" cy="8089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Научно-методическое и организационно-технологическое сопровождение деятельности РИП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727674"/>
        <a:ext cx="4471021" cy="808909"/>
      </dsp:txXfrm>
    </dsp:sp>
    <dsp:sp modelId="{EB9CBF9F-CD23-42C9-BF17-E8076EFFE17E}">
      <dsp:nvSpPr>
        <dsp:cNvPr id="0" name=""/>
        <dsp:cNvSpPr/>
      </dsp:nvSpPr>
      <dsp:spPr>
        <a:xfrm>
          <a:off x="5450058" y="3976646"/>
          <a:ext cx="2601762" cy="71721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355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РИП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0058" y="3976646"/>
        <a:ext cx="2601762" cy="717217"/>
      </dsp:txXfrm>
    </dsp:sp>
    <dsp:sp modelId="{D149621E-66E2-42D7-90A7-A0B9DFEF27FB}">
      <dsp:nvSpPr>
        <dsp:cNvPr id="0" name=""/>
        <dsp:cNvSpPr/>
      </dsp:nvSpPr>
      <dsp:spPr>
        <a:xfrm rot="10800000" flipV="1">
          <a:off x="4786988" y="4582805"/>
          <a:ext cx="3922126" cy="9537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Реализация инновационного проекта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4786988" y="4582805"/>
        <a:ext cx="3922126" cy="953778"/>
      </dsp:txXfrm>
    </dsp:sp>
    <dsp:sp modelId="{72DA78BE-01EF-4586-B0B5-7C333ED3684B}">
      <dsp:nvSpPr>
        <dsp:cNvPr id="0" name=""/>
        <dsp:cNvSpPr/>
      </dsp:nvSpPr>
      <dsp:spPr>
        <a:xfrm>
          <a:off x="626682" y="1336965"/>
          <a:ext cx="2601762" cy="94967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6355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ГАУ ДПО ЯО ИРО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ЦРИИ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6682" y="1336965"/>
        <a:ext cx="2601762" cy="949675"/>
      </dsp:txXfrm>
    </dsp:sp>
    <dsp:sp modelId="{5DD29B23-D013-4299-9AA2-C1AB535F7999}">
      <dsp:nvSpPr>
        <dsp:cNvPr id="0" name=""/>
        <dsp:cNvSpPr/>
      </dsp:nvSpPr>
      <dsp:spPr>
        <a:xfrm>
          <a:off x="206131" y="2342906"/>
          <a:ext cx="4214122" cy="1157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Организационное, информационное и методическое сопровождение деятельности РИП</a:t>
          </a:r>
          <a:endParaRPr lang="ru-R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6131" y="2342906"/>
        <a:ext cx="4214122" cy="1157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4;&#1086;&#1085;&#1080;&#1090;&#1086;&#1088;&#1080;&#1085;&#1075;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2;&#1072;&#1079;%20&#1086;%20&#1079;&#1072;&#1082;&#1088;&#1077;&#1087;&#1083;&#1077;&#1085;&#1080;&#1080;%20&#1082;&#1072;&#1092;&#1077;&#1076;&#1088;%20&#1056;&#1048;&#1055;.DOCX" TargetMode="External"/><Relationship Id="rId2" Type="http://schemas.openxmlformats.org/officeDocument/2006/relationships/hyperlink" Target="&#1055;&#1088;&#1080;&#1082;&#1072;&#1079;%20&#1044;&#1054;%20&#1071;&#1054;%20&#1086;&#1090;%2007.03.2017%20&#8470;6601-04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7;&#1088;&#1080;&#1082;&#1072;&#1079;%20&#1044;&#1054;%20&#1058;&#1052;&#1056;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420888"/>
            <a:ext cx="3456384" cy="328656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01208"/>
            <a:ext cx="3573016" cy="4178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мая 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47806" cy="25922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ОТЧЕТ о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достижении значений показателей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результативности реализации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инновационного проекта образовательными организациями, имеющими статус РИП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07477"/>
              </p:ext>
            </p:extLst>
          </p:nvPr>
        </p:nvGraphicFramePr>
        <p:xfrm>
          <a:off x="539552" y="2996952"/>
          <a:ext cx="8064896" cy="2529840"/>
        </p:xfrm>
        <a:graphic>
          <a:graphicData uri="http://schemas.openxmlformats.org/drawingml/2006/table">
            <a:tbl>
              <a:tblPr firstRow="1" firstCol="1" bandRow="1"/>
              <a:tblGrid>
                <a:gridCol w="1525550"/>
                <a:gridCol w="2397293"/>
                <a:gridCol w="2341853"/>
                <a:gridCol w="1800200"/>
              </a:tblGrid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Показатель результативности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Значение показателя по состоянию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 начало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реализации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проекта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Значение показателя по состоянию на конец реализации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проекта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Комментарий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5805264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Ежегодный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/>
              </a:rPr>
              <a:t>мониторинг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результативности реализации РИП в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ОУ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94863"/>
            <a:ext cx="8208913" cy="101791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Анкета для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образовательных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организаций-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соисполнителей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(ИРО)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250678"/>
              </p:ext>
            </p:extLst>
          </p:nvPr>
        </p:nvGraphicFramePr>
        <p:xfrm>
          <a:off x="499682" y="1628800"/>
          <a:ext cx="8100898" cy="3339371"/>
        </p:xfrm>
        <a:graphic>
          <a:graphicData uri="http://schemas.openxmlformats.org/drawingml/2006/table">
            <a:tbl>
              <a:tblPr firstRow="1" firstCol="1" bandRow="1"/>
              <a:tblGrid>
                <a:gridCol w="4498466"/>
                <a:gridCol w="354228"/>
                <a:gridCol w="353392"/>
                <a:gridCol w="353392"/>
                <a:gridCol w="354228"/>
                <a:gridCol w="355064"/>
                <a:gridCol w="354228"/>
                <a:gridCol w="354228"/>
                <a:gridCol w="354228"/>
                <a:gridCol w="355064"/>
                <a:gridCol w="414380"/>
              </a:tblGrid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Изменение практик преподавания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Изменение практик 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Психологический климат в коллективе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Заинтересованность сотрудников в саморазвитии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Повышение успеваемости 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Заинтересованность детей в обучении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Вовлеченность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22920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Оцените, пожалуйста, как повлияло участие в реализации проекта РИП на следующие аспекты деятельности Вашей образовательной организации? Отметьте на шкале цифру от 1 до 10, где 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– изменений нет и/или они негативные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– произошли серьезные позитивные изменения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0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Готовые методические продукты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576666"/>
              </p:ext>
            </p:extLst>
          </p:nvPr>
        </p:nvGraphicFramePr>
        <p:xfrm>
          <a:off x="467544" y="1988840"/>
          <a:ext cx="8136904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2572301"/>
                <a:gridCol w="2900307"/>
                <a:gridCol w="2664296"/>
              </a:tblGrid>
              <a:tr h="132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Планируемые продукты согласно тексту проекта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Продукты, полученные по факту в результате реализации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Категория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Другое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Другое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ИТАК…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589240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Отчет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 работе региональной инновационной площадки –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ежеквартально,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на 15 число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месяца, следующего за отчётным (12.06);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Заключение соглашений с организациями-соисполнителями (до 12.05 –корректировка, до 19.05 – подписание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Ежегодный мониторинг результативности реализации РИП (МУ ДПО ИОЦ) - до 31.05.2017; 2018г., 2019 г.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Входящий мониторинг (ГАУ ДПО ЯО ИРО) – май 2017 год;</a:t>
            </a:r>
          </a:p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Страница на сайте ОУ «Региональная инновационная площадка» -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31.05.2017;</a:t>
            </a:r>
            <a:endParaRPr lang="ru-R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Выходной мониторинг - 2019 г.; </a:t>
            </a:r>
          </a:p>
          <a:p>
            <a:pPr marL="361950" indent="-292100"/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Отчет о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достижении значений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показателей… и анкета для  соисполнителей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2019 г.</a:t>
            </a:r>
          </a:p>
          <a:p>
            <a:pPr marL="68580" indent="0">
              <a:buNone/>
            </a:pP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100392" y="2563319"/>
            <a:ext cx="8049270" cy="15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315" y="4869160"/>
            <a:ext cx="7987133" cy="2887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 ДПО «Информационно-образовательный центр» Тутаевского МР (куратор </a:t>
            </a:r>
            <a:r>
              <a:rPr lang="ru-RU" sz="2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220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Разумова</a:t>
            </a:r>
            <a:r>
              <a:rPr lang="ru-RU" sz="2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Анжелика Борисовна, заведующий кафедрой дополнительного и неформального образования.) 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31" y="692696"/>
            <a:ext cx="7024744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Документы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316835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/>
              </a:rPr>
              <a:t>Приказ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департамента образования Ярославской области от 07.03.2017  № 66/01-04/2 «О признании образовательных организаций региональными инновационными площадками»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3" action="ppaction://hlinkfile"/>
              </a:rPr>
              <a:t>Приказ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ГАУ ДПО ЯО ИРО «Об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организации сопровождения деятельности 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региональных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инновационных 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площадок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          </a:t>
            </a:r>
            <a:r>
              <a:rPr lang="ru-RU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(в папке прилагается без выходных данных, позже вышлю оригинал, сам приказ пока не выставляйте на сайт).</a:t>
            </a:r>
          </a:p>
          <a:p>
            <a:pPr>
              <a:spcAft>
                <a:spcPts val="1200"/>
              </a:spcAft>
            </a:pP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/>
              </a:rPr>
              <a:t>Приказ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Департамента образования Администрации ТМР от 19.04.2017  №238/01-10  «Об обеспечении реализации РИП»</a:t>
            </a:r>
            <a:endParaRPr lang="ru-RU" sz="3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261524"/>
              </p:ext>
            </p:extLst>
          </p:nvPr>
        </p:nvGraphicFramePr>
        <p:xfrm>
          <a:off x="0" y="1060768"/>
          <a:ext cx="9144000" cy="553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3419872" y="306896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516216" y="47971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67744" y="472514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995936" y="2404714"/>
            <a:ext cx="0" cy="448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539552" y="332656"/>
            <a:ext cx="8064896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Формат взаимодействия субъектов РИИ</a:t>
            </a:r>
          </a:p>
        </p:txBody>
      </p:sp>
    </p:spTree>
    <p:extLst>
      <p:ext uri="{BB962C8B-B14F-4D97-AF65-F5344CB8AC3E}">
        <p14:creationId xmlns:p14="http://schemas.microsoft.com/office/powerpoint/2010/main" val="35775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Ответственность 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РИП-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заявителя</a:t>
            </a:r>
            <a:r>
              <a:rPr lang="ru-R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Разработка технического 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задания и заключение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соглашений с организациями-соисполнителями инновационного проекта </a:t>
            </a:r>
            <a:endParaRPr lang="ru-R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Осуществление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координации деятельности соисполнителей в рамках реализации проекта </a:t>
            </a:r>
            <a:endParaRPr lang="ru-R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Проведение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совместных мероприятий на основании Технического задания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86785"/>
            <a:ext cx="8064896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Формат взаимодействия субъектов РИИ</a:t>
            </a:r>
          </a:p>
        </p:txBody>
      </p:sp>
    </p:spTree>
    <p:extLst>
      <p:ext uri="{BB962C8B-B14F-4D97-AF65-F5344CB8AC3E}">
        <p14:creationId xmlns:p14="http://schemas.microsoft.com/office/powerpoint/2010/main" val="30151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14796"/>
            <a:ext cx="8191822" cy="50945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> </a:t>
            </a:r>
            <a:endParaRPr lang="ru-RU" sz="36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Выполнение Технического задания организации-заявителя по реализации инновационного проекта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установленные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сроки. </a:t>
            </a:r>
            <a:endParaRPr lang="ru-RU" sz="4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необходимой информации и документов по ходу и результатам реализации проекта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организации-заявителю.</a:t>
            </a:r>
            <a:endParaRPr lang="ru-RU" sz="4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Организации-соисполнители инновационного проекта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имеют 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статус региональной инновационной площадки, поэтому к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ним предъявляются 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те же требования, как и к </a:t>
            </a: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организации-заявителю 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инновационного проекта.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4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Организация-соисполнитель РИП на 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своём официальном сайте в информационно – телекоммуникационной сети «Интернет» создает страницу «Региональная инновационная площадка».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86785"/>
            <a:ext cx="8064896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Ответственность организаций-соисполнителей</a:t>
            </a:r>
          </a:p>
        </p:txBody>
      </p:sp>
    </p:spTree>
    <p:extLst>
      <p:ext uri="{BB962C8B-B14F-4D97-AF65-F5344CB8AC3E}">
        <p14:creationId xmlns:p14="http://schemas.microsoft.com/office/powerpoint/2010/main" val="42930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88378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542806"/>
              </p:ext>
            </p:extLst>
          </p:nvPr>
        </p:nvGraphicFramePr>
        <p:xfrm>
          <a:off x="539552" y="1464308"/>
          <a:ext cx="8136904" cy="4845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0109"/>
                <a:gridCol w="5356795"/>
              </a:tblGrid>
              <a:tr h="37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Документы 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Тема проекта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Название организации-заявителя РИП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(гиперссылка на сайт организации-заявителя)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Техническое задание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План реализации инновационного проекта в части, определяемой ТЗ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Срок участия в реализации инновационного проекта в качестве соисполнителя </a:t>
                      </a:r>
                      <a:endParaRPr lang="ru-RU" sz="2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9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Отчет 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Мероприятия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Материалы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Контакты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3724">
                <a:tc>
                  <a:txBody>
                    <a:bodyPr/>
                    <a:lstStyle/>
                    <a:p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Деятельность кластера «…»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(для опорных ОУ)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9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93610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889009"/>
              </p:ext>
            </p:extLst>
          </p:nvPr>
        </p:nvGraphicFramePr>
        <p:xfrm>
          <a:off x="467544" y="1628801"/>
          <a:ext cx="8208912" cy="4912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429"/>
                <a:gridCol w="6225483"/>
              </a:tblGrid>
              <a:tr h="274633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соглашение о совместной деятельности (сотрудничестве);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локальные акты образовательной организации по обеспечению выполнения технического задания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782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Мероприятия</a:t>
                      </a:r>
                      <a:endParaRPr lang="ru-RU" sz="2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анонсы и результаты мероприятий по реализации инновационного проекта в части, определенной 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техническим заданием;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фотоотчеты.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3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86409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764064"/>
              </p:ext>
            </p:extLst>
          </p:nvPr>
        </p:nvGraphicFramePr>
        <p:xfrm>
          <a:off x="539551" y="1772816"/>
          <a:ext cx="8136905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612"/>
                <a:gridCol w="574129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Материалы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Анонсы материалов, разработанных или апробированных в ходе реализации инновационного проекта (программы), в части определенной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техническим заданием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Контакты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Сведения о координаторе проекта (программы) от соисполнителя (фамилия, имя, отчество, наименование должности, адрес электронной почты, номер телефона)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6409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20004"/>
              </p:ext>
            </p:extLst>
          </p:nvPr>
        </p:nvGraphicFramePr>
        <p:xfrm>
          <a:off x="467544" y="1471154"/>
          <a:ext cx="8208912" cy="188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7593"/>
                <a:gridCol w="5661319"/>
              </a:tblGrid>
              <a:tr h="188583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Отчет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Ежеквартальный отчет о реализации инновационного проекта (программы) в соответствии с техническим заданием по форме (до 15 числа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en-US" sz="22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(прикрепляется документ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в формате 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Microsoft Word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в нем – прилагаемая таблица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62726"/>
              </p:ext>
            </p:extLst>
          </p:nvPr>
        </p:nvGraphicFramePr>
        <p:xfrm>
          <a:off x="611560" y="3717032"/>
          <a:ext cx="8064897" cy="256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60"/>
                <a:gridCol w="1503778"/>
                <a:gridCol w="2418297"/>
                <a:gridCol w="1769574"/>
                <a:gridCol w="1782188"/>
              </a:tblGrid>
              <a:tr h="151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задачи, мероприятия в соответствии ТЗ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Результаты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Предложения по корректировке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7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688</Words>
  <Application>Microsoft Office PowerPoint</Application>
  <PresentationFormat>Экран (4:3)</PresentationFormat>
  <Paragraphs>205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ОРГАНИЗАЦИЯ ДЕЯТЕЛЬНОСТИ Региональной  Инновационной  Площадки         </vt:lpstr>
      <vt:lpstr>Документы</vt:lpstr>
      <vt:lpstr>Презентация PowerPoint</vt:lpstr>
      <vt:lpstr>               Формат взаимодействия субъектов                                                       РИИ</vt:lpstr>
      <vt:lpstr>               Формат взаимодействия субъектов                                                       РИИ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ОТЧЕТ о достижении значений показателей результативности реализации инновационного проекта образовательными организациями, имеющими статус РИП</vt:lpstr>
      <vt:lpstr>Анкета для образовательных организаций- соисполнителей (ИРО)</vt:lpstr>
      <vt:lpstr>Готовые методические продукты</vt:lpstr>
      <vt:lpstr>ИТАК…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user</cp:lastModifiedBy>
  <cp:revision>111</cp:revision>
  <dcterms:created xsi:type="dcterms:W3CDTF">2014-05-05T05:11:34Z</dcterms:created>
  <dcterms:modified xsi:type="dcterms:W3CDTF">2017-05-12T12:50:17Z</dcterms:modified>
</cp:coreProperties>
</file>