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1"/>
  </p:notesMasterIdLst>
  <p:sldIdLst>
    <p:sldId id="259" r:id="rId2"/>
    <p:sldId id="262" r:id="rId3"/>
    <p:sldId id="269" r:id="rId4"/>
    <p:sldId id="280" r:id="rId5"/>
    <p:sldId id="287" r:id="rId6"/>
    <p:sldId id="267" r:id="rId7"/>
    <p:sldId id="274" r:id="rId8"/>
    <p:sldId id="263" r:id="rId9"/>
    <p:sldId id="275" r:id="rId10"/>
    <p:sldId id="272" r:id="rId11"/>
    <p:sldId id="282" r:id="rId12"/>
    <p:sldId id="283" r:id="rId13"/>
    <p:sldId id="284" r:id="rId14"/>
    <p:sldId id="285" r:id="rId15"/>
    <p:sldId id="288" r:id="rId16"/>
    <p:sldId id="289" r:id="rId17"/>
    <p:sldId id="291" r:id="rId18"/>
    <p:sldId id="293" r:id="rId19"/>
    <p:sldId id="29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AEBD"/>
    <a:srgbClr val="AF92B0"/>
    <a:srgbClr val="B6A2BA"/>
    <a:srgbClr val="CCFFCC"/>
    <a:srgbClr val="003366"/>
    <a:srgbClr val="336699"/>
    <a:srgbClr val="0033CC"/>
    <a:srgbClr val="274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0231" autoAdjust="0"/>
  </p:normalViewPr>
  <p:slideViewPr>
    <p:cSldViewPr>
      <p:cViewPr>
        <p:scale>
          <a:sx n="60" d="100"/>
          <a:sy n="60" d="100"/>
        </p:scale>
        <p:origin x="-138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340569-7B87-4855-9355-9F9EDC2E1492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14430E9-A8E8-4FD7-AC58-8BAF94588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894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74C839-80A6-4899-9978-9B52CA4B24B0}" type="slidenum">
              <a:rPr lang="ru-RU" altLang="ru-RU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F22A9A-ACC7-4A9A-B8F8-8A40448BC182}" type="slidenum">
              <a:rPr lang="ru-RU" altLang="ru-RU" smtClean="0"/>
              <a:pPr eaLnBrk="1" hangingPunct="1">
                <a:spcBef>
                  <a:spcPct val="0"/>
                </a:spcBef>
              </a:pPr>
              <a:t>10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1884DD-534C-43F1-B28C-A4FF273FD8BE}" type="slidenum">
              <a:rPr lang="ru-RU" altLang="ru-RU" smtClean="0"/>
              <a:pPr eaLnBrk="1" hangingPunct="1">
                <a:spcBef>
                  <a:spcPct val="0"/>
                </a:spcBef>
              </a:pPr>
              <a:t>11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1884DD-534C-43F1-B28C-A4FF273FD8BE}" type="slidenum">
              <a:rPr lang="ru-RU" altLang="ru-RU" smtClean="0"/>
              <a:pPr eaLnBrk="1" hangingPunct="1">
                <a:spcBef>
                  <a:spcPct val="0"/>
                </a:spcBef>
              </a:pPr>
              <a:t>12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1884DD-534C-43F1-B28C-A4FF273FD8BE}" type="slidenum">
              <a:rPr lang="ru-RU" altLang="ru-RU" smtClean="0"/>
              <a:pPr eaLnBrk="1" hangingPunct="1">
                <a:spcBef>
                  <a:spcPct val="0"/>
                </a:spcBef>
              </a:pPr>
              <a:t>13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1884DD-534C-43F1-B28C-A4FF273FD8BE}" type="slidenum">
              <a:rPr lang="ru-RU" altLang="ru-RU" smtClean="0"/>
              <a:pPr eaLnBrk="1" hangingPunct="1">
                <a:spcBef>
                  <a:spcPct val="0"/>
                </a:spcBef>
              </a:pPr>
              <a:t>14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 smtClean="0"/>
              <a:t>Сейчас</a:t>
            </a:r>
            <a:r>
              <a:rPr lang="ru-RU" baseline="0" dirty="0" smtClean="0"/>
              <a:t> мы расходимся по кабинетам</a:t>
            </a:r>
            <a:endParaRPr lang="ru-RU" dirty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F22A9A-ACC7-4A9A-B8F8-8A40448BC182}" type="slidenum">
              <a:rPr lang="ru-RU" altLang="ru-RU" smtClean="0"/>
              <a:pPr eaLnBrk="1" hangingPunct="1">
                <a:spcBef>
                  <a:spcPct val="0"/>
                </a:spcBef>
              </a:pPr>
              <a:t>15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D40E81-B4C4-4E25-8E29-C3F673872ED8}" type="slidenum">
              <a:rPr lang="ru-RU" altLang="ru-RU" smtClean="0"/>
              <a:pPr eaLnBrk="1" hangingPunct="1">
                <a:spcBef>
                  <a:spcPct val="0"/>
                </a:spcBef>
              </a:pPr>
              <a:t>16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D40E81-B4C4-4E25-8E29-C3F673872ED8}" type="slidenum">
              <a:rPr lang="ru-RU" altLang="ru-RU" smtClean="0"/>
              <a:pPr eaLnBrk="1" hangingPunct="1">
                <a:spcBef>
                  <a:spcPct val="0"/>
                </a:spcBef>
              </a:pPr>
              <a:t>17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D40E81-B4C4-4E25-8E29-C3F673872ED8}" type="slidenum">
              <a:rPr lang="ru-RU" altLang="ru-RU" smtClean="0"/>
              <a:pPr eaLnBrk="1" hangingPunct="1">
                <a:spcBef>
                  <a:spcPct val="0"/>
                </a:spcBef>
              </a:pPr>
              <a:t>18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D40E81-B4C4-4E25-8E29-C3F673872ED8}" type="slidenum">
              <a:rPr lang="ru-RU" altLang="ru-RU" smtClean="0"/>
              <a:pPr eaLnBrk="1" hangingPunct="1">
                <a:spcBef>
                  <a:spcPct val="0"/>
                </a:spcBef>
              </a:pPr>
              <a:t>19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1D0228-A656-467D-8E21-094455ABAA9A}" type="slidenum">
              <a:rPr lang="ru-RU" altLang="ru-RU" smtClean="0"/>
              <a:pPr eaLnBrk="1" hangingPunct="1">
                <a:spcBef>
                  <a:spcPct val="0"/>
                </a:spcBef>
              </a:pPr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BCA5EA-2A21-4EBF-BAA3-12EC0109C43F}" type="slidenum">
              <a:rPr lang="ru-RU" altLang="ru-RU" smtClean="0"/>
              <a:pPr eaLnBrk="1" hangingPunct="1">
                <a:spcBef>
                  <a:spcPct val="0"/>
                </a:spcBef>
              </a:pPr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B877FC-31E4-4B19-BE30-3C8BB90ACBA3}" type="slidenum">
              <a:rPr lang="ru-RU" altLang="ru-RU" smtClean="0"/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1884DD-534C-43F1-B28C-A4FF273FD8BE}" type="slidenum">
              <a:rPr lang="ru-RU" altLang="ru-RU" smtClean="0"/>
              <a:pPr eaLnBrk="1" hangingPunct="1">
                <a:spcBef>
                  <a:spcPct val="0"/>
                </a:spcBef>
              </a:pPr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2579CF-D9D1-43EE-BFC9-31C7C74D2EBA}" type="slidenum">
              <a:rPr lang="ru-RU" altLang="ru-RU" smtClean="0"/>
              <a:pPr eaLnBrk="1" hangingPunct="1">
                <a:spcBef>
                  <a:spcPct val="0"/>
                </a:spcBef>
              </a:pPr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FC75B7D-C246-4D48-8DDF-D5B192F6A4A6}" type="slidenum">
              <a:rPr lang="ru-RU" altLang="ru-RU" smtClean="0"/>
              <a:pPr eaLnBrk="1" hangingPunct="1">
                <a:spcBef>
                  <a:spcPct val="0"/>
                </a:spcBef>
              </a:pPr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D40E81-B4C4-4E25-8E29-C3F673872ED8}" type="slidenum">
              <a:rPr lang="ru-RU" altLang="ru-RU" smtClean="0"/>
              <a:pPr eaLnBrk="1" hangingPunct="1">
                <a:spcBef>
                  <a:spcPct val="0"/>
                </a:spcBef>
              </a:pPr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0BE66F-B3DD-4327-BE78-974EE107B91C}" type="slidenum">
              <a:rPr lang="ru-RU" altLang="ru-RU" smtClean="0"/>
              <a:pPr eaLnBrk="1" hangingPunct="1">
                <a:spcBef>
                  <a:spcPct val="0"/>
                </a:spcBef>
              </a:pPr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250825" y="620713"/>
            <a:ext cx="8893175" cy="5832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E5650-0EDA-4DB4-9B81-0F5170428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40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B0939-218C-4C07-8C05-A9B574B3C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2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1D690-6718-4AA0-AC89-7D62ECABA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02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A27DF-6D06-403F-BCD1-1FC91E1D6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89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669BE-B266-45D2-B5BD-AC5FFCE5F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06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3CD49-02D7-4970-A3B3-4AF1BBC9E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67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FBF20-31FF-43F7-A57A-60974D510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43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46261-2F64-4D90-8C21-B0B6DAAB9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40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C935D-D8E4-4088-8747-802359DCCF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39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0BB5F-0990-498B-A560-A3832981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02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A6CF8-3E80-486C-A662-CA590E2D1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85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5BA0BA0D-D833-4CBB-88A0-5F2367B89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octut.edu.yar.ru/sayt_rip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428625" y="1411288"/>
            <a:ext cx="84963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ts val="2400"/>
              </a:spcAft>
              <a:defRPr/>
            </a:pPr>
            <a:r>
              <a:rPr lang="ru-RU" sz="36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Инновационный проект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8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«Образовательная сеть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8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«Детский технопарк»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8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как ресурс формирования и развития инженерно-технических, исследовательских и изобретательских компетенций обучающихся»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3076" name="Group 21"/>
          <p:cNvGrpSpPr>
            <a:grpSpLocks/>
          </p:cNvGrpSpPr>
          <p:nvPr/>
        </p:nvGrpSpPr>
        <p:grpSpPr bwMode="auto">
          <a:xfrm>
            <a:off x="0" y="-534988"/>
            <a:ext cx="9183688" cy="7392988"/>
            <a:chOff x="0" y="-337"/>
            <a:chExt cx="5785" cy="4657"/>
          </a:xfrm>
        </p:grpSpPr>
        <p:sp>
          <p:nvSpPr>
            <p:cNvPr id="3079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1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83" name="Group 26"/>
            <p:cNvGrpSpPr>
              <a:grpSpLocks/>
            </p:cNvGrpSpPr>
            <p:nvPr/>
          </p:nvGrpSpPr>
          <p:grpSpPr bwMode="auto">
            <a:xfrm>
              <a:off x="151" y="-337"/>
              <a:ext cx="962" cy="1402"/>
              <a:chOff x="148" y="-377"/>
              <a:chExt cx="1060" cy="1544"/>
            </a:xfrm>
          </p:grpSpPr>
          <p:sp>
            <p:nvSpPr>
              <p:cNvPr id="3088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9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5327" name="Text Box 31"/>
            <p:cNvSpPr txBox="1">
              <a:spLocks noChangeArrowheads="1"/>
            </p:cNvSpPr>
            <p:nvPr/>
          </p:nvSpPr>
          <p:spPr bwMode="auto">
            <a:xfrm>
              <a:off x="971" y="3389"/>
              <a:ext cx="449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algn="ctr" rotWithShape="0">
                <a:srgbClr val="4D4D4D"/>
              </a:outerShdw>
            </a:effectLst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ru-RU" sz="1400" b="1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Икартс Наталия Александровна, заместитель директора</a:t>
              </a:r>
            </a:p>
          </p:txBody>
        </p:sp>
        <p:sp>
          <p:nvSpPr>
            <p:cNvPr id="3085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6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7" name="Text Box 37"/>
            <p:cNvSpPr txBox="1">
              <a:spLocks noChangeArrowheads="1"/>
            </p:cNvSpPr>
            <p:nvPr/>
          </p:nvSpPr>
          <p:spPr bwMode="auto">
            <a:xfrm>
              <a:off x="1247" y="106"/>
              <a:ext cx="4538" cy="213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4D4D4D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ru-RU" sz="1600" b="1">
                  <a:solidFill>
                    <a:srgbClr val="990000"/>
                  </a:solidFill>
                  <a:latin typeface="Arial" pitchFamily="34" charset="0"/>
                </a:rPr>
                <a:t>МУ ДПО «Информационно-образовательный центр» Тутаевского МР</a:t>
              </a:r>
            </a:p>
          </p:txBody>
        </p:sp>
      </p:grpSp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-334963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86138" y="6581775"/>
            <a:ext cx="190341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Тутаев, 2017 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1814513" y="765175"/>
            <a:ext cx="7369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Ожидаемые продукты</a:t>
            </a:r>
          </a:p>
        </p:txBody>
      </p:sp>
      <p:grpSp>
        <p:nvGrpSpPr>
          <p:cNvPr id="15363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5367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68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69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0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371" name="Group 26"/>
            <p:cNvGrpSpPr>
              <a:grpSpLocks/>
            </p:cNvGrpSpPr>
            <p:nvPr/>
          </p:nvGrpSpPr>
          <p:grpSpPr bwMode="auto">
            <a:xfrm>
              <a:off x="151" y="-337"/>
              <a:ext cx="963" cy="1402"/>
              <a:chOff x="148" y="-377"/>
              <a:chExt cx="1060" cy="1544"/>
            </a:xfrm>
          </p:grpSpPr>
          <p:sp>
            <p:nvSpPr>
              <p:cNvPr id="15374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75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372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3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-334963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Text Box 37"/>
          <p:cNvSpPr txBox="1">
            <a:spLocks noChangeArrowheads="1"/>
          </p:cNvSpPr>
          <p:nvPr/>
        </p:nvSpPr>
        <p:spPr bwMode="auto">
          <a:xfrm>
            <a:off x="1979613" y="168275"/>
            <a:ext cx="7204075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990000"/>
                </a:solidFill>
                <a:latin typeface="Arial" pitchFamily="34" charset="0"/>
              </a:rPr>
              <a:t>МУ ДПО «Информационно-образовательный центр» Тутаевского МР</a:t>
            </a:r>
          </a:p>
        </p:txBody>
      </p:sp>
      <p:sp>
        <p:nvSpPr>
          <p:cNvPr id="15366" name="Прямоугольник 19"/>
          <p:cNvSpPr>
            <a:spLocks noChangeArrowheads="1"/>
          </p:cNvSpPr>
          <p:nvPr/>
        </p:nvSpPr>
        <p:spPr bwMode="auto">
          <a:xfrm>
            <a:off x="289720" y="1556792"/>
            <a:ext cx="8818784" cy="417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itchFamily="2" charset="2"/>
              <a:buChar char="Ø"/>
            </a:pPr>
            <a:r>
              <a:rPr lang="ru-RU" altLang="ru-RU" sz="2400" dirty="0">
                <a:latin typeface="Calibri" pitchFamily="34" charset="0"/>
              </a:rPr>
              <a:t>Описание организационно-управленческой модели «Образовательная сеть «Детский технопарк»».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r>
              <a:rPr lang="ru-RU" altLang="ru-RU" sz="2400" dirty="0">
                <a:latin typeface="Calibri" pitchFamily="34" charset="0"/>
              </a:rPr>
              <a:t>Программно-методическое обеспечение деятельности: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Tx/>
              <a:buFont typeface="Calibri" pitchFamily="34" charset="0"/>
              <a:buChar char="‒"/>
            </a:pPr>
            <a:r>
              <a:rPr lang="ru-RU" altLang="ru-RU" sz="2400" dirty="0">
                <a:latin typeface="Calibri" pitchFamily="34" charset="0"/>
              </a:rPr>
              <a:t>Модель (</a:t>
            </a:r>
            <a:r>
              <a:rPr lang="ru-RU" altLang="ru-RU" sz="2400" dirty="0" smtClean="0">
                <a:latin typeface="Calibri" pitchFamily="34" charset="0"/>
              </a:rPr>
              <a:t>программы) </a:t>
            </a:r>
            <a:r>
              <a:rPr lang="ru-RU" altLang="ru-RU" sz="2400" dirty="0">
                <a:latin typeface="Calibri" pitchFamily="34" charset="0"/>
              </a:rPr>
              <a:t>деятельности школьных лабораторий.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Tx/>
              <a:buFont typeface="Calibri" pitchFamily="34" charset="0"/>
              <a:buChar char="‒"/>
            </a:pPr>
            <a:r>
              <a:rPr lang="ru-RU" altLang="ru-RU" sz="2400" dirty="0">
                <a:latin typeface="Calibri" pitchFamily="34" charset="0"/>
              </a:rPr>
              <a:t>Дополнительные общеобразовательные программы и программы внеурочной деятельности с описанием педагогической практики. 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Tx/>
              <a:buFont typeface="Calibri" pitchFamily="34" charset="0"/>
              <a:buChar char="‒"/>
            </a:pPr>
            <a:r>
              <a:rPr lang="ru-RU" altLang="ru-RU" sz="2400" dirty="0">
                <a:latin typeface="Calibri" pitchFamily="34" charset="0"/>
              </a:rPr>
              <a:t>Программа образовательной робототехники и </a:t>
            </a:r>
            <a:r>
              <a:rPr lang="en-US" altLang="ru-RU" sz="2400" dirty="0">
                <a:latin typeface="Calibri" pitchFamily="34" charset="0"/>
              </a:rPr>
              <a:t>LEGO-</a:t>
            </a:r>
            <a:r>
              <a:rPr lang="ru-RU" altLang="ru-RU" sz="2400" dirty="0">
                <a:latin typeface="Calibri" pitchFamily="34" charset="0"/>
              </a:rPr>
              <a:t>конструирования для детей старшего дошкольного возраста с описанием педагогической практики</a:t>
            </a:r>
            <a:r>
              <a:rPr lang="ru-RU" altLang="ru-RU" sz="2400" dirty="0" smtClean="0">
                <a:latin typeface="Calibri" pitchFamily="34" charset="0"/>
              </a:rPr>
              <a:t>.</a:t>
            </a:r>
            <a:endParaRPr lang="ru-RU" altLang="ru-RU" sz="24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17817" y="642717"/>
            <a:ext cx="901867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Кластер </a:t>
            </a:r>
            <a:r>
              <a:rPr lang="ru-RU" sz="36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1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36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«</a:t>
            </a:r>
            <a:r>
              <a:rPr lang="ru-RU" sz="36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Конструирование и робототехника</a:t>
            </a:r>
            <a:r>
              <a:rPr lang="ru-RU" sz="36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»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9219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9244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48" name="Group 26"/>
            <p:cNvGrpSpPr>
              <a:grpSpLocks/>
            </p:cNvGrpSpPr>
            <p:nvPr/>
          </p:nvGrpSpPr>
          <p:grpSpPr bwMode="auto">
            <a:xfrm>
              <a:off x="151" y="-337"/>
              <a:ext cx="963" cy="1402"/>
              <a:chOff x="148" y="-377"/>
              <a:chExt cx="1060" cy="1544"/>
            </a:xfrm>
          </p:grpSpPr>
          <p:sp>
            <p:nvSpPr>
              <p:cNvPr id="9252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53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250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-334963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Text Box 37"/>
          <p:cNvSpPr txBox="1">
            <a:spLocks noChangeArrowheads="1"/>
          </p:cNvSpPr>
          <p:nvPr/>
        </p:nvSpPr>
        <p:spPr bwMode="auto">
          <a:xfrm>
            <a:off x="1979613" y="168275"/>
            <a:ext cx="7204075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990000"/>
                </a:solidFill>
                <a:latin typeface="Arial" pitchFamily="34" charset="0"/>
              </a:rPr>
              <a:t>МУ ДПО «Информационно-образовательный центр» Тутаевского МР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153375"/>
              </p:ext>
            </p:extLst>
          </p:nvPr>
        </p:nvGraphicFramePr>
        <p:xfrm>
          <a:off x="328613" y="2537453"/>
          <a:ext cx="8815387" cy="42580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07043"/>
                <a:gridCol w="5008344"/>
              </a:tblGrid>
              <a:tr h="38749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Куратор кластера – Герасимова Светлана Владимировна</a:t>
                      </a:r>
                      <a:endParaRPr lang="ru-RU" sz="16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Опорное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учреждение в кластере – МОУ СШ №6, МОУ СШ №3</a:t>
                      </a:r>
                      <a:endParaRPr lang="ru-RU" sz="16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16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Лаборатории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 anchor="ctr">
                    <a:solidFill>
                      <a:schemeClr val="bg2"/>
                    </a:solidFill>
                  </a:tcPr>
                </a:tc>
              </a:tr>
              <a:tr h="37731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LEGO-конструирование</a:t>
                      </a:r>
                      <a:endParaRPr lang="ru-RU" sz="13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Робототехника</a:t>
                      </a:r>
                      <a:endParaRPr lang="ru-RU" sz="13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93924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endParaRPr lang="ru-RU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лицей №1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СШ №3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СШ №6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МДОУ №6 «Ягодка»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МДОУ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№14 «Сказка»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endParaRPr lang="ru-RU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лицей №1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СШ №3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СШ №4 «Центр образования»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СШ №6 (5-9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МДОУ №6 «Ягодка»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МДОУ №14 «Сказка»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 ДО «Центр «Созвездие»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500" dirty="0">
                        <a:effectLst/>
                      </a:endParaRPr>
                    </a:p>
                    <a:p>
                      <a:pPr marL="1860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292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0" y="572767"/>
            <a:ext cx="912410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36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Кластер </a:t>
            </a:r>
            <a:r>
              <a:rPr lang="ru-RU" sz="36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2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36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«Техническое творчество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36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и </a:t>
            </a:r>
            <a:r>
              <a:rPr lang="ru-RU" sz="36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моделирование» </a:t>
            </a:r>
          </a:p>
        </p:txBody>
      </p:sp>
      <p:grpSp>
        <p:nvGrpSpPr>
          <p:cNvPr id="9219" name="Group 21"/>
          <p:cNvGrpSpPr>
            <a:grpSpLocks/>
          </p:cNvGrpSpPr>
          <p:nvPr/>
        </p:nvGrpSpPr>
        <p:grpSpPr bwMode="auto">
          <a:xfrm>
            <a:off x="0" y="-570537"/>
            <a:ext cx="9144000" cy="7392988"/>
            <a:chOff x="0" y="-337"/>
            <a:chExt cx="5760" cy="4657"/>
          </a:xfrm>
        </p:grpSpPr>
        <p:sp>
          <p:nvSpPr>
            <p:cNvPr id="9244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48" name="Group 26"/>
            <p:cNvGrpSpPr>
              <a:grpSpLocks/>
            </p:cNvGrpSpPr>
            <p:nvPr/>
          </p:nvGrpSpPr>
          <p:grpSpPr bwMode="auto">
            <a:xfrm>
              <a:off x="151" y="-337"/>
              <a:ext cx="963" cy="1402"/>
              <a:chOff x="148" y="-377"/>
              <a:chExt cx="1060" cy="1544"/>
            </a:xfrm>
          </p:grpSpPr>
          <p:sp>
            <p:nvSpPr>
              <p:cNvPr id="9252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53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250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-334963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Text Box 37"/>
          <p:cNvSpPr txBox="1">
            <a:spLocks noChangeArrowheads="1"/>
          </p:cNvSpPr>
          <p:nvPr/>
        </p:nvSpPr>
        <p:spPr bwMode="auto">
          <a:xfrm>
            <a:off x="1979613" y="168275"/>
            <a:ext cx="7204075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990000"/>
                </a:solidFill>
                <a:latin typeface="Arial" pitchFamily="34" charset="0"/>
              </a:rPr>
              <a:t>МУ ДПО «Информационно-образовательный центр» Тутаевского МР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438511"/>
              </p:ext>
            </p:extLst>
          </p:nvPr>
        </p:nvGraphicFramePr>
        <p:xfrm>
          <a:off x="289718" y="2327093"/>
          <a:ext cx="8530754" cy="40302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53246"/>
                <a:gridCol w="2298871"/>
                <a:gridCol w="2078437"/>
                <a:gridCol w="1800200"/>
              </a:tblGrid>
              <a:tr h="336296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Куратор кластера – Икартс Наталия Александровна</a:t>
                      </a:r>
                      <a:endParaRPr lang="ru-RU" sz="16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10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Опорное учреждение в кластере – МОУ лицей №1</a:t>
                      </a:r>
                      <a:endParaRPr lang="ru-RU" sz="16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6" marR="68586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710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Лаборатории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62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3D моделирование</a:t>
                      </a:r>
                      <a:endParaRPr lang="ru-RU" sz="13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 </a:t>
                      </a:r>
                      <a:endParaRPr lang="ru-RU" sz="13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Техническое </a:t>
                      </a:r>
                      <a:r>
                        <a:rPr lang="ru-RU" sz="1300" b="1" dirty="0">
                          <a:effectLst/>
                        </a:rPr>
                        <a:t>черчение и инженерная </a:t>
                      </a:r>
                      <a:r>
                        <a:rPr lang="ru-RU" sz="1300" b="1" dirty="0" smtClean="0">
                          <a:effectLst/>
                        </a:rPr>
                        <a:t>графика</a:t>
                      </a:r>
                      <a:endParaRPr lang="ru-RU" sz="13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Нано-технологии</a:t>
                      </a:r>
                      <a:endParaRPr lang="ru-RU" sz="13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 </a:t>
                      </a:r>
                      <a:endParaRPr lang="ru-RU" sz="13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Техническое моделирование</a:t>
                      </a:r>
                      <a:endParaRPr lang="ru-RU" sz="13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3508">
                <a:tc>
                  <a:txBody>
                    <a:bodyPr/>
                    <a:lstStyle/>
                    <a:p>
                      <a:pPr marL="271463" lvl="0" indent="-271463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41910" algn="l"/>
                        </a:tabLst>
                      </a:pPr>
                      <a:endParaRPr lang="ru-RU" sz="1400" dirty="0" smtClean="0">
                        <a:effectLst/>
                      </a:endParaRPr>
                    </a:p>
                    <a:p>
                      <a:pPr marL="271463" lvl="0" indent="-271463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4191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лицей </a:t>
                      </a:r>
                      <a:r>
                        <a:rPr lang="ru-RU" sz="1400" dirty="0">
                          <a:effectLst/>
                        </a:rPr>
                        <a:t>№1 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271463" lvl="0" indent="-271463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4191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СШ </a:t>
                      </a:r>
                      <a:r>
                        <a:rPr lang="ru-RU" sz="1400" dirty="0">
                          <a:effectLst/>
                        </a:rPr>
                        <a:t>№6 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271463" lvl="0" indent="-271463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4191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СШ </a:t>
                      </a:r>
                      <a:r>
                        <a:rPr lang="ru-RU" sz="1400" dirty="0">
                          <a:effectLst/>
                        </a:rPr>
                        <a:t>№7 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271463" lvl="0" indent="-271463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4191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Центр «Созвездие»</a:t>
                      </a:r>
                      <a:endParaRPr lang="ru-RU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endParaRPr lang="ru-RU" sz="1400" dirty="0" smtClean="0">
                        <a:effectLst/>
                      </a:endParaRPr>
                    </a:p>
                    <a:p>
                      <a:pPr marL="271463" lvl="0" indent="-271463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</a:rPr>
                        <a:t>лицей </a:t>
                      </a:r>
                      <a:r>
                        <a:rPr lang="ru-RU" sz="1400" dirty="0">
                          <a:effectLst/>
                        </a:rPr>
                        <a:t>№1 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271463" lvl="0" indent="-271463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</a:rPr>
                        <a:t>СШ </a:t>
                      </a:r>
                      <a:r>
                        <a:rPr lang="ru-RU" sz="1400" dirty="0">
                          <a:effectLst/>
                        </a:rPr>
                        <a:t>№3 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271463" lvl="0" indent="-271463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</a:rPr>
                        <a:t>СШ </a:t>
                      </a:r>
                      <a:r>
                        <a:rPr lang="ru-RU" sz="1400" dirty="0">
                          <a:effectLst/>
                        </a:rPr>
                        <a:t>№4 </a:t>
                      </a:r>
                      <a:r>
                        <a:rPr lang="ru-RU" sz="1400" dirty="0" smtClean="0">
                          <a:effectLst/>
                        </a:rPr>
                        <a:t>«ЦО»</a:t>
                      </a:r>
                      <a:endParaRPr lang="ru-RU" sz="15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ru-RU" sz="1400" dirty="0" smtClean="0">
                        <a:effectLst/>
                      </a:endParaRP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лицей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271463" lvl="0" indent="-271463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Константиновс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-кая СШ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ru-RU" sz="1400" dirty="0" smtClean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МУ </a:t>
                      </a:r>
                      <a:r>
                        <a:rPr lang="ru-RU" sz="1400" dirty="0">
                          <a:effectLst/>
                        </a:rPr>
                        <a:t>ДО Центр «</a:t>
                      </a:r>
                      <a:r>
                        <a:rPr lang="ru-RU" sz="1400" dirty="0" smtClean="0">
                          <a:effectLst/>
                        </a:rPr>
                        <a:t>Созвездие</a:t>
                      </a:r>
                      <a:endParaRPr lang="ru-RU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71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90513" y="765175"/>
            <a:ext cx="86741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Кластер </a:t>
            </a:r>
            <a:r>
              <a:rPr lang="ru-RU" sz="36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3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36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ru-RU" sz="36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«</a:t>
            </a:r>
            <a:r>
              <a:rPr lang="ru-RU" sz="3600" b="1" dirty="0" err="1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Медиатехнологии</a:t>
            </a:r>
            <a:r>
              <a:rPr lang="ru-RU" sz="36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» </a:t>
            </a:r>
          </a:p>
        </p:txBody>
      </p:sp>
      <p:grpSp>
        <p:nvGrpSpPr>
          <p:cNvPr id="9219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9244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48" name="Group 26"/>
            <p:cNvGrpSpPr>
              <a:grpSpLocks/>
            </p:cNvGrpSpPr>
            <p:nvPr/>
          </p:nvGrpSpPr>
          <p:grpSpPr bwMode="auto">
            <a:xfrm>
              <a:off x="151" y="-337"/>
              <a:ext cx="963" cy="1402"/>
              <a:chOff x="148" y="-377"/>
              <a:chExt cx="1060" cy="1544"/>
            </a:xfrm>
          </p:grpSpPr>
          <p:sp>
            <p:nvSpPr>
              <p:cNvPr id="9252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53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250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-334963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Text Box 37"/>
          <p:cNvSpPr txBox="1">
            <a:spLocks noChangeArrowheads="1"/>
          </p:cNvSpPr>
          <p:nvPr/>
        </p:nvSpPr>
        <p:spPr bwMode="auto">
          <a:xfrm>
            <a:off x="1979613" y="168275"/>
            <a:ext cx="7204075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990000"/>
                </a:solidFill>
                <a:latin typeface="Arial" pitchFamily="34" charset="0"/>
              </a:rPr>
              <a:t>МУ ДПО «Информационно-образовательный центр» Тутаевского МР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969838"/>
              </p:ext>
            </p:extLst>
          </p:nvPr>
        </p:nvGraphicFramePr>
        <p:xfrm>
          <a:off x="290514" y="2060848"/>
          <a:ext cx="7953894" cy="43342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53494"/>
                <a:gridCol w="3600400"/>
              </a:tblGrid>
              <a:tr h="3600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Куратор кластера – </a:t>
                      </a:r>
                      <a:r>
                        <a:rPr lang="ru-RU" sz="16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Арзуманова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Юлия Евгеньевна</a:t>
                      </a:r>
                      <a:endParaRPr lang="ru-RU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Опорное учреждение в кластере – МОУ СШ №4 «Центр образования»</a:t>
                      </a:r>
                      <a:endParaRPr lang="ru-RU" sz="16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6" marR="68586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Лаборатории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 anchor="ctr"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3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Мультстудия</a:t>
                      </a:r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«Издательское </a:t>
                      </a: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дело и журналистика»</a:t>
                      </a:r>
                      <a:endParaRPr lang="ru-RU" sz="13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91505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лицей №1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СШ №3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СШ №4 ЦО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СШ №6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Константиновская СШ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МДОУ №6 «Ягодка»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МДОУ №14 «Сказка»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 ДО «Созвездие»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СШ №4 ЦО </a:t>
                      </a:r>
                    </a:p>
                    <a:p>
                      <a:pPr marL="342900" lvl="0" indent="-34290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СШ №6 </a:t>
                      </a:r>
                    </a:p>
                    <a:p>
                      <a:pPr marL="342900" lvl="0" indent="-34290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МОУ Константиновская СШ </a:t>
                      </a:r>
                    </a:p>
                    <a:p>
                      <a:pPr marL="342900" lvl="0" indent="-342900" algn="l" defTabSz="914400" rtl="0" eaLnBrk="1" latinLnBrk="0" hangingPunct="1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 ДО «Созвездие»</a:t>
                      </a:r>
                      <a:endParaRPr lang="ru-RU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507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90513" y="675589"/>
            <a:ext cx="86741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36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Кластер 4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36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ru-RU" sz="36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«Исследования в области естественных наук»</a:t>
            </a:r>
          </a:p>
        </p:txBody>
      </p:sp>
      <p:grpSp>
        <p:nvGrpSpPr>
          <p:cNvPr id="9219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9244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48" name="Group 26"/>
            <p:cNvGrpSpPr>
              <a:grpSpLocks/>
            </p:cNvGrpSpPr>
            <p:nvPr/>
          </p:nvGrpSpPr>
          <p:grpSpPr bwMode="auto">
            <a:xfrm>
              <a:off x="151" y="-337"/>
              <a:ext cx="963" cy="1402"/>
              <a:chOff x="148" y="-377"/>
              <a:chExt cx="1060" cy="1544"/>
            </a:xfrm>
          </p:grpSpPr>
          <p:sp>
            <p:nvSpPr>
              <p:cNvPr id="9252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53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250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-334963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Text Box 37"/>
          <p:cNvSpPr txBox="1">
            <a:spLocks noChangeArrowheads="1"/>
          </p:cNvSpPr>
          <p:nvPr/>
        </p:nvSpPr>
        <p:spPr bwMode="auto">
          <a:xfrm>
            <a:off x="1979613" y="168275"/>
            <a:ext cx="7204075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990000"/>
                </a:solidFill>
                <a:latin typeface="Arial" pitchFamily="34" charset="0"/>
              </a:rPr>
              <a:t>МУ ДПО «Информационно-образовательный центр» Тутаевского МР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267957"/>
              </p:ext>
            </p:extLst>
          </p:nvPr>
        </p:nvGraphicFramePr>
        <p:xfrm>
          <a:off x="290513" y="2420888"/>
          <a:ext cx="8853488" cy="40921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60557"/>
                <a:gridCol w="4292931"/>
              </a:tblGrid>
              <a:tr h="3600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Куратор кластера – Ягодкина Ольга Константиновна</a:t>
                      </a:r>
                      <a:endParaRPr lang="ru-RU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08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Опорное учреждение в кластере – МУ ДО «Центр дополнительного образования «Созвездие»</a:t>
                      </a:r>
                      <a:endParaRPr lang="ru-RU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35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Лаборатории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6" marR="68586" marT="0" marB="0" anchor="ctr">
                    <a:solidFill>
                      <a:schemeClr val="bg2"/>
                    </a:solidFill>
                  </a:tcPr>
                </a:tc>
              </a:tr>
              <a:tr h="6493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«Физическая»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«Химико-биолого-экологические исследования»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9586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endParaRPr lang="ru-RU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лицей №1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СШ №3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СШ №6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Константиновская СШ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endParaRPr lang="ru-RU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лицей №1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СШ №3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СШ №6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Константиновская СШ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СШ №7 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 ДО Центр «Созвездие»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6" marR="685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289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1814513" y="765175"/>
            <a:ext cx="7369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Работа кластеров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15363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5367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68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69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0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371" name="Group 26"/>
            <p:cNvGrpSpPr>
              <a:grpSpLocks/>
            </p:cNvGrpSpPr>
            <p:nvPr/>
          </p:nvGrpSpPr>
          <p:grpSpPr bwMode="auto">
            <a:xfrm>
              <a:off x="151" y="-337"/>
              <a:ext cx="963" cy="1402"/>
              <a:chOff x="148" y="-377"/>
              <a:chExt cx="1060" cy="1544"/>
            </a:xfrm>
          </p:grpSpPr>
          <p:sp>
            <p:nvSpPr>
              <p:cNvPr id="15374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75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372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3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-334963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Text Box 37"/>
          <p:cNvSpPr txBox="1">
            <a:spLocks noChangeArrowheads="1"/>
          </p:cNvSpPr>
          <p:nvPr/>
        </p:nvSpPr>
        <p:spPr bwMode="auto">
          <a:xfrm>
            <a:off x="1979613" y="168275"/>
            <a:ext cx="7204075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990000"/>
                </a:solidFill>
                <a:latin typeface="Arial" pitchFamily="34" charset="0"/>
              </a:rPr>
              <a:t>МУ ДПО «Информационно-образовательный центр» Тутаевского МР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75527"/>
              </p:ext>
            </p:extLst>
          </p:nvPr>
        </p:nvGraphicFramePr>
        <p:xfrm>
          <a:off x="755576" y="1826934"/>
          <a:ext cx="7128792" cy="44424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6584"/>
                <a:gridCol w="1872208"/>
              </a:tblGrid>
              <a:tr h="1242026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Кластер 1</a:t>
                      </a:r>
                    </a:p>
                    <a:p>
                      <a:pPr algn="l"/>
                      <a:r>
                        <a:rPr lang="ru-RU" sz="2400" dirty="0" smtClean="0"/>
                        <a:t>«Конструирование и робототехника»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212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каб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/>
                      </a:pPr>
                      <a:r>
                        <a:rPr lang="ru-RU" sz="2400" kern="1200" dirty="0" smtClean="0"/>
                        <a:t>Кластер 2 </a:t>
                      </a:r>
                    </a:p>
                    <a:p>
                      <a:pPr algn="l">
                        <a:spcBef>
                          <a:spcPts val="0"/>
                        </a:spcBef>
                        <a:defRPr/>
                      </a:pPr>
                      <a:r>
                        <a:rPr lang="ru-RU" sz="2400" kern="1200" dirty="0" smtClean="0"/>
                        <a:t>«Техническое творчество</a:t>
                      </a:r>
                    </a:p>
                    <a:p>
                      <a:pPr algn="l">
                        <a:spcBef>
                          <a:spcPts val="0"/>
                        </a:spcBef>
                        <a:defRPr/>
                      </a:pPr>
                      <a:r>
                        <a:rPr lang="ru-RU" sz="2400" kern="1200" dirty="0" smtClean="0"/>
                        <a:t>и моделирование» 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313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каб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50000"/>
                        </a:spcBef>
                        <a:defRPr/>
                      </a:pPr>
                      <a:r>
                        <a:rPr lang="ru-RU" sz="2400" kern="1200" dirty="0" smtClean="0"/>
                        <a:t>Кластер 3</a:t>
                      </a:r>
                    </a:p>
                    <a:p>
                      <a:pPr algn="l">
                        <a:spcBef>
                          <a:spcPts val="0"/>
                        </a:spcBef>
                        <a:defRPr/>
                      </a:pPr>
                      <a:r>
                        <a:rPr lang="ru-RU" sz="2400" kern="1200" dirty="0" smtClean="0"/>
                        <a:t>«</a:t>
                      </a:r>
                      <a:r>
                        <a:rPr lang="ru-RU" sz="2400" kern="1200" dirty="0" err="1" smtClean="0"/>
                        <a:t>Медиатехнологии</a:t>
                      </a:r>
                      <a:r>
                        <a:rPr lang="ru-RU" sz="2400" kern="1200" dirty="0" smtClean="0"/>
                        <a:t>» 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312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каб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/>
                      </a:pPr>
                      <a:r>
                        <a:rPr lang="ru-RU" sz="2400" kern="1200" dirty="0" smtClean="0"/>
                        <a:t>Кластер 4</a:t>
                      </a:r>
                    </a:p>
                    <a:p>
                      <a:pPr algn="l">
                        <a:spcBef>
                          <a:spcPts val="0"/>
                        </a:spcBef>
                        <a:defRPr/>
                      </a:pPr>
                      <a:r>
                        <a:rPr lang="ru-RU" sz="2400" kern="1200" dirty="0" smtClean="0"/>
                        <a:t>«Исследования в области естественных наук»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308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каб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590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827088" y="765175"/>
            <a:ext cx="81375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Планирование деятельности </a:t>
            </a:r>
            <a:r>
              <a:rPr lang="ru-RU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кластера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12291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2295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8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299" name="Group 26"/>
            <p:cNvGrpSpPr>
              <a:grpSpLocks/>
            </p:cNvGrpSpPr>
            <p:nvPr/>
          </p:nvGrpSpPr>
          <p:grpSpPr bwMode="auto">
            <a:xfrm>
              <a:off x="151" y="-337"/>
              <a:ext cx="963" cy="1402"/>
              <a:chOff x="148" y="-377"/>
              <a:chExt cx="1060" cy="1544"/>
            </a:xfrm>
          </p:grpSpPr>
          <p:sp>
            <p:nvSpPr>
              <p:cNvPr id="12303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4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2301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8" name="Прямоугольник 21"/>
          <p:cNvSpPr>
            <a:spLocks noChangeArrowheads="1"/>
          </p:cNvSpPr>
          <p:nvPr/>
        </p:nvSpPr>
        <p:spPr bwMode="auto">
          <a:xfrm>
            <a:off x="205781" y="1918133"/>
            <a:ext cx="8988425" cy="434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spcAft>
                <a:spcPts val="300"/>
              </a:spcAft>
              <a:buFont typeface="+mj-lt"/>
              <a:buAutoNum type="arabicPeriod"/>
            </a:pPr>
            <a:r>
              <a:rPr lang="ru-RU" altLang="ru-RU" sz="2400" dirty="0" smtClean="0"/>
              <a:t>организация </a:t>
            </a:r>
            <a:r>
              <a:rPr lang="ru-RU" altLang="ru-RU" sz="2400" dirty="0"/>
              <a:t>повышения </a:t>
            </a:r>
            <a:r>
              <a:rPr lang="ru-RU" altLang="ru-RU" sz="2400" dirty="0" smtClean="0"/>
              <a:t>квалификации педагогов</a:t>
            </a:r>
            <a:r>
              <a:rPr lang="ru-RU" altLang="ru-RU" sz="2400" dirty="0"/>
              <a:t>, в </a:t>
            </a:r>
            <a:r>
              <a:rPr lang="ru-RU" altLang="ru-RU" sz="2400" dirty="0" err="1"/>
              <a:t>т.ч</a:t>
            </a:r>
            <a:r>
              <a:rPr lang="ru-RU" altLang="ru-RU" sz="2400" dirty="0"/>
              <a:t>. с приглашением преподавателей в район; </a:t>
            </a:r>
          </a:p>
          <a:p>
            <a:pPr lvl="1" eaLnBrk="1" hangingPunct="1">
              <a:spcAft>
                <a:spcPts val="300"/>
              </a:spcAft>
              <a:buFont typeface="+mj-lt"/>
              <a:buAutoNum type="arabicPeriod"/>
            </a:pPr>
            <a:r>
              <a:rPr lang="ru-RU" altLang="ru-RU" sz="2400" dirty="0"/>
              <a:t>изучение опыта имеющихся практик, установление связей с наиболее успешными из них; </a:t>
            </a:r>
          </a:p>
          <a:p>
            <a:pPr lvl="1" eaLnBrk="1" hangingPunct="1">
              <a:spcAft>
                <a:spcPts val="300"/>
              </a:spcAft>
              <a:buFont typeface="+mj-lt"/>
              <a:buAutoNum type="arabicPeriod"/>
              <a:defRPr/>
            </a:pPr>
            <a:r>
              <a:rPr lang="ru-RU" altLang="ru-RU" sz="2400" dirty="0"/>
              <a:t>организация постоянно действующего семинара для педагогов внутри </a:t>
            </a:r>
            <a:r>
              <a:rPr lang="ru-RU" altLang="ru-RU" sz="2400" dirty="0" smtClean="0"/>
              <a:t>кластеров; </a:t>
            </a:r>
            <a:endParaRPr lang="ru-RU" altLang="ru-RU" sz="2400" dirty="0"/>
          </a:p>
          <a:p>
            <a:pPr lvl="1" eaLnBrk="1" hangingPunct="1">
              <a:spcAft>
                <a:spcPts val="300"/>
              </a:spcAft>
              <a:buFont typeface="+mj-lt"/>
              <a:buAutoNum type="arabicPeriod"/>
              <a:defRPr/>
            </a:pPr>
            <a:r>
              <a:rPr lang="ru-RU" altLang="ru-RU" sz="2400" dirty="0"/>
              <a:t>проведение мастер-классов педагогов внутри </a:t>
            </a:r>
            <a:r>
              <a:rPr lang="ru-RU" altLang="ru-RU" sz="2400" dirty="0" smtClean="0"/>
              <a:t>кластеров;</a:t>
            </a:r>
            <a:endParaRPr lang="ru-RU" altLang="ru-RU" sz="2400" dirty="0"/>
          </a:p>
          <a:p>
            <a:pPr lvl="1" eaLnBrk="1" hangingPunct="1">
              <a:spcAft>
                <a:spcPts val="300"/>
              </a:spcAft>
              <a:buFont typeface="+mj-lt"/>
              <a:buAutoNum type="arabicPeriod"/>
            </a:pPr>
            <a:r>
              <a:rPr lang="ru-RU" altLang="ru-RU" sz="2400" dirty="0" smtClean="0"/>
              <a:t>разработка </a:t>
            </a:r>
            <a:r>
              <a:rPr lang="ru-RU" altLang="ru-RU" sz="2400" dirty="0"/>
              <a:t>программ </a:t>
            </a:r>
            <a:r>
              <a:rPr lang="ru-RU" altLang="ru-RU" sz="2400" dirty="0" smtClean="0"/>
              <a:t>лабораторий (до ноября 2017);</a:t>
            </a:r>
            <a:endParaRPr lang="ru-RU" altLang="ru-RU" sz="2400" dirty="0"/>
          </a:p>
          <a:p>
            <a:pPr lvl="1" eaLnBrk="1" hangingPunct="1">
              <a:spcAft>
                <a:spcPts val="300"/>
              </a:spcAft>
              <a:buFont typeface="+mj-lt"/>
              <a:buAutoNum type="arabicPeriod"/>
            </a:pPr>
            <a:r>
              <a:rPr lang="ru-RU" altLang="ru-RU" sz="2400" dirty="0"/>
              <a:t>разработка дополнительных общеобразовательных программ,  программ внеурочной деятельности внутри </a:t>
            </a:r>
            <a:r>
              <a:rPr lang="ru-RU" altLang="ru-RU" sz="2400" dirty="0" smtClean="0"/>
              <a:t>лабораторий (до мая 2018).</a:t>
            </a:r>
            <a:endParaRPr lang="ru-RU" altLang="ru-RU" sz="2400" dirty="0"/>
          </a:p>
        </p:txBody>
      </p:sp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-334963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Text Box 37"/>
          <p:cNvSpPr txBox="1">
            <a:spLocks noChangeArrowheads="1"/>
          </p:cNvSpPr>
          <p:nvPr/>
        </p:nvSpPr>
        <p:spPr bwMode="auto">
          <a:xfrm>
            <a:off x="1979613" y="168275"/>
            <a:ext cx="7204075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990000"/>
                </a:solidFill>
                <a:latin typeface="Arial" pitchFamily="34" charset="0"/>
              </a:rPr>
              <a:t>МУ ДПО «Информационно-образовательный центр» Тутаевского МР</a:t>
            </a:r>
          </a:p>
        </p:txBody>
      </p:sp>
    </p:spTree>
    <p:extLst>
      <p:ext uri="{BB962C8B-B14F-4D97-AF65-F5344CB8AC3E}">
        <p14:creationId xmlns:p14="http://schemas.microsoft.com/office/powerpoint/2010/main" val="3244335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827088" y="562897"/>
            <a:ext cx="81375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Деятельность опорного учреждения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12291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2295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8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299" name="Group 26"/>
            <p:cNvGrpSpPr>
              <a:grpSpLocks/>
            </p:cNvGrpSpPr>
            <p:nvPr/>
          </p:nvGrpSpPr>
          <p:grpSpPr bwMode="auto">
            <a:xfrm>
              <a:off x="151" y="-337"/>
              <a:ext cx="963" cy="1402"/>
              <a:chOff x="148" y="-377"/>
              <a:chExt cx="1060" cy="1544"/>
            </a:xfrm>
          </p:grpSpPr>
          <p:sp>
            <p:nvSpPr>
              <p:cNvPr id="12303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4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2301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8" name="Прямоугольник 21"/>
          <p:cNvSpPr>
            <a:spLocks noChangeArrowheads="1"/>
          </p:cNvSpPr>
          <p:nvPr/>
        </p:nvSpPr>
        <p:spPr bwMode="auto">
          <a:xfrm>
            <a:off x="226201" y="1728939"/>
            <a:ext cx="8988425" cy="471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spcAft>
                <a:spcPts val="300"/>
              </a:spcAft>
              <a:buFont typeface="+mj-lt"/>
              <a:buAutoNum type="arabicPeriod"/>
            </a:pPr>
            <a:r>
              <a:rPr lang="ru-RU" altLang="ru-RU" sz="2400" dirty="0" smtClean="0"/>
              <a:t>Обобщает наработанные результаты и представляет их в виде плана деятельности кластера на 2017 год (до 21.04); </a:t>
            </a:r>
            <a:endParaRPr lang="ru-RU" altLang="ru-RU" sz="2400" dirty="0"/>
          </a:p>
          <a:p>
            <a:pPr lvl="1" eaLnBrk="1" hangingPunct="1">
              <a:spcAft>
                <a:spcPts val="300"/>
              </a:spcAft>
              <a:buFont typeface="+mj-lt"/>
              <a:buAutoNum type="arabicPeriod"/>
            </a:pPr>
            <a:r>
              <a:rPr lang="ru-RU" altLang="ru-RU" sz="2400" dirty="0" smtClean="0"/>
              <a:t>Отправляет план работы кластера в для обсуждения и корректировки в ОУ и куратору кластера (21.04);</a:t>
            </a:r>
          </a:p>
          <a:p>
            <a:pPr lvl="1" eaLnBrk="1" hangingPunct="1">
              <a:spcAft>
                <a:spcPts val="300"/>
              </a:spcAft>
              <a:buFont typeface="+mj-lt"/>
              <a:buAutoNum type="arabicPeriod"/>
            </a:pPr>
            <a:r>
              <a:rPr lang="ru-RU" altLang="ru-RU" sz="2400" dirty="0" smtClean="0"/>
              <a:t>Собирает с учреждений дополнения и изменения в план работы кластера (если будут) (до 28.04);</a:t>
            </a:r>
          </a:p>
          <a:p>
            <a:pPr lvl="1" eaLnBrk="1" hangingPunct="1">
              <a:spcAft>
                <a:spcPts val="300"/>
              </a:spcAft>
              <a:buFont typeface="+mj-lt"/>
              <a:buAutoNum type="arabicPeriod"/>
            </a:pPr>
            <a:r>
              <a:rPr lang="ru-RU" altLang="ru-RU" sz="2400" dirty="0" smtClean="0"/>
              <a:t>Вносит изменения в план работы кластера, согласно дополнениям из ОУ (до 05.05);</a:t>
            </a:r>
          </a:p>
          <a:p>
            <a:pPr lvl="1" eaLnBrk="1" hangingPunct="1">
              <a:spcAft>
                <a:spcPts val="300"/>
              </a:spcAft>
              <a:buFont typeface="+mj-lt"/>
              <a:buAutoNum type="arabicPeriod"/>
            </a:pPr>
            <a:r>
              <a:rPr lang="ru-RU" altLang="ru-RU" sz="2400" dirty="0" smtClean="0"/>
              <a:t>Создаёт на сайте ОУ </a:t>
            </a:r>
            <a:r>
              <a:rPr lang="ru-RU" altLang="ru-RU" sz="2400" dirty="0" smtClean="0">
                <a:hlinkClick r:id="rId3"/>
              </a:rPr>
              <a:t>страницу</a:t>
            </a:r>
            <a:r>
              <a:rPr lang="ru-RU" altLang="ru-RU" sz="2400" dirty="0" smtClean="0"/>
              <a:t>, отражающую деятельность кластера, публикует на ней план работы на 2017 год и присылает ссылку на эту страницу куратору (до 12.05);</a:t>
            </a:r>
          </a:p>
          <a:p>
            <a:pPr lvl="1" eaLnBrk="1" hangingPunct="1">
              <a:spcAft>
                <a:spcPts val="300"/>
              </a:spcAft>
              <a:buFont typeface="+mj-lt"/>
              <a:buAutoNum type="arabicPeriod"/>
            </a:pPr>
            <a:r>
              <a:rPr lang="ru-RU" altLang="ru-RU" sz="2400" dirty="0" smtClean="0"/>
              <a:t>Контролирует реализацию плана работы кластера.</a:t>
            </a:r>
            <a:endParaRPr lang="ru-RU" altLang="ru-RU" sz="2400" dirty="0"/>
          </a:p>
        </p:txBody>
      </p:sp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-334963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Text Box 37"/>
          <p:cNvSpPr txBox="1">
            <a:spLocks noChangeArrowheads="1"/>
          </p:cNvSpPr>
          <p:nvPr/>
        </p:nvSpPr>
        <p:spPr bwMode="auto">
          <a:xfrm>
            <a:off x="1979613" y="168275"/>
            <a:ext cx="7204075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990000"/>
                </a:solidFill>
                <a:latin typeface="Arial" pitchFamily="34" charset="0"/>
              </a:rPr>
              <a:t>МУ ДПО «Информационно-образовательный центр» Тутаевского МР</a:t>
            </a:r>
          </a:p>
        </p:txBody>
      </p:sp>
    </p:spTree>
    <p:extLst>
      <p:ext uri="{BB962C8B-B14F-4D97-AF65-F5344CB8AC3E}">
        <p14:creationId xmlns:p14="http://schemas.microsoft.com/office/powerpoint/2010/main" val="1872838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827088" y="640679"/>
            <a:ext cx="81375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Планирование работы кластера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12291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2295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8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299" name="Group 26"/>
            <p:cNvGrpSpPr>
              <a:grpSpLocks/>
            </p:cNvGrpSpPr>
            <p:nvPr/>
          </p:nvGrpSpPr>
          <p:grpSpPr bwMode="auto">
            <a:xfrm>
              <a:off x="151" y="-337"/>
              <a:ext cx="963" cy="1402"/>
              <a:chOff x="148" y="-377"/>
              <a:chExt cx="1060" cy="1544"/>
            </a:xfrm>
          </p:grpSpPr>
          <p:sp>
            <p:nvSpPr>
              <p:cNvPr id="12303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4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2301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8" name="Прямоугольник 21"/>
          <p:cNvSpPr>
            <a:spLocks noChangeArrowheads="1"/>
          </p:cNvSpPr>
          <p:nvPr/>
        </p:nvSpPr>
        <p:spPr bwMode="auto">
          <a:xfrm>
            <a:off x="265136" y="1916044"/>
            <a:ext cx="8988425" cy="434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spcAft>
                <a:spcPts val="300"/>
              </a:spcAft>
              <a:buFont typeface="+mj-lt"/>
              <a:buAutoNum type="arabicPeriod"/>
            </a:pPr>
            <a:r>
              <a:rPr lang="ru-RU" altLang="ru-RU" sz="2400" dirty="0" smtClean="0"/>
              <a:t>Семинар для кластера по разработке и утверждению структуры образовательных программ лабораторий (19.05);</a:t>
            </a:r>
          </a:p>
          <a:p>
            <a:pPr lvl="1" eaLnBrk="1" hangingPunct="1">
              <a:spcAft>
                <a:spcPts val="300"/>
              </a:spcAft>
              <a:buFont typeface="+mj-lt"/>
              <a:buAutoNum type="arabicPeriod"/>
            </a:pPr>
            <a:r>
              <a:rPr lang="ru-RU" altLang="ru-RU" sz="2400" dirty="0" smtClean="0"/>
              <a:t>Постоянно действующие семинары лабораторий по разработке образовательной программы (апрель-ноябрь, ежемесячно, удобный день);</a:t>
            </a:r>
          </a:p>
          <a:p>
            <a:pPr lvl="1" eaLnBrk="1" hangingPunct="1">
              <a:spcAft>
                <a:spcPts val="300"/>
              </a:spcAft>
              <a:buFont typeface="+mj-lt"/>
              <a:buAutoNum type="arabicPeriod"/>
            </a:pPr>
            <a:r>
              <a:rPr lang="ru-RU" altLang="ru-RU" sz="2400" dirty="0" smtClean="0"/>
              <a:t>Семинар для кластера «промежуточные итоги разработки образовательных программ лабораторий) (октябрь);</a:t>
            </a:r>
          </a:p>
          <a:p>
            <a:pPr lvl="1" eaLnBrk="1" hangingPunct="1">
              <a:spcAft>
                <a:spcPts val="300"/>
              </a:spcAft>
              <a:buFont typeface="+mj-lt"/>
              <a:buAutoNum type="arabicPeriod"/>
            </a:pPr>
            <a:r>
              <a:rPr lang="ru-RU" altLang="ru-RU" sz="2400" dirty="0" smtClean="0"/>
              <a:t>Презентация программ лабораторий (декабрь);</a:t>
            </a:r>
          </a:p>
          <a:p>
            <a:pPr lvl="1" eaLnBrk="1" hangingPunct="1">
              <a:spcAft>
                <a:spcPts val="300"/>
              </a:spcAft>
              <a:buFont typeface="+mj-lt"/>
              <a:buAutoNum type="arabicPeriod"/>
            </a:pPr>
            <a:r>
              <a:rPr lang="ru-RU" altLang="ru-RU" sz="2400" dirty="0"/>
              <a:t>Изучение опыта имеющихся практик, установление связей с наиболее успешными из них (апрель-ноябрь); </a:t>
            </a:r>
          </a:p>
          <a:p>
            <a:pPr lvl="1" eaLnBrk="1" hangingPunct="1">
              <a:spcAft>
                <a:spcPts val="300"/>
              </a:spcAft>
              <a:buFont typeface="+mj-lt"/>
              <a:buAutoNum type="arabicPeriod"/>
            </a:pPr>
            <a:endParaRPr lang="ru-RU" altLang="ru-RU" sz="2400" dirty="0"/>
          </a:p>
        </p:txBody>
      </p:sp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-334963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Text Box 37"/>
          <p:cNvSpPr txBox="1">
            <a:spLocks noChangeArrowheads="1"/>
          </p:cNvSpPr>
          <p:nvPr/>
        </p:nvSpPr>
        <p:spPr bwMode="auto">
          <a:xfrm>
            <a:off x="1979613" y="168275"/>
            <a:ext cx="7204075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990000"/>
                </a:solidFill>
                <a:latin typeface="Arial" pitchFamily="34" charset="0"/>
              </a:rPr>
              <a:t>МУ ДПО «Информационно-образовательный центр» Тутаевского МР</a:t>
            </a:r>
          </a:p>
        </p:txBody>
      </p:sp>
    </p:spTree>
    <p:extLst>
      <p:ext uri="{BB962C8B-B14F-4D97-AF65-F5344CB8AC3E}">
        <p14:creationId xmlns:p14="http://schemas.microsoft.com/office/powerpoint/2010/main" val="253858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1814513" y="615979"/>
            <a:ext cx="7141525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ru-RU" sz="36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Домашнее задание</a:t>
            </a:r>
          </a:p>
          <a:p>
            <a:pPr algn="ctr">
              <a:spcBef>
                <a:spcPts val="600"/>
              </a:spcBef>
              <a:defRPr/>
            </a:pPr>
            <a:r>
              <a:rPr lang="ru-RU" sz="36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на 19.05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12291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2295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8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299" name="Group 26"/>
            <p:cNvGrpSpPr>
              <a:grpSpLocks/>
            </p:cNvGrpSpPr>
            <p:nvPr/>
          </p:nvGrpSpPr>
          <p:grpSpPr bwMode="auto">
            <a:xfrm>
              <a:off x="151" y="-337"/>
              <a:ext cx="963" cy="1402"/>
              <a:chOff x="148" y="-377"/>
              <a:chExt cx="1060" cy="1544"/>
            </a:xfrm>
          </p:grpSpPr>
          <p:sp>
            <p:nvSpPr>
              <p:cNvPr id="12303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4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2301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8" name="Прямоугольник 21"/>
          <p:cNvSpPr>
            <a:spLocks noChangeArrowheads="1"/>
          </p:cNvSpPr>
          <p:nvPr/>
        </p:nvSpPr>
        <p:spPr bwMode="auto">
          <a:xfrm>
            <a:off x="265136" y="1916044"/>
            <a:ext cx="8988425" cy="360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00100" lvl="1" indent="-342900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altLang="ru-RU" sz="2400" dirty="0" smtClean="0"/>
              <a:t>Продумать, на сколько лет обучения будет рассчитана образовательная программа лаборатории.</a:t>
            </a:r>
          </a:p>
          <a:p>
            <a:pPr marL="800100" lvl="1" indent="-342900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altLang="ru-RU" sz="2400" dirty="0" smtClean="0"/>
              <a:t>Примерное количество часов, на которые рассчитана программа.</a:t>
            </a:r>
          </a:p>
          <a:p>
            <a:pPr marL="800100" lvl="1" indent="-342900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altLang="ru-RU" sz="2400" dirty="0" smtClean="0"/>
              <a:t>Предполагаемые тематические разделы программы.</a:t>
            </a:r>
          </a:p>
          <a:p>
            <a:pPr marL="800100" lvl="1" indent="-342900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altLang="ru-RU" sz="2400" dirty="0" smtClean="0"/>
              <a:t>Планируемые результаты обучения по программе: предметные, </a:t>
            </a:r>
            <a:r>
              <a:rPr lang="ru-RU" altLang="ru-RU" sz="2400" dirty="0" err="1" smtClean="0"/>
              <a:t>метапредметные</a:t>
            </a:r>
            <a:r>
              <a:rPr lang="ru-RU" altLang="ru-RU" sz="2400" dirty="0" smtClean="0"/>
              <a:t>, личностные.</a:t>
            </a:r>
          </a:p>
          <a:p>
            <a:pPr marL="457200" lvl="1" indent="0" eaLnBrk="1" hangingPunct="1">
              <a:spcAft>
                <a:spcPts val="300"/>
              </a:spcAft>
            </a:pPr>
            <a:endParaRPr lang="ru-RU" altLang="ru-RU" sz="2400" dirty="0" smtClean="0"/>
          </a:p>
          <a:p>
            <a:pPr lvl="1" eaLnBrk="1" hangingPunct="1">
              <a:spcAft>
                <a:spcPts val="300"/>
              </a:spcAft>
              <a:buFont typeface="+mj-lt"/>
              <a:buAutoNum type="arabicPeriod"/>
            </a:pPr>
            <a:endParaRPr lang="ru-RU" altLang="ru-RU" sz="2400" dirty="0"/>
          </a:p>
        </p:txBody>
      </p:sp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-334963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Text Box 37"/>
          <p:cNvSpPr txBox="1">
            <a:spLocks noChangeArrowheads="1"/>
          </p:cNvSpPr>
          <p:nvPr/>
        </p:nvSpPr>
        <p:spPr bwMode="auto">
          <a:xfrm>
            <a:off x="1979613" y="168275"/>
            <a:ext cx="7204075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990000"/>
                </a:solidFill>
                <a:latin typeface="Arial" pitchFamily="34" charset="0"/>
              </a:rPr>
              <a:t>МУ ДПО «Информационно-образовательный центр» Тутаевского МР</a:t>
            </a:r>
          </a:p>
        </p:txBody>
      </p:sp>
    </p:spTree>
    <p:extLst>
      <p:ext uri="{BB962C8B-B14F-4D97-AF65-F5344CB8AC3E}">
        <p14:creationId xmlns:p14="http://schemas.microsoft.com/office/powerpoint/2010/main" val="1263125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4"/>
          <p:cNvSpPr>
            <a:spLocks noChangeAspect="1" noChangeArrowheads="1" noTextEdit="1"/>
          </p:cNvSpPr>
          <p:nvPr/>
        </p:nvSpPr>
        <p:spPr bwMode="auto">
          <a:xfrm>
            <a:off x="644525" y="2852738"/>
            <a:ext cx="2879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827088" y="904875"/>
            <a:ext cx="8137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Цель проекта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4100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4104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08" name="Group 26"/>
            <p:cNvGrpSpPr>
              <a:grpSpLocks/>
            </p:cNvGrpSpPr>
            <p:nvPr/>
          </p:nvGrpSpPr>
          <p:grpSpPr bwMode="auto">
            <a:xfrm>
              <a:off x="151" y="-337"/>
              <a:ext cx="963" cy="1402"/>
              <a:chOff x="148" y="-377"/>
              <a:chExt cx="1060" cy="1544"/>
            </a:xfrm>
          </p:grpSpPr>
          <p:sp>
            <p:nvSpPr>
              <p:cNvPr id="4112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3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09" name="Oval 33"/>
            <p:cNvSpPr>
              <a:spLocks noChangeArrowheads="1"/>
            </p:cNvSpPr>
            <p:nvPr/>
          </p:nvSpPr>
          <p:spPr bwMode="auto">
            <a:xfrm>
              <a:off x="4920" y="4081"/>
              <a:ext cx="316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2700" dir="5400000" algn="ctr" rotWithShape="0">
                <a:schemeClr val="hlink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ru-RU" sz="1800">
                <a:latin typeface="Calibri" pitchFamily="34" charset="0"/>
              </a:endParaRPr>
            </a:p>
          </p:txBody>
        </p:sp>
        <p:sp>
          <p:nvSpPr>
            <p:cNvPr id="4110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1" name="Прямоугольник 21"/>
          <p:cNvSpPr>
            <a:spLocks noChangeArrowheads="1"/>
          </p:cNvSpPr>
          <p:nvPr/>
        </p:nvSpPr>
        <p:spPr bwMode="auto">
          <a:xfrm>
            <a:off x="755650" y="1773238"/>
            <a:ext cx="792003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3200">
                <a:latin typeface="Calibri" pitchFamily="34" charset="0"/>
              </a:rPr>
              <a:t>разработать и апробировать организационно-управленческую модель образовательной сети «Детский технопарк», обеспечивающей формирование и развитие у обучающихся инженерно-технических, исследовательских и изобретательских компетенций.</a:t>
            </a:r>
          </a:p>
        </p:txBody>
      </p:sp>
      <p:pic>
        <p:nvPicPr>
          <p:cNvPr id="410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-334963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3" name="Text Box 37"/>
          <p:cNvSpPr txBox="1">
            <a:spLocks noChangeArrowheads="1"/>
          </p:cNvSpPr>
          <p:nvPr/>
        </p:nvSpPr>
        <p:spPr bwMode="auto">
          <a:xfrm>
            <a:off x="1979613" y="168275"/>
            <a:ext cx="7204075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990000"/>
                </a:solidFill>
                <a:latin typeface="Arial" pitchFamily="34" charset="0"/>
              </a:rPr>
              <a:t>МУ ДПО «Информационно-образовательный центр» Тутаевского МР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old.eduvluki.ru/data/detsad/8/6/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1" r="9818"/>
          <a:stretch>
            <a:fillRect/>
          </a:stretch>
        </p:blipFill>
        <p:spPr bwMode="auto">
          <a:xfrm>
            <a:off x="5829300" y="1511300"/>
            <a:ext cx="3314700" cy="310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Прямоугольник 21"/>
          <p:cNvSpPr>
            <a:spLocks noChangeArrowheads="1"/>
          </p:cNvSpPr>
          <p:nvPr/>
        </p:nvSpPr>
        <p:spPr bwMode="auto">
          <a:xfrm>
            <a:off x="317500" y="1484313"/>
            <a:ext cx="8675688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r>
              <a:rPr lang="ru-RU" altLang="ru-RU" sz="2800">
                <a:latin typeface="Calibri" pitchFamily="34" charset="0"/>
              </a:rPr>
              <a:t>МДОУ №6 «Ягодка»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r>
              <a:rPr lang="ru-RU" altLang="ru-RU" sz="2800">
                <a:latin typeface="Calibri" pitchFamily="34" charset="0"/>
              </a:rPr>
              <a:t>МДОУ №14 «Сказка»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r>
              <a:rPr lang="ru-RU" altLang="ru-RU" sz="2800">
                <a:latin typeface="Calibri" pitchFamily="34" charset="0"/>
              </a:rPr>
              <a:t>МОУ лицей №1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r>
              <a:rPr lang="ru-RU" altLang="ru-RU" sz="2800">
                <a:latin typeface="Calibri" pitchFamily="34" charset="0"/>
              </a:rPr>
              <a:t>МОУ СШ №3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r>
              <a:rPr lang="ru-RU" altLang="ru-RU" sz="2800">
                <a:latin typeface="Calibri" pitchFamily="34" charset="0"/>
              </a:rPr>
              <a:t>МОУ СШ №4 «Центр образования»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r>
              <a:rPr lang="ru-RU" altLang="ru-RU" sz="2800">
                <a:latin typeface="Calibri" pitchFamily="34" charset="0"/>
              </a:rPr>
              <a:t>МОУ СШ №6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r>
              <a:rPr lang="ru-RU" altLang="ru-RU" sz="2800">
                <a:latin typeface="Calibri" pitchFamily="34" charset="0"/>
              </a:rPr>
              <a:t>МОУ СШ №7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r>
              <a:rPr lang="ru-RU" altLang="ru-RU" sz="2800">
                <a:latin typeface="Calibri" pitchFamily="34" charset="0"/>
              </a:rPr>
              <a:t>МОУ Константиновская СШ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r>
              <a:rPr lang="ru-RU" altLang="ru-RU" sz="2800">
                <a:latin typeface="Calibri" pitchFamily="34" charset="0"/>
              </a:rPr>
              <a:t>МУ ДО «Центр дополнительного образования «Созвездие»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827088" y="765175"/>
            <a:ext cx="8137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Соисполнители проекта</a:t>
            </a:r>
          </a:p>
        </p:txBody>
      </p:sp>
      <p:grpSp>
        <p:nvGrpSpPr>
          <p:cNvPr id="6149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6152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56" name="Group 26"/>
            <p:cNvGrpSpPr>
              <a:grpSpLocks/>
            </p:cNvGrpSpPr>
            <p:nvPr/>
          </p:nvGrpSpPr>
          <p:grpSpPr bwMode="auto">
            <a:xfrm>
              <a:off x="151" y="-337"/>
              <a:ext cx="963" cy="1402"/>
              <a:chOff x="148" y="-377"/>
              <a:chExt cx="1060" cy="1544"/>
            </a:xfrm>
          </p:grpSpPr>
          <p:sp>
            <p:nvSpPr>
              <p:cNvPr id="6159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0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157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615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-334963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1" name="Text Box 37"/>
          <p:cNvSpPr txBox="1">
            <a:spLocks noChangeArrowheads="1"/>
          </p:cNvSpPr>
          <p:nvPr/>
        </p:nvSpPr>
        <p:spPr bwMode="auto">
          <a:xfrm>
            <a:off x="1979613" y="168275"/>
            <a:ext cx="7204075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990000"/>
                </a:solidFill>
                <a:latin typeface="Arial" pitchFamily="34" charset="0"/>
              </a:rPr>
              <a:t>МУ ДПО «Информационно-образовательный центр» Тутаевского МР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7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8199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0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03" name="Group 26"/>
            <p:cNvGrpSpPr>
              <a:grpSpLocks/>
            </p:cNvGrpSpPr>
            <p:nvPr/>
          </p:nvGrpSpPr>
          <p:grpSpPr bwMode="auto">
            <a:xfrm>
              <a:off x="151" y="-337"/>
              <a:ext cx="963" cy="1402"/>
              <a:chOff x="148" y="-377"/>
              <a:chExt cx="1060" cy="1544"/>
            </a:xfrm>
          </p:grpSpPr>
          <p:sp>
            <p:nvSpPr>
              <p:cNvPr id="8207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06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04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1547813" y="31750"/>
            <a:ext cx="66897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Структура Технопарка</a:t>
            </a:r>
          </a:p>
          <a:p>
            <a:pPr algn="ctr">
              <a:spcBef>
                <a:spcPct val="50000"/>
              </a:spcBef>
              <a:defRPr/>
            </a:pP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352550" y="673100"/>
            <a:ext cx="714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02" y="769938"/>
            <a:ext cx="7646530" cy="6062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-301625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290513" y="550643"/>
            <a:ext cx="8674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36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Совет технопарка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9219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9244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48" name="Group 26"/>
            <p:cNvGrpSpPr>
              <a:grpSpLocks/>
            </p:cNvGrpSpPr>
            <p:nvPr/>
          </p:nvGrpSpPr>
          <p:grpSpPr bwMode="auto">
            <a:xfrm>
              <a:off x="151" y="-337"/>
              <a:ext cx="963" cy="1402"/>
              <a:chOff x="148" y="-377"/>
              <a:chExt cx="1060" cy="1544"/>
            </a:xfrm>
          </p:grpSpPr>
          <p:sp>
            <p:nvSpPr>
              <p:cNvPr id="9252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53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250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-334963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Text Box 37"/>
          <p:cNvSpPr txBox="1">
            <a:spLocks noChangeArrowheads="1"/>
          </p:cNvSpPr>
          <p:nvPr/>
        </p:nvSpPr>
        <p:spPr bwMode="auto">
          <a:xfrm>
            <a:off x="1979613" y="168275"/>
            <a:ext cx="7204075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 dirty="0">
                <a:solidFill>
                  <a:srgbClr val="990000"/>
                </a:solidFill>
                <a:latin typeface="Arial" pitchFamily="34" charset="0"/>
              </a:rPr>
              <a:t>МУ ДПО «Информационно-образовательный центр» Тутаевского МР</a:t>
            </a:r>
          </a:p>
        </p:txBody>
      </p:sp>
      <p:sp>
        <p:nvSpPr>
          <p:cNvPr id="26" name="Прямоугольник 19"/>
          <p:cNvSpPr>
            <a:spLocks noChangeArrowheads="1"/>
          </p:cNvSpPr>
          <p:nvPr/>
        </p:nvSpPr>
        <p:spPr bwMode="auto">
          <a:xfrm>
            <a:off x="204941" y="1285875"/>
            <a:ext cx="9030706" cy="5209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300"/>
              </a:spcAft>
              <a:buClrTx/>
              <a:buFont typeface="Wingdings" pitchFamily="2" charset="2"/>
              <a:buChar char="Ø"/>
            </a:pPr>
            <a:r>
              <a:rPr lang="ru-RU" altLang="ru-RU" sz="2000" dirty="0" smtClean="0">
                <a:latin typeface="Calibri" pitchFamily="34" charset="0"/>
              </a:rPr>
              <a:t>Крылова Е.В., зам. директора Департамента образования АТМР,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Tx/>
              <a:buFont typeface="Wingdings" pitchFamily="2" charset="2"/>
              <a:buChar char="Ø"/>
            </a:pPr>
            <a:r>
              <a:rPr lang="ru-RU" altLang="ru-RU" sz="2000" dirty="0" smtClean="0">
                <a:latin typeface="Calibri" pitchFamily="34" charset="0"/>
              </a:rPr>
              <a:t>Козина Е.Н.,  директор МУ ДПО «ИОЦ»,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Tx/>
              <a:buFont typeface="Wingdings" pitchFamily="2" charset="2"/>
              <a:buChar char="Ø"/>
            </a:pPr>
            <a:r>
              <a:rPr lang="ru-RU" altLang="ru-RU" sz="2000" dirty="0" smtClean="0">
                <a:latin typeface="Calibri" pitchFamily="34" charset="0"/>
              </a:rPr>
              <a:t>Икартс Н.А., зам. </a:t>
            </a:r>
            <a:r>
              <a:rPr lang="ru-RU" altLang="ru-RU" sz="2000" dirty="0">
                <a:latin typeface="Calibri" pitchFamily="34" charset="0"/>
              </a:rPr>
              <a:t>директора МУ ДПО «ИОЦ»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Tx/>
              <a:buFont typeface="Wingdings" pitchFamily="2" charset="2"/>
              <a:buChar char="Ø"/>
            </a:pPr>
            <a:r>
              <a:rPr lang="ru-RU" altLang="ru-RU" sz="2000" dirty="0" err="1" smtClean="0">
                <a:latin typeface="Calibri" pitchFamily="34" charset="0"/>
              </a:rPr>
              <a:t>Арзуманова</a:t>
            </a:r>
            <a:r>
              <a:rPr lang="ru-RU" altLang="ru-RU" sz="2000" dirty="0" smtClean="0">
                <a:latin typeface="Calibri" pitchFamily="34" charset="0"/>
              </a:rPr>
              <a:t> Ю.Е., Герасимова С.В., Ягодкина О.К. </a:t>
            </a:r>
            <a:r>
              <a:rPr lang="ru-RU" altLang="ru-RU" sz="2000" dirty="0">
                <a:latin typeface="Calibri" pitchFamily="34" charset="0"/>
              </a:rPr>
              <a:t>– методисты МУ ДПО «ИОЦ</a:t>
            </a:r>
            <a:r>
              <a:rPr lang="ru-RU" altLang="ru-RU" sz="2000" dirty="0" smtClean="0">
                <a:latin typeface="Calibri" pitchFamily="34" charset="0"/>
              </a:rPr>
              <a:t>»</a:t>
            </a:r>
            <a:endParaRPr lang="ru-RU" altLang="ru-RU" sz="20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Tx/>
              <a:buFont typeface="Wingdings" pitchFamily="2" charset="2"/>
              <a:buChar char="Ø"/>
            </a:pPr>
            <a:r>
              <a:rPr lang="ru-RU" altLang="ru-RU" sz="2000" dirty="0" smtClean="0">
                <a:latin typeface="Calibri" pitchFamily="34" charset="0"/>
              </a:rPr>
              <a:t>Чичерина О.В., зам. директора по УВР МОУ лицей №1,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Tx/>
              <a:buFont typeface="Wingdings" pitchFamily="2" charset="2"/>
              <a:buChar char="Ø"/>
            </a:pPr>
            <a:r>
              <a:rPr lang="ru-RU" altLang="ru-RU" sz="2000" dirty="0" smtClean="0">
                <a:latin typeface="Calibri" pitchFamily="34" charset="0"/>
              </a:rPr>
              <a:t>Белова Н.Л., зам. директора по УВР МОУ СШ №3,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Tx/>
              <a:buFont typeface="Wingdings" pitchFamily="2" charset="2"/>
              <a:buChar char="Ø"/>
            </a:pPr>
            <a:r>
              <a:rPr lang="ru-RU" altLang="ru-RU" sz="2000" dirty="0" smtClean="0">
                <a:latin typeface="Calibri" pitchFamily="34" charset="0"/>
              </a:rPr>
              <a:t>Смирнова Е.В., </a:t>
            </a:r>
            <a:r>
              <a:rPr lang="ru-RU" altLang="ru-RU" sz="2000" dirty="0">
                <a:latin typeface="Calibri" pitchFamily="34" charset="0"/>
              </a:rPr>
              <a:t>зам. директора по УВР МОУ СШ </a:t>
            </a:r>
            <a:r>
              <a:rPr lang="ru-RU" altLang="ru-RU" sz="2000" dirty="0" smtClean="0">
                <a:latin typeface="Calibri" pitchFamily="34" charset="0"/>
              </a:rPr>
              <a:t>№4 «Центр образования»,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Tx/>
              <a:buFont typeface="Wingdings" pitchFamily="2" charset="2"/>
              <a:buChar char="Ø"/>
            </a:pPr>
            <a:r>
              <a:rPr lang="ru-RU" altLang="ru-RU" sz="2000" dirty="0" err="1" smtClean="0">
                <a:latin typeface="Calibri" pitchFamily="34" charset="0"/>
              </a:rPr>
              <a:t>Недбайлова</a:t>
            </a:r>
            <a:r>
              <a:rPr lang="ru-RU" altLang="ru-RU" sz="2000" dirty="0" smtClean="0">
                <a:latin typeface="Calibri" pitchFamily="34" charset="0"/>
              </a:rPr>
              <a:t> Г.В., </a:t>
            </a:r>
            <a:r>
              <a:rPr lang="ru-RU" altLang="ru-RU" sz="2000" dirty="0">
                <a:latin typeface="Calibri" pitchFamily="34" charset="0"/>
              </a:rPr>
              <a:t>зам. директора по УВР МОУ СШ </a:t>
            </a:r>
            <a:r>
              <a:rPr lang="ru-RU" altLang="ru-RU" sz="2000" dirty="0" smtClean="0">
                <a:latin typeface="Calibri" pitchFamily="34" charset="0"/>
              </a:rPr>
              <a:t>№6,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Tx/>
              <a:buFont typeface="Wingdings" pitchFamily="2" charset="2"/>
              <a:buChar char="Ø"/>
            </a:pPr>
            <a:r>
              <a:rPr lang="ru-RU" altLang="ru-RU" sz="2000" dirty="0" err="1" smtClean="0">
                <a:latin typeface="Calibri" pitchFamily="34" charset="0"/>
              </a:rPr>
              <a:t>Кмицикевич</a:t>
            </a:r>
            <a:r>
              <a:rPr lang="ru-RU" altLang="ru-RU" sz="2000" dirty="0" smtClean="0">
                <a:latin typeface="Calibri" pitchFamily="34" charset="0"/>
              </a:rPr>
              <a:t> Е.А., </a:t>
            </a:r>
            <a:r>
              <a:rPr lang="ru-RU" altLang="ru-RU" sz="2000" dirty="0" err="1" smtClean="0">
                <a:latin typeface="Calibri" pitchFamily="34" charset="0"/>
              </a:rPr>
              <a:t>тьютор</a:t>
            </a:r>
            <a:r>
              <a:rPr lang="ru-RU" altLang="ru-RU" sz="2000" dirty="0" smtClean="0">
                <a:latin typeface="Calibri" pitchFamily="34" charset="0"/>
              </a:rPr>
              <a:t> МОУ СШ №7 им. адмирала Ф.Ф. Ушакова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Tx/>
              <a:buFont typeface="Wingdings" pitchFamily="2" charset="2"/>
              <a:buChar char="Ø"/>
            </a:pPr>
            <a:r>
              <a:rPr lang="ru-RU" altLang="ru-RU" sz="2000" dirty="0" err="1" smtClean="0">
                <a:latin typeface="Calibri" pitchFamily="34" charset="0"/>
              </a:rPr>
              <a:t>Грамотинская</a:t>
            </a:r>
            <a:r>
              <a:rPr lang="ru-RU" altLang="ru-RU" sz="2000" dirty="0" smtClean="0">
                <a:latin typeface="Calibri" pitchFamily="34" charset="0"/>
              </a:rPr>
              <a:t> С.Г., зам. директора по УВР МОУ Константиновская СШ,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Tx/>
              <a:buFont typeface="Wingdings" pitchFamily="2" charset="2"/>
              <a:buChar char="Ø"/>
            </a:pPr>
            <a:r>
              <a:rPr lang="ru-RU" altLang="ru-RU" sz="2000" dirty="0" smtClean="0">
                <a:latin typeface="Calibri" pitchFamily="34" charset="0"/>
              </a:rPr>
              <a:t>Ледяева Е.В., заведующий МДОУ №6 «Ягодка»,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Tx/>
              <a:buFont typeface="Wingdings" pitchFamily="2" charset="2"/>
              <a:buChar char="Ø"/>
            </a:pPr>
            <a:r>
              <a:rPr lang="ru-RU" altLang="ru-RU" sz="2000" dirty="0" smtClean="0">
                <a:latin typeface="Calibri" pitchFamily="34" charset="0"/>
              </a:rPr>
              <a:t>Руденко Р.Г., </a:t>
            </a:r>
            <a:r>
              <a:rPr lang="ru-RU" altLang="ru-RU" sz="2000" dirty="0">
                <a:latin typeface="Calibri" pitchFamily="34" charset="0"/>
              </a:rPr>
              <a:t>заведующий МДОУ </a:t>
            </a:r>
            <a:r>
              <a:rPr lang="ru-RU" altLang="ru-RU" sz="2000" dirty="0" smtClean="0">
                <a:latin typeface="Calibri" pitchFamily="34" charset="0"/>
              </a:rPr>
              <a:t>№14 «Сказка», 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Tx/>
              <a:buFont typeface="Wingdings" pitchFamily="2" charset="2"/>
              <a:buChar char="Ø"/>
            </a:pPr>
            <a:r>
              <a:rPr lang="ru-RU" altLang="ru-RU" sz="2000" dirty="0" smtClean="0">
                <a:latin typeface="Calibri" pitchFamily="34" charset="0"/>
              </a:rPr>
              <a:t>Рязанова Ю.Д., зам. директора по НМР МУ ДО «Центр «Созвездие»,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Tx/>
              <a:buFont typeface="Wingdings" pitchFamily="2" charset="2"/>
              <a:buChar char="Ø"/>
            </a:pPr>
            <a:r>
              <a:rPr lang="ru-RU" altLang="ru-RU" sz="2000" dirty="0" err="1" smtClean="0">
                <a:latin typeface="Calibri" pitchFamily="34" charset="0"/>
              </a:rPr>
              <a:t>Букова</a:t>
            </a:r>
            <a:r>
              <a:rPr lang="ru-RU" altLang="ru-RU" sz="2000" dirty="0">
                <a:latin typeface="Calibri" pitchFamily="34" charset="0"/>
              </a:rPr>
              <a:t> Т.Н., зав</a:t>
            </a:r>
            <a:r>
              <a:rPr lang="ru-RU" altLang="ru-RU" sz="2000" dirty="0" smtClean="0">
                <a:latin typeface="Calibri" pitchFamily="34" charset="0"/>
              </a:rPr>
              <a:t>. отделом </a:t>
            </a:r>
            <a:r>
              <a:rPr lang="ru-RU" altLang="ru-RU" sz="2000" dirty="0">
                <a:latin typeface="Calibri" pitchFamily="34" charset="0"/>
              </a:rPr>
              <a:t>декоративно-прикладного и технического </a:t>
            </a:r>
            <a:r>
              <a:rPr lang="ru-RU" altLang="ru-RU" sz="2000" dirty="0" smtClean="0">
                <a:latin typeface="Calibri" pitchFamily="34" charset="0"/>
              </a:rPr>
              <a:t>творчества </a:t>
            </a:r>
            <a:r>
              <a:rPr lang="ru-RU" altLang="ru-RU" sz="2000" dirty="0">
                <a:latin typeface="Calibri" pitchFamily="34" charset="0"/>
              </a:rPr>
              <a:t>МУ ДО «Центр «Созвездие</a:t>
            </a:r>
            <a:r>
              <a:rPr lang="ru-RU" altLang="ru-RU" sz="2000" dirty="0" smtClean="0">
                <a:latin typeface="Calibri" pitchFamily="34" charset="0"/>
              </a:rPr>
              <a:t>».</a:t>
            </a:r>
            <a:endParaRPr lang="ru-RU" altLang="ru-RU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018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812800" y="836613"/>
            <a:ext cx="8137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Задача 1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10243" name="Group 21"/>
          <p:cNvGrpSpPr>
            <a:grpSpLocks/>
          </p:cNvGrpSpPr>
          <p:nvPr/>
        </p:nvGrpSpPr>
        <p:grpSpPr bwMode="auto">
          <a:xfrm>
            <a:off x="-28575" y="-534988"/>
            <a:ext cx="9144000" cy="7392988"/>
            <a:chOff x="0" y="-337"/>
            <a:chExt cx="5760" cy="4657"/>
          </a:xfrm>
        </p:grpSpPr>
        <p:sp>
          <p:nvSpPr>
            <p:cNvPr id="10247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51" name="Group 26"/>
            <p:cNvGrpSpPr>
              <a:grpSpLocks/>
            </p:cNvGrpSpPr>
            <p:nvPr/>
          </p:nvGrpSpPr>
          <p:grpSpPr bwMode="auto">
            <a:xfrm>
              <a:off x="151" y="-337"/>
              <a:ext cx="963" cy="1402"/>
              <a:chOff x="148" y="-377"/>
              <a:chExt cx="1060" cy="1544"/>
            </a:xfrm>
          </p:grpSpPr>
          <p:sp>
            <p:nvSpPr>
              <p:cNvPr id="10255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6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253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4" name="Прямоугольник 21"/>
          <p:cNvSpPr>
            <a:spLocks noChangeArrowheads="1"/>
          </p:cNvSpPr>
          <p:nvPr/>
        </p:nvSpPr>
        <p:spPr bwMode="auto">
          <a:xfrm>
            <a:off x="242888" y="1428750"/>
            <a:ext cx="9178925" cy="550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200"/>
              </a:spcAft>
              <a:buClrTx/>
              <a:buFontTx/>
              <a:buNone/>
            </a:pPr>
            <a:r>
              <a:rPr lang="ru-RU" altLang="ru-RU" sz="2800" b="1" dirty="0">
                <a:latin typeface="Calibri" pitchFamily="34" charset="0"/>
              </a:rPr>
              <a:t>установить взаимодействие ОУ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Tx/>
              <a:buFontTx/>
              <a:buNone/>
            </a:pPr>
            <a:r>
              <a:rPr lang="ru-RU" altLang="ru-RU" sz="2400" dirty="0">
                <a:latin typeface="Calibri" pitchFamily="34" charset="0"/>
              </a:rPr>
              <a:t>Мероприятия:</a:t>
            </a: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Tx/>
              <a:buFont typeface="Calibri" pitchFamily="34" charset="0"/>
              <a:buChar char="―"/>
            </a:pPr>
            <a:r>
              <a:rPr lang="ru-RU" altLang="ru-RU" sz="2400" dirty="0">
                <a:latin typeface="Calibri" pitchFamily="34" charset="0"/>
              </a:rPr>
              <a:t>разработка и описание организационно-управленческой модели образовательной сети «Технопарк»; </a:t>
            </a: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Tx/>
              <a:buFont typeface="Calibri" pitchFamily="34" charset="0"/>
              <a:buChar char="―"/>
            </a:pPr>
            <a:r>
              <a:rPr lang="ru-RU" altLang="ru-RU" sz="2400" dirty="0">
                <a:latin typeface="Calibri" pitchFamily="34" charset="0"/>
              </a:rPr>
              <a:t>утверждение перечня кластеров, лабораторий и опорных учреждений в кластере и проектирование их деятельности</a:t>
            </a:r>
            <a:r>
              <a:rPr lang="ru-RU" altLang="ru-RU" sz="2400" dirty="0" smtClean="0">
                <a:latin typeface="Calibri" pitchFamily="34" charset="0"/>
              </a:rPr>
              <a:t>;</a:t>
            </a: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Tx/>
              <a:buFont typeface="Calibri" pitchFamily="34" charset="0"/>
              <a:buChar char="―"/>
            </a:pPr>
            <a:r>
              <a:rPr lang="ru-RU" altLang="ru-RU" sz="2400" dirty="0">
                <a:latin typeface="Calibri" pitchFamily="34" charset="0"/>
              </a:rPr>
              <a:t>п</a:t>
            </a:r>
            <a:r>
              <a:rPr lang="ru-RU" altLang="ru-RU" sz="2400" dirty="0" smtClean="0">
                <a:latin typeface="Calibri" pitchFamily="34" charset="0"/>
              </a:rPr>
              <a:t>ланирование деятельности кластеров;</a:t>
            </a:r>
            <a:endParaRPr lang="ru-RU" altLang="ru-RU" sz="2400" dirty="0">
              <a:latin typeface="Calibri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Tx/>
              <a:buFont typeface="Calibri" pitchFamily="34" charset="0"/>
              <a:buChar char="―"/>
            </a:pPr>
            <a:r>
              <a:rPr lang="ru-RU" altLang="ru-RU" sz="2400" dirty="0">
                <a:latin typeface="Calibri" pitchFamily="34" charset="0"/>
              </a:rPr>
              <a:t>р</a:t>
            </a:r>
            <a:r>
              <a:rPr lang="ru-RU" altLang="ru-RU" sz="2400" dirty="0" smtClean="0">
                <a:latin typeface="Calibri" pitchFamily="34" charset="0"/>
              </a:rPr>
              <a:t>азработка программ лабораторий;</a:t>
            </a: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Tx/>
              <a:buFont typeface="Calibri" pitchFamily="34" charset="0"/>
              <a:buChar char="―"/>
            </a:pPr>
            <a:r>
              <a:rPr lang="ru-RU" altLang="ru-RU" sz="2400" dirty="0" smtClean="0">
                <a:latin typeface="Calibri" pitchFamily="34" charset="0"/>
              </a:rPr>
              <a:t>разработка </a:t>
            </a:r>
            <a:r>
              <a:rPr lang="ru-RU" altLang="ru-RU" sz="2400" dirty="0">
                <a:latin typeface="Calibri" pitchFamily="34" charset="0"/>
              </a:rPr>
              <a:t>дополнительных общеобразовательных программ,  программ внеурочной </a:t>
            </a:r>
            <a:r>
              <a:rPr lang="ru-RU" altLang="ru-RU" sz="2400" dirty="0" smtClean="0">
                <a:latin typeface="Calibri" pitchFamily="34" charset="0"/>
              </a:rPr>
              <a:t>деятельности внутри лабораторий.</a:t>
            </a: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Tx/>
              <a:buFont typeface="Calibri" pitchFamily="34" charset="0"/>
              <a:buChar char="―"/>
            </a:pPr>
            <a:endParaRPr lang="ru-RU" altLang="ru-RU" sz="2400" dirty="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3200" dirty="0">
              <a:solidFill>
                <a:srgbClr val="005EA4"/>
              </a:solidFill>
              <a:latin typeface="Calibri" pitchFamily="34" charset="0"/>
            </a:endParaRPr>
          </a:p>
        </p:txBody>
      </p:sp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-334963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6" name="Text Box 37"/>
          <p:cNvSpPr txBox="1">
            <a:spLocks noChangeArrowheads="1"/>
          </p:cNvSpPr>
          <p:nvPr/>
        </p:nvSpPr>
        <p:spPr bwMode="auto">
          <a:xfrm>
            <a:off x="1979613" y="168275"/>
            <a:ext cx="7204075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990000"/>
                </a:solidFill>
                <a:latin typeface="Arial" pitchFamily="34" charset="0"/>
              </a:rPr>
              <a:t>МУ ДПО «Информационно-образовательный центр» Тутаевского МР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812800" y="836613"/>
            <a:ext cx="8137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Задача 2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11267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1271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275" name="Group 26"/>
            <p:cNvGrpSpPr>
              <a:grpSpLocks/>
            </p:cNvGrpSpPr>
            <p:nvPr/>
          </p:nvGrpSpPr>
          <p:grpSpPr bwMode="auto">
            <a:xfrm>
              <a:off x="151" y="-337"/>
              <a:ext cx="963" cy="1402"/>
              <a:chOff x="148" y="-377"/>
              <a:chExt cx="1060" cy="1544"/>
            </a:xfrm>
          </p:grpSpPr>
          <p:sp>
            <p:nvSpPr>
              <p:cNvPr id="11279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0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77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8" name="Прямоугольник 21"/>
          <p:cNvSpPr>
            <a:spLocks noChangeArrowheads="1"/>
          </p:cNvSpPr>
          <p:nvPr/>
        </p:nvSpPr>
        <p:spPr bwMode="auto">
          <a:xfrm>
            <a:off x="290513" y="1773238"/>
            <a:ext cx="8674100" cy="373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2800" b="1" dirty="0"/>
              <a:t>обеспечить создание и развитие </a:t>
            </a:r>
            <a:r>
              <a:rPr lang="ru-RU" sz="2800" b="1" dirty="0" err="1"/>
              <a:t>техносферы</a:t>
            </a:r>
            <a:r>
              <a:rPr lang="ru-RU" sz="2800" b="1" dirty="0"/>
              <a:t> ОУ, необходимой для реализации образовательных программ.</a:t>
            </a:r>
          </a:p>
          <a:p>
            <a:pPr>
              <a:spcAft>
                <a:spcPts val="600"/>
              </a:spcAft>
              <a:defRPr/>
            </a:pPr>
            <a:r>
              <a:rPr lang="ru-RU" sz="2400" dirty="0"/>
              <a:t>Мероприятия:</a:t>
            </a:r>
          </a:p>
          <a:p>
            <a:pPr marL="914400" lvl="1" indent="-457200">
              <a:spcAft>
                <a:spcPts val="600"/>
              </a:spcAft>
              <a:buFont typeface="Calibri" pitchFamily="34" charset="0"/>
              <a:buChar char="―"/>
              <a:defRPr/>
            </a:pPr>
            <a:r>
              <a:rPr lang="ru-RU" sz="2400" dirty="0"/>
              <a:t>анализ имеющихся ресурсов ОУ – участников проекта, </a:t>
            </a:r>
          </a:p>
          <a:p>
            <a:pPr marL="914400" lvl="1" indent="-457200">
              <a:spcAft>
                <a:spcPts val="600"/>
              </a:spcAft>
              <a:buFont typeface="Calibri" pitchFamily="34" charset="0"/>
              <a:buChar char="―"/>
              <a:defRPr/>
            </a:pPr>
            <a:r>
              <a:rPr lang="ru-RU" sz="2400" dirty="0"/>
              <a:t>составление сметы расходов финансовых средств, </a:t>
            </a:r>
          </a:p>
          <a:p>
            <a:pPr marL="914400" lvl="1" indent="-457200">
              <a:spcAft>
                <a:spcPts val="600"/>
              </a:spcAft>
              <a:buFont typeface="Calibri" pitchFamily="34" charset="0"/>
              <a:buChar char="―"/>
              <a:defRPr/>
            </a:pPr>
            <a:r>
              <a:rPr lang="ru-RU" sz="2400" dirty="0"/>
              <a:t>закупка и установка оборудования в ОУ.</a:t>
            </a:r>
          </a:p>
          <a:p>
            <a:pPr algn="ctr">
              <a:defRPr/>
            </a:pPr>
            <a:endParaRPr lang="ru-RU" sz="3200" dirty="0">
              <a:solidFill>
                <a:srgbClr val="005EA4"/>
              </a:solidFill>
            </a:endParaRPr>
          </a:p>
        </p:txBody>
      </p:sp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-334963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0" name="Text Box 37"/>
          <p:cNvSpPr txBox="1">
            <a:spLocks noChangeArrowheads="1"/>
          </p:cNvSpPr>
          <p:nvPr/>
        </p:nvSpPr>
        <p:spPr bwMode="auto">
          <a:xfrm>
            <a:off x="1979613" y="168275"/>
            <a:ext cx="7204075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990000"/>
                </a:solidFill>
                <a:latin typeface="Arial" pitchFamily="34" charset="0"/>
              </a:rPr>
              <a:t>МУ ДПО «Информационно-образовательный центр» Тутаевского МР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827088" y="765175"/>
            <a:ext cx="8137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Задача 3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12291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2295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8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299" name="Group 26"/>
            <p:cNvGrpSpPr>
              <a:grpSpLocks/>
            </p:cNvGrpSpPr>
            <p:nvPr/>
          </p:nvGrpSpPr>
          <p:grpSpPr bwMode="auto">
            <a:xfrm>
              <a:off x="151" y="-337"/>
              <a:ext cx="963" cy="1402"/>
              <a:chOff x="148" y="-377"/>
              <a:chExt cx="1060" cy="1544"/>
            </a:xfrm>
          </p:grpSpPr>
          <p:sp>
            <p:nvSpPr>
              <p:cNvPr id="12303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4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2301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8" name="Прямоугольник 21"/>
          <p:cNvSpPr>
            <a:spLocks noChangeArrowheads="1"/>
          </p:cNvSpPr>
          <p:nvPr/>
        </p:nvSpPr>
        <p:spPr bwMode="auto">
          <a:xfrm>
            <a:off x="155575" y="1349375"/>
            <a:ext cx="8988425" cy="472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Aft>
                <a:spcPts val="600"/>
              </a:spcAft>
              <a:defRPr/>
            </a:pPr>
            <a:r>
              <a:rPr lang="ru-RU" altLang="ru-RU" sz="2800" b="1" dirty="0" smtClean="0"/>
              <a:t>организовать профессиональную подготовку педагогических кадров к реализации образовательных программ</a:t>
            </a:r>
          </a:p>
          <a:p>
            <a:pPr marL="0" indent="0" eaLnBrk="1" hangingPunct="1">
              <a:spcAft>
                <a:spcPts val="300"/>
              </a:spcAft>
              <a:defRPr/>
            </a:pPr>
            <a:r>
              <a:rPr lang="ru-RU" altLang="ru-RU" sz="2400" dirty="0" smtClean="0"/>
              <a:t>Мероприятия:</a:t>
            </a:r>
          </a:p>
          <a:p>
            <a:pPr lvl="1" eaLnBrk="1" hangingPunct="1">
              <a:spcAft>
                <a:spcPts val="300"/>
              </a:spcAft>
              <a:buFont typeface="Calibri" pitchFamily="34" charset="0"/>
              <a:buChar char="―"/>
              <a:defRPr/>
            </a:pPr>
            <a:r>
              <a:rPr lang="ru-RU" altLang="ru-RU" sz="2400" dirty="0" smtClean="0"/>
              <a:t>изучение опыта имеющихся практик, установление связей с наиболее успешными из них; </a:t>
            </a:r>
          </a:p>
          <a:p>
            <a:pPr lvl="1" eaLnBrk="1" hangingPunct="1">
              <a:spcAft>
                <a:spcPts val="300"/>
              </a:spcAft>
              <a:buFont typeface="Calibri" pitchFamily="34" charset="0"/>
              <a:buChar char="―"/>
              <a:defRPr/>
            </a:pPr>
            <a:r>
              <a:rPr lang="ru-RU" altLang="ru-RU" sz="2400" dirty="0" smtClean="0"/>
              <a:t>организация повышения квалификации педагогов, в </a:t>
            </a:r>
            <a:r>
              <a:rPr lang="ru-RU" altLang="ru-RU" sz="2400" dirty="0" err="1" smtClean="0"/>
              <a:t>т.ч</a:t>
            </a:r>
            <a:r>
              <a:rPr lang="ru-RU" altLang="ru-RU" sz="2400" dirty="0" smtClean="0"/>
              <a:t>. с приглашением преподавателей в район; </a:t>
            </a:r>
          </a:p>
          <a:p>
            <a:pPr lvl="1" eaLnBrk="1" hangingPunct="1">
              <a:spcAft>
                <a:spcPts val="300"/>
              </a:spcAft>
              <a:buFont typeface="Calibri" pitchFamily="34" charset="0"/>
              <a:buChar char="―"/>
              <a:defRPr/>
            </a:pPr>
            <a:r>
              <a:rPr lang="ru-RU" altLang="ru-RU" sz="2400" dirty="0" smtClean="0"/>
              <a:t>организация постоянно действующего семинара для педагогов внутри кластеров; </a:t>
            </a:r>
          </a:p>
          <a:p>
            <a:pPr lvl="1" eaLnBrk="1" hangingPunct="1">
              <a:spcAft>
                <a:spcPts val="300"/>
              </a:spcAft>
              <a:buFont typeface="Calibri" pitchFamily="34" charset="0"/>
              <a:buChar char="―"/>
              <a:defRPr/>
            </a:pPr>
            <a:r>
              <a:rPr lang="ru-RU" altLang="ru-RU" sz="2400" dirty="0" smtClean="0"/>
              <a:t>проведение мастер-классов педагогов внутри кластеров.</a:t>
            </a:r>
          </a:p>
        </p:txBody>
      </p:sp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-334963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Text Box 37"/>
          <p:cNvSpPr txBox="1">
            <a:spLocks noChangeArrowheads="1"/>
          </p:cNvSpPr>
          <p:nvPr/>
        </p:nvSpPr>
        <p:spPr bwMode="auto">
          <a:xfrm>
            <a:off x="1979613" y="168275"/>
            <a:ext cx="7204075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990000"/>
                </a:solidFill>
                <a:latin typeface="Arial" pitchFamily="34" charset="0"/>
              </a:rPr>
              <a:t>МУ ДПО «Информационно-образовательный центр» Тутаевского МР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827088" y="765175"/>
            <a:ext cx="8137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Задача 4</a:t>
            </a:r>
            <a:endParaRPr lang="ru-RU" sz="3600" b="1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13315" name="Group 21"/>
          <p:cNvGrpSpPr>
            <a:grpSpLocks/>
          </p:cNvGrpSpPr>
          <p:nvPr/>
        </p:nvGrpSpPr>
        <p:grpSpPr bwMode="auto">
          <a:xfrm>
            <a:off x="0" y="-534988"/>
            <a:ext cx="9144000" cy="7392988"/>
            <a:chOff x="0" y="-337"/>
            <a:chExt cx="5760" cy="4657"/>
          </a:xfrm>
        </p:grpSpPr>
        <p:sp>
          <p:nvSpPr>
            <p:cNvPr id="13319" name="Line 22"/>
            <p:cNvSpPr>
              <a:spLocks noChangeShapeType="1"/>
            </p:cNvSpPr>
            <p:nvPr/>
          </p:nvSpPr>
          <p:spPr bwMode="auto">
            <a:xfrm flipV="1">
              <a:off x="0" y="4027"/>
              <a:ext cx="5465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0" name="Line 23"/>
            <p:cNvSpPr>
              <a:spLocks noChangeShapeType="1"/>
            </p:cNvSpPr>
            <p:nvPr/>
          </p:nvSpPr>
          <p:spPr bwMode="auto">
            <a:xfrm flipV="1">
              <a:off x="0" y="4059"/>
              <a:ext cx="560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1" name="Line 24"/>
            <p:cNvSpPr>
              <a:spLocks noChangeShapeType="1"/>
            </p:cNvSpPr>
            <p:nvPr/>
          </p:nvSpPr>
          <p:spPr bwMode="auto">
            <a:xfrm rot="5400000">
              <a:off x="-1578" y="2560"/>
              <a:ext cx="352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Line 25"/>
            <p:cNvSpPr>
              <a:spLocks noChangeShapeType="1"/>
            </p:cNvSpPr>
            <p:nvPr/>
          </p:nvSpPr>
          <p:spPr bwMode="auto">
            <a:xfrm rot="5400000" flipV="1">
              <a:off x="-1634" y="2537"/>
              <a:ext cx="356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323" name="Group 26"/>
            <p:cNvGrpSpPr>
              <a:grpSpLocks/>
            </p:cNvGrpSpPr>
            <p:nvPr/>
          </p:nvGrpSpPr>
          <p:grpSpPr bwMode="auto">
            <a:xfrm>
              <a:off x="151" y="-337"/>
              <a:ext cx="963" cy="1402"/>
              <a:chOff x="148" y="-377"/>
              <a:chExt cx="1060" cy="1544"/>
            </a:xfrm>
          </p:grpSpPr>
          <p:sp>
            <p:nvSpPr>
              <p:cNvPr id="13326" name="Arc 29"/>
              <p:cNvSpPr>
                <a:spLocks/>
              </p:cNvSpPr>
              <p:nvPr/>
            </p:nvSpPr>
            <p:spPr bwMode="auto">
              <a:xfrm rot="2525349">
                <a:off x="148" y="-377"/>
                <a:ext cx="1060" cy="1544"/>
              </a:xfrm>
              <a:custGeom>
                <a:avLst/>
                <a:gdLst>
                  <a:gd name="T0" fmla="*/ 0 w 21600"/>
                  <a:gd name="T1" fmla="*/ 0 h 35286"/>
                  <a:gd name="T2" fmla="*/ 0 w 21600"/>
                  <a:gd name="T3" fmla="*/ 0 h 35286"/>
                  <a:gd name="T4" fmla="*/ 0 w 21600"/>
                  <a:gd name="T5" fmla="*/ 0 h 352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86"/>
                  <a:gd name="T11" fmla="*/ 21600 w 21600"/>
                  <a:gd name="T12" fmla="*/ 35286 h 352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86" fill="none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</a:path>
                  <a:path w="21600" h="35286" stroke="0" extrusionOk="0">
                    <a:moveTo>
                      <a:pt x="16053" y="0"/>
                    </a:moveTo>
                    <a:cubicBezTo>
                      <a:pt x="19624" y="3966"/>
                      <a:pt x="21600" y="9114"/>
                      <a:pt x="21600" y="14451"/>
                    </a:cubicBezTo>
                    <a:cubicBezTo>
                      <a:pt x="21600" y="24186"/>
                      <a:pt x="15087" y="32719"/>
                      <a:pt x="5696" y="35286"/>
                    </a:cubicBezTo>
                    <a:lnTo>
                      <a:pt x="0" y="14451"/>
                    </a:lnTo>
                    <a:lnTo>
                      <a:pt x="16053" y="0"/>
                    </a:lnTo>
                    <a:close/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7" name="Arc 30"/>
              <p:cNvSpPr>
                <a:spLocks/>
              </p:cNvSpPr>
              <p:nvPr/>
            </p:nvSpPr>
            <p:spPr bwMode="auto">
              <a:xfrm rot="2525349">
                <a:off x="279" y="-283"/>
                <a:ext cx="879" cy="1446"/>
              </a:xfrm>
              <a:custGeom>
                <a:avLst/>
                <a:gdLst>
                  <a:gd name="T0" fmla="*/ 0 w 21600"/>
                  <a:gd name="T1" fmla="*/ 0 h 37724"/>
                  <a:gd name="T2" fmla="*/ 0 w 21600"/>
                  <a:gd name="T3" fmla="*/ 0 h 37724"/>
                  <a:gd name="T4" fmla="*/ 0 w 21600"/>
                  <a:gd name="T5" fmla="*/ 0 h 377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24"/>
                  <a:gd name="T11" fmla="*/ 21600 w 21600"/>
                  <a:gd name="T12" fmla="*/ 37724 h 377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24" fill="none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</a:path>
                  <a:path w="21600" h="37724" stroke="0" extrusionOk="0">
                    <a:moveTo>
                      <a:pt x="14172" y="0"/>
                    </a:moveTo>
                    <a:cubicBezTo>
                      <a:pt x="18890" y="4102"/>
                      <a:pt x="21600" y="10047"/>
                      <a:pt x="21600" y="16300"/>
                    </a:cubicBezTo>
                    <a:cubicBezTo>
                      <a:pt x="21600" y="27166"/>
                      <a:pt x="13527" y="36341"/>
                      <a:pt x="2749" y="37724"/>
                    </a:cubicBezTo>
                    <a:lnTo>
                      <a:pt x="0" y="16300"/>
                    </a:lnTo>
                    <a:lnTo>
                      <a:pt x="14172" y="0"/>
                    </a:lnTo>
                    <a:close/>
                  </a:path>
                </a:pathLst>
              </a:cu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324" name="Line 35"/>
            <p:cNvSpPr>
              <a:spLocks noChangeShapeType="1"/>
            </p:cNvSpPr>
            <p:nvPr/>
          </p:nvSpPr>
          <p:spPr bwMode="auto">
            <a:xfrm flipV="1">
              <a:off x="1066" y="424"/>
              <a:ext cx="4694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5" name="Line 36"/>
            <p:cNvSpPr>
              <a:spLocks noChangeShapeType="1"/>
            </p:cNvSpPr>
            <p:nvPr/>
          </p:nvSpPr>
          <p:spPr bwMode="auto">
            <a:xfrm>
              <a:off x="1066" y="391"/>
              <a:ext cx="469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16" name="Прямоугольник 21"/>
          <p:cNvSpPr>
            <a:spLocks noChangeArrowheads="1"/>
          </p:cNvSpPr>
          <p:nvPr/>
        </p:nvSpPr>
        <p:spPr bwMode="auto">
          <a:xfrm>
            <a:off x="222604" y="1196974"/>
            <a:ext cx="8948738" cy="534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300"/>
              </a:spcAft>
              <a:buClrTx/>
              <a:buFontTx/>
              <a:buNone/>
            </a:pPr>
            <a:r>
              <a:rPr lang="ru-RU" altLang="ru-RU" sz="2800" b="1" dirty="0">
                <a:latin typeface="Calibri" pitchFamily="34" charset="0"/>
              </a:rPr>
              <a:t>апробировать, обобщить и представить управленческую и педагогическую практику организации взаимодействия ОУ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ClrTx/>
              <a:buFontTx/>
              <a:buNone/>
            </a:pPr>
            <a:r>
              <a:rPr lang="ru-RU" altLang="ru-RU" sz="2400" dirty="0">
                <a:latin typeface="Calibri" pitchFamily="34" charset="0"/>
              </a:rPr>
              <a:t>Мероприятия: </a:t>
            </a: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Tx/>
              <a:buFont typeface="Calibri" pitchFamily="34" charset="0"/>
              <a:buChar char="―"/>
            </a:pPr>
            <a:r>
              <a:rPr lang="ru-RU" altLang="ru-RU" sz="2400" dirty="0">
                <a:latin typeface="Calibri" pitchFamily="34" charset="0"/>
              </a:rPr>
              <a:t>апробация и корректировка пакета нормативно-правовой </a:t>
            </a:r>
            <a:r>
              <a:rPr lang="ru-RU" altLang="ru-RU" sz="2400" dirty="0" smtClean="0">
                <a:latin typeface="Calibri" pitchFamily="34" charset="0"/>
              </a:rPr>
              <a:t>документации;</a:t>
            </a:r>
            <a:endParaRPr lang="en-US" altLang="ru-RU" sz="2400" dirty="0" smtClean="0">
              <a:latin typeface="Calibri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Tx/>
              <a:buFont typeface="Calibri" pitchFamily="34" charset="0"/>
              <a:buChar char="―"/>
            </a:pPr>
            <a:r>
              <a:rPr lang="ru-RU" altLang="ru-RU" sz="2400" dirty="0" smtClean="0">
                <a:latin typeface="Calibri" pitchFamily="34" charset="0"/>
              </a:rPr>
              <a:t>экспертиза, корректировка  и апробация дополнительных </a:t>
            </a:r>
            <a:r>
              <a:rPr lang="ru-RU" altLang="ru-RU" sz="2400" dirty="0">
                <a:latin typeface="Calibri" pitchFamily="34" charset="0"/>
              </a:rPr>
              <a:t>общеобразовательных программ и программ внеурочной деятельности</a:t>
            </a:r>
            <a:r>
              <a:rPr lang="ru-RU" altLang="ru-RU" sz="2400" dirty="0" smtClean="0">
                <a:latin typeface="Calibri" pitchFamily="34" charset="0"/>
              </a:rPr>
              <a:t>;</a:t>
            </a: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Tx/>
              <a:buFont typeface="Calibri" pitchFamily="34" charset="0"/>
              <a:buChar char="―"/>
            </a:pPr>
            <a:r>
              <a:rPr lang="ru-RU" altLang="ru-RU" sz="2400" dirty="0">
                <a:latin typeface="Calibri" pitchFamily="34" charset="0"/>
              </a:rPr>
              <a:t>корректировка образовательных программ </a:t>
            </a:r>
            <a:r>
              <a:rPr lang="ru-RU" altLang="ru-RU" sz="2400" dirty="0" smtClean="0">
                <a:latin typeface="Calibri" pitchFamily="34" charset="0"/>
              </a:rPr>
              <a:t>учреждений;</a:t>
            </a:r>
            <a:endParaRPr lang="ru-RU" altLang="ru-RU" sz="2400" dirty="0">
              <a:latin typeface="Calibri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Tx/>
              <a:buFont typeface="Calibri" pitchFamily="34" charset="0"/>
              <a:buChar char="―"/>
            </a:pPr>
            <a:r>
              <a:rPr lang="ru-RU" altLang="ru-RU" sz="2400" dirty="0" smtClean="0">
                <a:latin typeface="Calibri" pitchFamily="34" charset="0"/>
              </a:rPr>
              <a:t>мониторинги </a:t>
            </a:r>
            <a:r>
              <a:rPr lang="ru-RU" altLang="ru-RU" sz="2400" dirty="0">
                <a:latin typeface="Calibri" pitchFamily="34" charset="0"/>
              </a:rPr>
              <a:t>удовлетворённости </a:t>
            </a:r>
            <a:r>
              <a:rPr lang="ru-RU" altLang="ru-RU" sz="2400" dirty="0" smtClean="0">
                <a:latin typeface="Calibri" pitchFamily="34" charset="0"/>
              </a:rPr>
              <a:t>обучающихся;</a:t>
            </a: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Tx/>
              <a:buFont typeface="Calibri" pitchFamily="34" charset="0"/>
              <a:buChar char="―"/>
            </a:pPr>
            <a:r>
              <a:rPr lang="ru-RU" altLang="ru-RU" sz="2400" dirty="0" smtClean="0">
                <a:latin typeface="Calibri" pitchFamily="34" charset="0"/>
              </a:rPr>
              <a:t>мониторинги  </a:t>
            </a:r>
            <a:r>
              <a:rPr lang="ru-RU" altLang="ru-RU" sz="2400" dirty="0">
                <a:latin typeface="Calibri" pitchFamily="34" charset="0"/>
              </a:rPr>
              <a:t>удовлетворённости и профессиональных затруднений </a:t>
            </a:r>
            <a:r>
              <a:rPr lang="ru-RU" altLang="ru-RU" sz="2400" dirty="0" smtClean="0">
                <a:latin typeface="Calibri" pitchFamily="34" charset="0"/>
              </a:rPr>
              <a:t>педагогов.</a:t>
            </a:r>
            <a:endParaRPr lang="ru-RU" altLang="ru-RU" sz="2400" dirty="0">
              <a:latin typeface="Calibri" pitchFamily="34" charset="0"/>
            </a:endParaRPr>
          </a:p>
        </p:txBody>
      </p:sp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-334963"/>
            <a:ext cx="1619250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8" name="Text Box 37"/>
          <p:cNvSpPr txBox="1">
            <a:spLocks noChangeArrowheads="1"/>
          </p:cNvSpPr>
          <p:nvPr/>
        </p:nvSpPr>
        <p:spPr bwMode="auto">
          <a:xfrm>
            <a:off x="1979613" y="168275"/>
            <a:ext cx="7204075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rgbClr val="990000"/>
                </a:solidFill>
                <a:latin typeface="Arial" pitchFamily="34" charset="0"/>
              </a:rPr>
              <a:t>МУ ДПО «Информационно-образовательный центр» Тутаевского МР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3297</TotalTime>
  <Words>1347</Words>
  <Application>Microsoft Office PowerPoint</Application>
  <PresentationFormat>Экран (4:3)</PresentationFormat>
  <Paragraphs>236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Профиль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DESIGN</dc:creator>
  <cp:lastModifiedBy>user</cp:lastModifiedBy>
  <cp:revision>137</cp:revision>
  <dcterms:created xsi:type="dcterms:W3CDTF">2010-08-17T12:07:59Z</dcterms:created>
  <dcterms:modified xsi:type="dcterms:W3CDTF">2017-05-23T06:28:00Z</dcterms:modified>
</cp:coreProperties>
</file>