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handoutMasterIdLst>
    <p:handoutMasterId r:id="rId16"/>
  </p:handoutMasterIdLst>
  <p:sldIdLst>
    <p:sldId id="346" r:id="rId4"/>
    <p:sldId id="348" r:id="rId5"/>
    <p:sldId id="351" r:id="rId6"/>
    <p:sldId id="352" r:id="rId7"/>
    <p:sldId id="357" r:id="rId8"/>
    <p:sldId id="266" r:id="rId9"/>
    <p:sldId id="362" r:id="rId10"/>
    <p:sldId id="363" r:id="rId11"/>
    <p:sldId id="361" r:id="rId12"/>
    <p:sldId id="358" r:id="rId13"/>
    <p:sldId id="360" r:id="rId14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800"/>
    <a:srgbClr val="E4E92B"/>
    <a:srgbClr val="000000"/>
    <a:srgbClr val="CFDEB0"/>
    <a:srgbClr val="B18F13"/>
    <a:srgbClr val="E6BA1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6" autoAdjust="0"/>
    <p:restoredTop sz="90828" autoAdjust="0"/>
  </p:normalViewPr>
  <p:slideViewPr>
    <p:cSldViewPr>
      <p:cViewPr varScale="1">
        <p:scale>
          <a:sx n="67" d="100"/>
          <a:sy n="67" d="100"/>
        </p:scale>
        <p:origin x="-15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E3A7D-8594-4206-8FBC-19510591D546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24F87-CED4-43EB-9146-BF7A60D46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843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1C6F0-7411-4D99-8813-6C950C9766F6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64282-DAA3-4656-AB76-8BB7B056F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sz="60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 </a:t>
            </a:r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ctr">
              <a:buNone/>
              <a:defRPr sz="32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620000" cy="1620000"/>
          </a:xfrm>
          <a:prstGeom prst="rect">
            <a:avLst/>
          </a:prstGeom>
          <a:noFill/>
        </p:spPr>
      </p:pic>
      <p:pic>
        <p:nvPicPr>
          <p:cNvPr id="9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488504" y="0"/>
            <a:ext cx="1620000" cy="1620000"/>
          </a:xfrm>
          <a:prstGeom prst="rect">
            <a:avLst/>
          </a:prstGeom>
          <a:noFill/>
        </p:spPr>
      </p:pic>
      <p:pic>
        <p:nvPicPr>
          <p:cNvPr id="10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V="1">
            <a:off x="0" y="5238000"/>
            <a:ext cx="1620000" cy="1620000"/>
          </a:xfrm>
          <a:prstGeom prst="rect">
            <a:avLst/>
          </a:prstGeom>
          <a:noFill/>
        </p:spPr>
      </p:pic>
      <p:pic>
        <p:nvPicPr>
          <p:cNvPr id="11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H="1" flipV="1">
            <a:off x="7488504" y="5238000"/>
            <a:ext cx="1620000" cy="1620000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 userDrawn="1"/>
        </p:nvGrpSpPr>
        <p:grpSpPr>
          <a:xfrm>
            <a:off x="1439652" y="0"/>
            <a:ext cx="6264696" cy="656692"/>
            <a:chOff x="1439652" y="0"/>
            <a:chExt cx="6264696" cy="656692"/>
          </a:xfrm>
        </p:grpSpPr>
        <p:pic>
          <p:nvPicPr>
            <p:cNvPr id="25" name="Рисунок 24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1439652" y="0"/>
              <a:ext cx="3132348" cy="656692"/>
            </a:xfrm>
            <a:prstGeom prst="rect">
              <a:avLst/>
            </a:prstGeom>
          </p:spPr>
        </p:pic>
        <p:pic>
          <p:nvPicPr>
            <p:cNvPr id="26" name="Рисунок 25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4572000" y="0"/>
              <a:ext cx="3132348" cy="656692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 userDrawn="1"/>
        </p:nvGrpSpPr>
        <p:grpSpPr>
          <a:xfrm flipV="1">
            <a:off x="1439652" y="6201308"/>
            <a:ext cx="6264696" cy="656692"/>
            <a:chOff x="1439652" y="0"/>
            <a:chExt cx="6264696" cy="656692"/>
          </a:xfrm>
        </p:grpSpPr>
        <p:pic>
          <p:nvPicPr>
            <p:cNvPr id="29" name="Рисунок 28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1439652" y="0"/>
              <a:ext cx="3132348" cy="656692"/>
            </a:xfrm>
            <a:prstGeom prst="rect">
              <a:avLst/>
            </a:prstGeom>
          </p:spPr>
        </p:pic>
        <p:pic>
          <p:nvPicPr>
            <p:cNvPr id="30" name="Рисунок 29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4572000" y="0"/>
              <a:ext cx="3132348" cy="65669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4ABD6-258E-400A-B669-FFCD409441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24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3631-4B12-4506-A1D4-670167DEF9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2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4479E-EA41-4874-9CCD-190754608D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1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9707D-4B15-45FD-A5B9-7944B309D1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16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D6097-BE5A-4462-B526-7969BCDBF9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75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8942C-D9CD-45F6-A86F-E01F47C01A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80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9CAC4-7C2F-4863-9EA5-100EC519BC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90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88B93-1D28-4CE2-BF2A-B06FC06156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0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000" cy="74209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32756"/>
            <a:ext cx="7920000" cy="5112568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1237C-CD2E-4251-A58F-A744F2858F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8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4EBB5-C699-48A0-A98F-C5E5452BD1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43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48291-3A23-47B7-BBB8-A073C9FD72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9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705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98E4-AFE3-48DC-931D-E26CE55E07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44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4ABD6-258E-400A-B669-FFCD409441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58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3631-4B12-4506-A1D4-670167DEF9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96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4479E-EA41-4874-9CCD-190754608D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12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9707D-4B15-45FD-A5B9-7944B309D1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59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D6097-BE5A-4462-B526-7969BCDBF9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98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8942C-D9CD-45F6-A86F-E01F47C01A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1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1" y="4406900"/>
            <a:ext cx="7415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611" y="2906713"/>
            <a:ext cx="7415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9CAC4-7C2F-4863-9EA5-100EC519BC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95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88B93-1D28-4CE2-BF2A-B06FC06156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39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1237C-CD2E-4251-A58F-A744F2858F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88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4EBB5-C699-48A0-A98F-C5E5452BD1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3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48291-3A23-47B7-BBB8-A073C9FD72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6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705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98E4-AFE3-48DC-931D-E26CE55E07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2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5162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80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162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5162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6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8680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273050"/>
            <a:ext cx="238590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612" y="1435100"/>
            <a:ext cx="238590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742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232756"/>
            <a:ext cx="77152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Рисунок2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0" y="0"/>
            <a:ext cx="9004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5028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5028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5028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028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5028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5028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8C8CE"/>
              </a:gs>
              <a:gs pos="100000">
                <a:srgbClr val="F4F4F5"/>
              </a:gs>
            </a:gsLst>
            <a:path path="shape">
              <a:fillToRect l="50000" t="50000" r="50000" b="50000"/>
            </a:path>
          </a:gradFill>
          <a:ln w="28575" algn="in">
            <a:solidFill>
              <a:srgbClr val="211E6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048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5AEB9C-4DEC-43F2-BDD5-A30C2B04C73C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2" name="Picture 7" descr="макет ИОЦ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3" name="Picture 8" descr="шарики горизонт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04800"/>
            <a:ext cx="2125662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93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8C8CE"/>
              </a:gs>
              <a:gs pos="100000">
                <a:srgbClr val="F4F4F5"/>
              </a:gs>
            </a:gsLst>
            <a:path path="shape">
              <a:fillToRect l="50000" t="50000" r="50000" b="50000"/>
            </a:path>
          </a:gradFill>
          <a:ln w="28575" algn="in">
            <a:solidFill>
              <a:srgbClr val="211E6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048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5AEB9C-4DEC-43F2-BDD5-A30C2B04C73C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2" name="Picture 7" descr="макет ИОЦ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3" name="Picture 8" descr="шарики горизонт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04800"/>
            <a:ext cx="2125662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79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920000" cy="4104456"/>
          </a:xfrm>
        </p:spPr>
        <p:txBody>
          <a:bodyPr>
            <a:normAutofit/>
          </a:bodyPr>
          <a:lstStyle/>
          <a:p>
            <a:r>
              <a:rPr lang="ru-RU" b="1" i="1" dirty="0"/>
              <a:t>Положение об индивидуальном проекте обучающегося муниципальной сети организации обучения на уровне СОО</a:t>
            </a:r>
            <a:br>
              <a:rPr lang="ru-RU" b="1" i="1" dirty="0"/>
            </a:b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263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91530C-EB1B-49D0-8728-CE5D8DD6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000" cy="1282154"/>
          </a:xfrm>
        </p:spPr>
        <p:txBody>
          <a:bodyPr>
            <a:normAutofit/>
          </a:bodyPr>
          <a:lstStyle/>
          <a:p>
            <a:r>
              <a:rPr lang="ru-RU" b="1" i="1" dirty="0"/>
              <a:t>Сопровождение индивидуального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528B66-A0B1-48E2-9D2E-00C314490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772816"/>
            <a:ext cx="7632848" cy="45725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600" b="1" dirty="0">
                <a:latin typeface="Times New Roman"/>
                <a:cs typeface="Calibri"/>
              </a:rPr>
              <a:t>Консультант </a:t>
            </a:r>
            <a:r>
              <a:rPr lang="ru-RU" sz="2600" dirty="0" smtClean="0">
                <a:latin typeface="Times New Roman"/>
                <a:cs typeface="Calibri"/>
              </a:rPr>
              <a:t>– педагог-предметник </a:t>
            </a:r>
            <a:r>
              <a:rPr lang="ru-RU" sz="2600" dirty="0" smtClean="0">
                <a:latin typeface="Times New Roman"/>
                <a:cs typeface="Calibri"/>
              </a:rPr>
              <a:t>района по </a:t>
            </a:r>
            <a:r>
              <a:rPr lang="ru-RU" sz="2600" dirty="0" smtClean="0">
                <a:latin typeface="Times New Roman"/>
                <a:cs typeface="Calibri"/>
              </a:rPr>
              <a:t>направлению «Проектной школы», </a:t>
            </a:r>
            <a:r>
              <a:rPr lang="ru-RU" sz="2600" dirty="0">
                <a:latin typeface="Times New Roman"/>
                <a:cs typeface="Calibri"/>
              </a:rPr>
              <a:t>отвечающий за:</a:t>
            </a:r>
          </a:p>
          <a:p>
            <a:pPr algn="just"/>
            <a:r>
              <a:rPr lang="ru-RU" sz="2600" dirty="0">
                <a:latin typeface="Times New Roman"/>
                <a:cs typeface="Calibri"/>
              </a:rPr>
              <a:t>содержание проекта (исследования);</a:t>
            </a:r>
          </a:p>
          <a:p>
            <a:pPr algn="just"/>
            <a:r>
              <a:rPr lang="ru-RU" sz="2600" dirty="0">
                <a:latin typeface="Times New Roman"/>
                <a:cs typeface="Calibri"/>
              </a:rPr>
              <a:t>оформление письменной (исследовательской) работы;</a:t>
            </a:r>
          </a:p>
          <a:p>
            <a:pPr algn="just"/>
            <a:r>
              <a:rPr lang="ru-RU" sz="2600" dirty="0">
                <a:latin typeface="Times New Roman"/>
                <a:cs typeface="Calibri"/>
              </a:rPr>
              <a:t>подготовку обучающегося к предзащите и защите индивидуального проекта.</a:t>
            </a:r>
          </a:p>
          <a:p>
            <a:pPr marL="0" indent="0" algn="just">
              <a:buNone/>
            </a:pPr>
            <a:endParaRPr lang="ru-RU" sz="2600" dirty="0">
              <a:latin typeface="Times New Roman"/>
              <a:cs typeface="Calibri"/>
            </a:endParaRPr>
          </a:p>
          <a:p>
            <a:pPr marL="0" indent="0" algn="just">
              <a:buNone/>
            </a:pPr>
            <a:r>
              <a:rPr lang="ru-RU" sz="2600" dirty="0">
                <a:latin typeface="Times New Roman"/>
                <a:cs typeface="Calibri"/>
              </a:rPr>
              <a:t>Проводит 12 консультаций (по графику).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/>
                <a:cs typeface="Calibri"/>
              </a:rPr>
              <a:t>Проверяет и оценивает </a:t>
            </a:r>
            <a:r>
              <a:rPr lang="ru-RU" sz="2600" dirty="0">
                <a:latin typeface="Times New Roman"/>
                <a:cs typeface="Calibri"/>
              </a:rPr>
              <a:t>письменную (исследовательскую) работу.</a:t>
            </a:r>
          </a:p>
        </p:txBody>
      </p:sp>
    </p:spTree>
    <p:extLst>
      <p:ext uri="{BB962C8B-B14F-4D97-AF65-F5344CB8AC3E}">
        <p14:creationId xmlns:p14="http://schemas.microsoft.com/office/powerpoint/2010/main" val="23937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91530C-EB1B-49D0-8728-CE5D8DD6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000" cy="1282154"/>
          </a:xfrm>
        </p:spPr>
        <p:txBody>
          <a:bodyPr>
            <a:normAutofit/>
          </a:bodyPr>
          <a:lstStyle/>
          <a:p>
            <a:r>
              <a:rPr lang="ru-RU" b="1" i="1" dirty="0"/>
              <a:t>Сопровождение индивидуального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528B66-A0B1-48E2-9D2E-00C314490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700808"/>
            <a:ext cx="7776864" cy="46445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>
                <a:latin typeface="Times New Roman"/>
                <a:cs typeface="Calibri"/>
              </a:rPr>
              <a:t>Тьютор </a:t>
            </a:r>
            <a:r>
              <a:rPr lang="ru-RU" sz="2600" dirty="0">
                <a:latin typeface="Times New Roman"/>
                <a:cs typeface="Calibri"/>
              </a:rPr>
              <a:t>– педагог Базового учреждения (например, классный руководитель), который:</a:t>
            </a:r>
          </a:p>
          <a:p>
            <a:pPr algn="just"/>
            <a:r>
              <a:rPr lang="ru-RU" sz="2600" dirty="0">
                <a:latin typeface="Times New Roman"/>
                <a:cs typeface="Calibri"/>
              </a:rPr>
              <a:t>контролирует выполнение индивидуального проекта обучающимся (визитка проекта, маршрутный лист);</a:t>
            </a:r>
          </a:p>
          <a:p>
            <a:pPr algn="just"/>
            <a:r>
              <a:rPr lang="ru-RU" sz="2600" dirty="0">
                <a:latin typeface="Times New Roman"/>
                <a:cs typeface="Calibri"/>
              </a:rPr>
              <a:t>решает организационные вопросы (сообщает график консультаций);</a:t>
            </a:r>
          </a:p>
          <a:p>
            <a:pPr algn="just"/>
            <a:r>
              <a:rPr lang="ru-RU" sz="2600" dirty="0">
                <a:latin typeface="Times New Roman"/>
                <a:cs typeface="Calibri"/>
              </a:rPr>
              <a:t>заполняет классный журнал (переносит отметку из маршрутного листа).</a:t>
            </a:r>
          </a:p>
          <a:p>
            <a:pPr marL="0" indent="0">
              <a:buNone/>
            </a:pPr>
            <a:endParaRPr lang="ru-RU" sz="26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95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920000" cy="936104"/>
          </a:xfrm>
        </p:spPr>
        <p:txBody>
          <a:bodyPr>
            <a:normAutofit/>
          </a:bodyPr>
          <a:lstStyle/>
          <a:p>
            <a:r>
              <a:rPr lang="ru-RU" b="1" i="1" dirty="0"/>
              <a:t>Индивидуальный проект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3314"/>
            <a:ext cx="7632849" cy="493801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600" b="1" dirty="0">
                <a:latin typeface="Times New Roman"/>
                <a:cs typeface="Calibri"/>
              </a:rPr>
              <a:t>Должен быть представлен </a:t>
            </a:r>
            <a:r>
              <a:rPr lang="ru-RU" sz="2600" dirty="0">
                <a:latin typeface="Times New Roman"/>
                <a:cs typeface="Calibri"/>
              </a:rPr>
              <a:t>в виде завершённого учебного исследования или разработанного проекта: информационного, </a:t>
            </a:r>
            <a:r>
              <a:rPr lang="ru-RU" sz="2600" dirty="0">
                <a:latin typeface="Times New Roman"/>
                <a:ea typeface="Calibri"/>
                <a:cs typeface="Calibri"/>
              </a:rPr>
              <a:t>творческого, социального,  прикладного, конструкторского, инженерного и т. д.</a:t>
            </a:r>
          </a:p>
          <a:p>
            <a:pPr marL="0" indent="0" algn="just">
              <a:buNone/>
            </a:pPr>
            <a:endParaRPr lang="ru-RU" b="1" i="1" dirty="0"/>
          </a:p>
          <a:p>
            <a:pPr marL="0" indent="0" algn="just">
              <a:buNone/>
            </a:pPr>
            <a:r>
              <a:rPr lang="ru-RU" sz="2600" b="1" dirty="0">
                <a:latin typeface="Times New Roman"/>
                <a:cs typeface="Calibri"/>
              </a:rPr>
              <a:t>Должен быть связан:</a:t>
            </a:r>
          </a:p>
          <a:p>
            <a:pPr algn="just"/>
            <a:r>
              <a:rPr lang="ru-RU" sz="2600" dirty="0">
                <a:latin typeface="Times New Roman"/>
                <a:cs typeface="Calibri"/>
              </a:rPr>
              <a:t>с новейшими достижениям</a:t>
            </a:r>
            <a:r>
              <a:rPr lang="ru-RU" sz="2600" dirty="0">
                <a:latin typeface="Times New Roman"/>
                <a:ea typeface="Calibri"/>
                <a:cs typeface="Calibri"/>
              </a:rPr>
              <a:t>и в области науки и технологий;</a:t>
            </a:r>
          </a:p>
          <a:p>
            <a:pPr lvl="0" algn="just"/>
            <a:r>
              <a:rPr lang="ru-RU" sz="2600" dirty="0">
                <a:latin typeface="Times New Roman"/>
                <a:ea typeface="Calibri"/>
                <a:cs typeface="Calibri"/>
              </a:rPr>
              <a:t>с предметами, не изучаемыми в школе: психологией, социологией, бизнесом и т. д.;</a:t>
            </a:r>
          </a:p>
          <a:p>
            <a:pPr lvl="0" algn="just"/>
            <a:r>
              <a:rPr lang="ru-RU" sz="2600" dirty="0">
                <a:latin typeface="Times New Roman"/>
                <a:ea typeface="Calibri"/>
                <a:cs typeface="Calibri"/>
              </a:rPr>
              <a:t>с изучением проблем местного сообщества, региона, мира в целом.</a:t>
            </a:r>
          </a:p>
          <a:p>
            <a:pPr algn="ctr">
              <a:buNone/>
            </a:pPr>
            <a:endParaRPr lang="ru-RU" b="1" i="1" dirty="0"/>
          </a:p>
          <a:p>
            <a:pPr algn="ctr">
              <a:buNone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9273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705600" cy="762000"/>
          </a:xfrm>
        </p:spPr>
        <p:txBody>
          <a:bodyPr/>
          <a:lstStyle/>
          <a:p>
            <a:pPr>
              <a:defRPr/>
            </a:pPr>
            <a:r>
              <a:rPr lang="ru-RU" sz="3200" dirty="0"/>
              <a:t>Подготовительная работа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1447800" y="1066800"/>
            <a:ext cx="8229600" cy="914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b="1" dirty="0"/>
              <a:t>Проектировочные сессии </a:t>
            </a:r>
          </a:p>
          <a:p>
            <a:pPr marL="0" indent="0">
              <a:buFontTx/>
              <a:buNone/>
            </a:pPr>
            <a:r>
              <a:rPr lang="ru-RU" altLang="ru-RU" dirty="0"/>
              <a:t>(декабрь 2017 г., март 2018 г.)</a:t>
            </a:r>
          </a:p>
        </p:txBody>
      </p:sp>
      <p:pic>
        <p:nvPicPr>
          <p:cNvPr id="37890" name="Picture 2" descr="C:\Users\1\Desktop\ПРОЕКТ СЕТЬ и МЕТАПРЕДМЕТЫ\ПРОЕКТНАЯ ШКОЛА\фото 7-8.12.2017 метапредметы СШ № 3\IMG_23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0" r="12581"/>
          <a:stretch/>
        </p:blipFill>
        <p:spPr bwMode="auto">
          <a:xfrm>
            <a:off x="0" y="2667000"/>
            <a:ext cx="3688800" cy="3792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C:\Users\1\Desktop\ПРОЕКТ СЕТЬ и МЕТАПРЕДМЕТЫ\ПРОЕКТНАЯ ШКОЛА\фото 7-8.12.2017 метапредметы СШ № 3\IMG_23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0"/>
          <a:stretch/>
        </p:blipFill>
        <p:spPr bwMode="auto">
          <a:xfrm>
            <a:off x="2667000" y="3911600"/>
            <a:ext cx="4876800" cy="2943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C:\Users\1\Desktop\ПРОЕКТ СЕТЬ и МЕТАПРЕДМЕТЫ\ПРОЕКТНАЯ ШКОЛА\фото 7-8.12.2017 метапредметы СШ № 3\IMG_23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69397"/>
            <a:ext cx="4191000" cy="279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Направления для разработки проектов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7920880" cy="420933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altLang="ru-RU" dirty="0"/>
              <a:t>Экологические проблемы региона. Здоровый образ жизни и здоровье</a:t>
            </a:r>
          </a:p>
          <a:p>
            <a:pPr>
              <a:spcAft>
                <a:spcPts val="600"/>
              </a:spcAft>
            </a:pPr>
            <a:r>
              <a:rPr lang="ru-RU" altLang="ru-RU" dirty="0"/>
              <a:t>Человек в мире техники и цифровой среде</a:t>
            </a:r>
          </a:p>
          <a:p>
            <a:pPr>
              <a:spcAft>
                <a:spcPts val="600"/>
              </a:spcAft>
            </a:pPr>
            <a:r>
              <a:rPr lang="ru-RU" altLang="ru-RU" dirty="0"/>
              <a:t>Проблемы коммуникации</a:t>
            </a:r>
          </a:p>
          <a:p>
            <a:pPr>
              <a:spcAft>
                <a:spcPts val="600"/>
              </a:spcAft>
            </a:pPr>
            <a:r>
              <a:rPr lang="ru-RU" altLang="ru-RU" dirty="0"/>
              <a:t>Туризм в Тутаеве: как его сделать привлекательным?</a:t>
            </a:r>
          </a:p>
          <a:p>
            <a:pPr>
              <a:spcAft>
                <a:spcPts val="600"/>
              </a:spcAft>
            </a:pPr>
            <a:r>
              <a:rPr lang="ru-RU" altLang="ru-RU" dirty="0"/>
              <a:t>Проблемы современного общества (социальный аспект, проблемы в мире финансов)</a:t>
            </a:r>
          </a:p>
        </p:txBody>
      </p:sp>
    </p:spTree>
    <p:extLst>
      <p:ext uri="{BB962C8B-B14F-4D97-AF65-F5344CB8AC3E}">
        <p14:creationId xmlns:p14="http://schemas.microsoft.com/office/powerpoint/2010/main" val="11091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920000" cy="936104"/>
          </a:xfrm>
        </p:spPr>
        <p:txBody>
          <a:bodyPr>
            <a:normAutofit/>
          </a:bodyPr>
          <a:lstStyle/>
          <a:p>
            <a:r>
              <a:rPr lang="ru-RU" b="1" i="1" dirty="0"/>
              <a:t>Индивидуальный проект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556792"/>
            <a:ext cx="7560840" cy="47885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>
                <a:latin typeface="Times New Roman"/>
                <a:ea typeface="Calibri"/>
                <a:cs typeface="Calibri"/>
              </a:rPr>
              <a:t>Выполняется</a:t>
            </a:r>
            <a:r>
              <a:rPr lang="ru-RU" sz="2600" dirty="0">
                <a:latin typeface="Times New Roman"/>
                <a:ea typeface="Calibri"/>
                <a:cs typeface="Calibri"/>
              </a:rPr>
              <a:t> </a:t>
            </a:r>
            <a:r>
              <a:rPr lang="ru-RU" sz="2600" dirty="0" smtClean="0">
                <a:latin typeface="Times New Roman"/>
                <a:ea typeface="Calibri"/>
                <a:cs typeface="Calibri"/>
              </a:rPr>
              <a:t>обучающимися</a:t>
            </a:r>
            <a:r>
              <a:rPr lang="ru-RU" sz="2600" dirty="0">
                <a:latin typeface="Times New Roman"/>
                <a:ea typeface="Calibri"/>
                <a:cs typeface="Calibri"/>
              </a:rPr>
              <a:t>:</a:t>
            </a:r>
          </a:p>
          <a:p>
            <a:pPr algn="just"/>
            <a:r>
              <a:rPr lang="ru-RU" sz="2600" dirty="0">
                <a:latin typeface="Times New Roman"/>
                <a:ea typeface="Calibri"/>
                <a:cs typeface="Calibri"/>
              </a:rPr>
              <a:t>самостоятельно;</a:t>
            </a:r>
          </a:p>
          <a:p>
            <a:pPr algn="just"/>
            <a:r>
              <a:rPr lang="ru-RU" sz="2600" dirty="0">
                <a:latin typeface="Times New Roman"/>
                <a:ea typeface="Calibri"/>
                <a:cs typeface="Calibri"/>
              </a:rPr>
              <a:t>в течение одного учебного года (в 10 классе);</a:t>
            </a:r>
          </a:p>
          <a:p>
            <a:pPr algn="just"/>
            <a:r>
              <a:rPr lang="ru-RU" sz="2600" dirty="0">
                <a:latin typeface="Times New Roman"/>
                <a:ea typeface="Calibri"/>
                <a:cs typeface="Calibri"/>
              </a:rPr>
              <a:t>в рамках учебного плана (68 часов);</a:t>
            </a:r>
          </a:p>
          <a:p>
            <a:pPr algn="just"/>
            <a:r>
              <a:rPr lang="ru-RU" sz="2600" dirty="0">
                <a:latin typeface="Times New Roman"/>
                <a:ea typeface="Calibri"/>
                <a:cs typeface="Calibri"/>
              </a:rPr>
              <a:t>в три этапа (подготовительный, основной, заключительный);</a:t>
            </a:r>
          </a:p>
          <a:p>
            <a:pPr algn="just"/>
            <a:r>
              <a:rPr lang="ru-RU" sz="2600" dirty="0">
                <a:latin typeface="Times New Roman"/>
                <a:ea typeface="Calibri"/>
                <a:cs typeface="Calibri"/>
              </a:rPr>
              <a:t>по </a:t>
            </a:r>
            <a:r>
              <a:rPr lang="ru-RU" sz="2600" dirty="0" smtClean="0">
                <a:latin typeface="Times New Roman"/>
                <a:ea typeface="Calibri"/>
                <a:cs typeface="Calibri"/>
              </a:rPr>
              <a:t>графику (маршрутный лист).</a:t>
            </a:r>
            <a:endParaRPr lang="ru-RU" sz="2600" dirty="0">
              <a:latin typeface="Times New Roman"/>
              <a:ea typeface="Calibri"/>
              <a:cs typeface="Calibri"/>
            </a:endParaRPr>
          </a:p>
          <a:p>
            <a:pPr marL="0" indent="0" algn="just">
              <a:buNone/>
            </a:pPr>
            <a:endParaRPr lang="ru-RU" sz="2600" b="1" dirty="0">
              <a:latin typeface="Times New Roman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ru-RU" sz="2600" b="1" dirty="0">
                <a:latin typeface="Times New Roman"/>
                <a:ea typeface="Calibri"/>
                <a:cs typeface="Calibri"/>
              </a:rPr>
              <a:t>Сопровождают педагоги </a:t>
            </a:r>
            <a:r>
              <a:rPr lang="ru-RU" sz="2600" dirty="0">
                <a:latin typeface="Times New Roman"/>
                <a:ea typeface="Calibri"/>
                <a:cs typeface="Calibri"/>
              </a:rPr>
              <a:t>– тьютор и консультант.</a:t>
            </a:r>
          </a:p>
          <a:p>
            <a:pPr marL="0" indent="0">
              <a:buNone/>
            </a:pPr>
            <a:endParaRPr lang="ru-RU" sz="2600" dirty="0">
              <a:latin typeface="Times New Roman"/>
              <a:ea typeface="Calibri"/>
              <a:cs typeface="Calibri"/>
            </a:endParaRPr>
          </a:p>
          <a:p>
            <a:pPr algn="ctr">
              <a:buNone/>
            </a:pPr>
            <a:endParaRPr lang="ru-RU" b="1" i="1" dirty="0"/>
          </a:p>
          <a:p>
            <a:pPr algn="ctr">
              <a:buNone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7574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000" cy="1210146"/>
          </a:xfrm>
        </p:spPr>
        <p:txBody>
          <a:bodyPr>
            <a:normAutofit/>
          </a:bodyPr>
          <a:lstStyle/>
          <a:p>
            <a:r>
              <a:rPr lang="ru-RU" b="1" i="1" dirty="0"/>
              <a:t>Результат работы над индивидуальным проектом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87624" y="1772816"/>
            <a:ext cx="7416824" cy="457250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600" b="1" dirty="0">
                <a:latin typeface="Times New Roman"/>
                <a:ea typeface="Calibri"/>
                <a:cs typeface="Calibri"/>
              </a:rPr>
              <a:t>Письменная работа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600" dirty="0">
                <a:latin typeface="Times New Roman"/>
                <a:ea typeface="Calibri"/>
                <a:cs typeface="Calibri"/>
              </a:rPr>
              <a:t>(описание проекта, аналитические материалы, обзорные материалы, отчёты о проведённых исследованиях, бизнес-план, материальный объект, макет и др.) </a:t>
            </a:r>
          </a:p>
          <a:p>
            <a:pPr>
              <a:lnSpc>
                <a:spcPct val="80000"/>
              </a:lnSpc>
            </a:pPr>
            <a:endParaRPr lang="ru-RU" sz="2600" dirty="0">
              <a:latin typeface="Times New Roman"/>
              <a:ea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ru-RU" sz="2600" b="1" dirty="0">
                <a:latin typeface="Times New Roman"/>
                <a:ea typeface="Calibri"/>
                <a:cs typeface="Calibri"/>
              </a:rPr>
              <a:t>Исследовательская работа</a:t>
            </a:r>
          </a:p>
          <a:p>
            <a:pPr marL="0" indent="0">
              <a:lnSpc>
                <a:spcPct val="80000"/>
              </a:lnSpc>
              <a:buNone/>
            </a:pPr>
            <a:endParaRPr lang="ru-RU" sz="2600" b="1" dirty="0">
              <a:latin typeface="Times New Roman"/>
              <a:ea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600" b="1" dirty="0">
              <a:latin typeface="Times New Roman"/>
              <a:ea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600" b="1" dirty="0">
              <a:latin typeface="Times New Roman"/>
              <a:ea typeface="Calibri"/>
              <a:cs typeface="Calibri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sz="2000" dirty="0">
                <a:latin typeface="Times New Roman"/>
                <a:ea typeface="Calibri"/>
                <a:cs typeface="Calibri"/>
              </a:rPr>
              <a:t>Общие требования к содержанию письменной и исследовательской работ и рекомендации по их оформлению (приложение 3 к Положению)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b="1" dirty="0">
              <a:latin typeface="Times New Roman"/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000" cy="922114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Этапы работы над индивидуальным проектом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880847"/>
              </p:ext>
            </p:extLst>
          </p:nvPr>
        </p:nvGraphicFramePr>
        <p:xfrm>
          <a:off x="827584" y="1484784"/>
          <a:ext cx="8064896" cy="48965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6139"/>
                <a:gridCol w="3425325"/>
                <a:gridCol w="2353432"/>
              </a:tblGrid>
              <a:tr h="612994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Этап, сроки</a:t>
                      </a:r>
                      <a:endParaRPr lang="ru-RU" sz="2600" kern="1200" dirty="0">
                        <a:solidFill>
                          <a:srgbClr val="5028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Виды деятельности</a:t>
                      </a:r>
                      <a:endParaRPr lang="ru-RU" sz="2600" kern="1200" dirty="0">
                        <a:solidFill>
                          <a:srgbClr val="5028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Результат</a:t>
                      </a:r>
                      <a:endParaRPr lang="ru-RU" sz="2600" kern="1200" dirty="0">
                        <a:solidFill>
                          <a:srgbClr val="5028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/>
                </a:tc>
              </a:tr>
              <a:tr h="428355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b="1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Подготовительный 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b="1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(14 часов)</a:t>
                      </a:r>
                    </a:p>
                    <a:p>
                      <a:pPr marL="342900" indent="-342900" algn="l" defTabSz="914400" rtl="0" eaLnBrk="1" latinLnBrk="0" hangingPunct="1">
                        <a:spcBef>
                          <a:spcPct val="20000"/>
                        </a:spcBef>
                        <a:buFontTx/>
                        <a:buBlip>
                          <a:blip r:embed="rId2"/>
                        </a:buBlip>
                      </a:pPr>
                      <a:endParaRPr lang="ru-RU" sz="2600" kern="1200" dirty="0" smtClean="0">
                        <a:solidFill>
                          <a:srgbClr val="5028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marL="0" indent="0" algn="l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Проектная школа 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(4-5 сентября)</a:t>
                      </a:r>
                      <a:endParaRPr lang="ru-RU" sz="2600" kern="1200" dirty="0">
                        <a:solidFill>
                          <a:srgbClr val="5028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Выбор направления, темы проекта (исследования), планирование деятельности, ознакомление с требованиями к индивидуальному проекту и его результату (продукту)</a:t>
                      </a:r>
                      <a:endParaRPr lang="ru-RU" sz="2600" kern="1200" dirty="0">
                        <a:solidFill>
                          <a:srgbClr val="5028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Представление замысла проекта (визитка)</a:t>
                      </a:r>
                      <a:endParaRPr lang="ru-RU" sz="2600" kern="1200" dirty="0">
                        <a:solidFill>
                          <a:srgbClr val="5028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9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000" cy="922114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Этапы работы над индивидуальным проектом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096975"/>
              </p:ext>
            </p:extLst>
          </p:nvPr>
        </p:nvGraphicFramePr>
        <p:xfrm>
          <a:off x="755576" y="1365504"/>
          <a:ext cx="8136905" cy="52899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6224"/>
                <a:gridCol w="4104457"/>
                <a:gridCol w="2016224"/>
              </a:tblGrid>
              <a:tr h="68136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Этап, сроки</a:t>
                      </a:r>
                      <a:endParaRPr lang="ru-RU" sz="2600" kern="1200" dirty="0">
                        <a:solidFill>
                          <a:srgbClr val="5028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Виды деятельности</a:t>
                      </a:r>
                      <a:endParaRPr lang="ru-RU" sz="2600" kern="1200" dirty="0">
                        <a:solidFill>
                          <a:srgbClr val="5028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Результат</a:t>
                      </a:r>
                      <a:endParaRPr lang="ru-RU" sz="2600" kern="1200" dirty="0">
                        <a:solidFill>
                          <a:srgbClr val="5028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/>
                </a:tc>
              </a:tr>
              <a:tr h="422569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b="1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Основной 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b="1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(51 час)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(Сентябрь-март)</a:t>
                      </a:r>
                      <a:endParaRPr lang="ru-RU" sz="2600" kern="1200" dirty="0">
                        <a:solidFill>
                          <a:srgbClr val="5028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028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Calibri"/>
                        </a:rPr>
                        <a:t>Корректирование темы, цели, задач. Изучение литературы, отбор и анализ информации.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028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Calibri"/>
                        </a:rPr>
                        <a:t>Проведение исследования, изготовление продукта.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028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Calibri"/>
                        </a:rPr>
                        <a:t>Оформление письменной (исследовательской) работы. Подготовка презентации, тезисов выступления</a:t>
                      </a:r>
                      <a:endParaRPr lang="ru-RU" sz="2600" kern="1200" dirty="0">
                        <a:solidFill>
                          <a:srgbClr val="5028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Предзащита проекта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(март)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920000" cy="864096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Этапы работы над индивидуальным проектом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162104"/>
              </p:ext>
            </p:extLst>
          </p:nvPr>
        </p:nvGraphicFramePr>
        <p:xfrm>
          <a:off x="899592" y="1916832"/>
          <a:ext cx="7920883" cy="42191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0220"/>
                <a:gridCol w="3153684"/>
                <a:gridCol w="2786979"/>
              </a:tblGrid>
              <a:tr h="72008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Этап, сроки</a:t>
                      </a:r>
                      <a:endParaRPr lang="ru-RU" sz="2600" kern="1200" dirty="0">
                        <a:solidFill>
                          <a:srgbClr val="5028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Виды деятельности</a:t>
                      </a:r>
                      <a:endParaRPr lang="ru-RU" sz="2600" kern="1200" dirty="0">
                        <a:solidFill>
                          <a:srgbClr val="5028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Результат</a:t>
                      </a:r>
                      <a:endParaRPr lang="ru-RU" sz="2600" kern="1200" dirty="0">
                        <a:solidFill>
                          <a:srgbClr val="5028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/>
                </a:tc>
              </a:tr>
              <a:tr h="242325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b="1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Заключительный 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b="1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(3 часа)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(апрель)</a:t>
                      </a:r>
                      <a:endParaRPr lang="ru-RU" sz="2600" kern="1200" dirty="0">
                        <a:solidFill>
                          <a:srgbClr val="5028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Выступление на муниципальной конференции.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Оценивание </a:t>
                      </a:r>
                      <a:r>
                        <a:rPr lang="ru-RU" sz="2600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проекта (исследования)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endParaRPr lang="ru-RU" sz="2600" kern="1200" dirty="0">
                        <a:solidFill>
                          <a:srgbClr val="5028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028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Calibri"/>
                        </a:rPr>
                        <a:t>Защита проекта (апрель</a:t>
                      </a: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028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Calibri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028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marL="0" indent="0" algn="l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sz="2600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Отметка </a:t>
                      </a:r>
                      <a:r>
                        <a:rPr lang="ru-RU" sz="2600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в маршрутном листе и классном </a:t>
                      </a:r>
                      <a:r>
                        <a:rPr lang="ru-RU" sz="2600" kern="1200" dirty="0" smtClean="0">
                          <a:solidFill>
                            <a:srgbClr val="5028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журнале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ct val="20000"/>
                        </a:spcBef>
                        <a:buFontTx/>
                        <a:buNone/>
                      </a:pPr>
                      <a:endParaRPr lang="ru-RU" sz="2600" kern="1200" dirty="0">
                        <a:solidFill>
                          <a:srgbClr val="5028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8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2A1500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1054</TotalTime>
  <Words>489</Words>
  <Application>Microsoft Office PowerPoint</Application>
  <PresentationFormat>Экран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Оформление по умолчанию</vt:lpstr>
      <vt:lpstr>1_Оформление по умолчанию</vt:lpstr>
      <vt:lpstr>Положение об индивидуальном проекте обучающегося муниципальной сети организации обучения на уровне СОО  </vt:lpstr>
      <vt:lpstr>Индивидуальный проект</vt:lpstr>
      <vt:lpstr>Подготовительная работа</vt:lpstr>
      <vt:lpstr>Направления для разработки проектов</vt:lpstr>
      <vt:lpstr>Индивидуальный проект</vt:lpstr>
      <vt:lpstr>Результат работы над индивидуальным проектом</vt:lpstr>
      <vt:lpstr>Этапы работы над индивидуальным проектом</vt:lpstr>
      <vt:lpstr>Этапы работы над индивидуальным проектом</vt:lpstr>
      <vt:lpstr>Этапы работы над индивидуальным проектом</vt:lpstr>
      <vt:lpstr>Сопровождение индивидуального проекта</vt:lpstr>
      <vt:lpstr>Сопровождение индивидуального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user</cp:lastModifiedBy>
  <cp:revision>244</cp:revision>
  <cp:lastPrinted>2017-09-27T13:23:11Z</cp:lastPrinted>
  <dcterms:created xsi:type="dcterms:W3CDTF">2014-08-01T14:04:11Z</dcterms:created>
  <dcterms:modified xsi:type="dcterms:W3CDTF">2018-05-15T08:36:05Z</dcterms:modified>
</cp:coreProperties>
</file>