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2" r:id="rId10"/>
    <p:sldId id="263" r:id="rId11"/>
    <p:sldId id="264" r:id="rId12"/>
    <p:sldId id="265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DE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4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F435-B3C1-4414-8E66-96D11B41BB02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E8E7-88A3-4C0B-BFF0-B2C79CD220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719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F435-B3C1-4414-8E66-96D11B41BB02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E8E7-88A3-4C0B-BFF0-B2C79CD220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434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F435-B3C1-4414-8E66-96D11B41BB02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E8E7-88A3-4C0B-BFF0-B2C79CD220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85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F435-B3C1-4414-8E66-96D11B41BB02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E8E7-88A3-4C0B-BFF0-B2C79CD220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173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F435-B3C1-4414-8E66-96D11B41BB02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E8E7-88A3-4C0B-BFF0-B2C79CD220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450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F435-B3C1-4414-8E66-96D11B41BB02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E8E7-88A3-4C0B-BFF0-B2C79CD220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405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F435-B3C1-4414-8E66-96D11B41BB02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E8E7-88A3-4C0B-BFF0-B2C79CD220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556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F435-B3C1-4414-8E66-96D11B41BB02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E8E7-88A3-4C0B-BFF0-B2C79CD220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2505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F435-B3C1-4414-8E66-96D11B41BB02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E8E7-88A3-4C0B-BFF0-B2C79CD220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F435-B3C1-4414-8E66-96D11B41BB02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E45E8E7-88A3-4C0B-BFF0-B2C79CD220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313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F435-B3C1-4414-8E66-96D11B41BB02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E8E7-88A3-4C0B-BFF0-B2C79CD220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357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F435-B3C1-4414-8E66-96D11B41BB02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E8E7-88A3-4C0B-BFF0-B2C79CD220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27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F435-B3C1-4414-8E66-96D11B41BB02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E8E7-88A3-4C0B-BFF0-B2C79CD220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899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F435-B3C1-4414-8E66-96D11B41BB02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E8E7-88A3-4C0B-BFF0-B2C79CD220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297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F435-B3C1-4414-8E66-96D11B41BB02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E8E7-88A3-4C0B-BFF0-B2C79CD220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732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F435-B3C1-4414-8E66-96D11B41BB02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E8E7-88A3-4C0B-BFF0-B2C79CD220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813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F435-B3C1-4414-8E66-96D11B41BB02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E8E7-88A3-4C0B-BFF0-B2C79CD220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579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75AF435-B3C1-4414-8E66-96D11B41BB02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E45E8E7-88A3-4C0B-BFF0-B2C79CD220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402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2279" y="937846"/>
            <a:ext cx="8930747" cy="3839535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r>
              <a:rPr lang="en-US" sz="4800" smtClean="0">
                <a:cs typeface="Times New Roman" panose="02020603050405020304" pitchFamily="18" charset="0"/>
              </a:rPr>
              <a:t>Web-</a:t>
            </a:r>
            <a:r>
              <a:rPr lang="ru-RU" sz="4800" smtClean="0">
                <a:cs typeface="Times New Roman" panose="02020603050405020304" pitchFamily="18" charset="0"/>
              </a:rPr>
              <a:t>консультация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900" b="1" dirty="0">
                <a:solidFill>
                  <a:srgbClr val="002060"/>
                </a:solidFill>
              </a:rPr>
              <a:t>Единый подход к оцениванию индивидуальных проектов и</a:t>
            </a:r>
            <a:br>
              <a:rPr lang="ru-RU" sz="4900" b="1" dirty="0">
                <a:solidFill>
                  <a:srgbClr val="002060"/>
                </a:solidFill>
              </a:rPr>
            </a:br>
            <a:r>
              <a:rPr lang="ru-RU" sz="4900" b="1" dirty="0">
                <a:solidFill>
                  <a:srgbClr val="002060"/>
                </a:solidFill>
              </a:rPr>
              <a:t>исследовательских работ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0492" y="5754913"/>
            <a:ext cx="10011508" cy="79726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+mj-lt"/>
                <a:cs typeface="Times New Roman" panose="02020603050405020304" pitchFamily="18" charset="0"/>
              </a:rPr>
              <a:t>МУ ДПО «Информационно-образовательный центр» </a:t>
            </a:r>
            <a:r>
              <a:rPr lang="ru-RU" sz="2400" b="1" dirty="0" err="1" smtClean="0">
                <a:latin typeface="+mj-lt"/>
                <a:cs typeface="Times New Roman" panose="02020603050405020304" pitchFamily="18" charset="0"/>
              </a:rPr>
              <a:t>Тутаевского</a:t>
            </a:r>
            <a:r>
              <a:rPr lang="ru-RU" sz="2400" b="1" dirty="0" smtClean="0">
                <a:latin typeface="+mj-lt"/>
                <a:cs typeface="Times New Roman" panose="02020603050405020304" pitchFamily="18" charset="0"/>
              </a:rPr>
              <a:t> МР</a:t>
            </a:r>
            <a:endParaRPr lang="ru-RU" sz="2400" b="1" dirty="0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6093">
            <a:off x="907048" y="3327833"/>
            <a:ext cx="2072720" cy="207272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83703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2279" y="937846"/>
            <a:ext cx="8930747" cy="3839535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endParaRPr lang="ru-RU" sz="53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914281"/>
              </p:ext>
            </p:extLst>
          </p:nvPr>
        </p:nvGraphicFramePr>
        <p:xfrm>
          <a:off x="251109" y="937846"/>
          <a:ext cx="11769968" cy="5888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560">
                  <a:extLst>
                    <a:ext uri="{9D8B030D-6E8A-4147-A177-3AD203B41FA5}">
                      <a16:colId xmlns:a16="http://schemas.microsoft.com/office/drawing/2014/main" val="3700885282"/>
                    </a:ext>
                  </a:extLst>
                </a:gridCol>
                <a:gridCol w="10742405">
                  <a:extLst>
                    <a:ext uri="{9D8B030D-6E8A-4147-A177-3AD203B41FA5}">
                      <a16:colId xmlns:a16="http://schemas.microsoft.com/office/drawing/2014/main" val="1288763659"/>
                    </a:ext>
                  </a:extLst>
                </a:gridCol>
                <a:gridCol w="865003">
                  <a:extLst>
                    <a:ext uri="{9D8B030D-6E8A-4147-A177-3AD203B41FA5}">
                      <a16:colId xmlns:a16="http://schemas.microsoft.com/office/drawing/2014/main" val="635044534"/>
                    </a:ext>
                  </a:extLst>
                </a:gridCol>
              </a:tblGrid>
              <a:tr h="847673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Анализ существующих решений и методов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01930" algn="l"/>
                        </a:tabLst>
                      </a:pPr>
                      <a:r>
                        <a:rPr lang="ru-RU" sz="2400" dirty="0">
                          <a:effectLst/>
                        </a:rPr>
                        <a:t>Отсутствует список используемой литературы, нет анализа существующих решений и методов</a:t>
                      </a:r>
                      <a:r>
                        <a:rPr lang="ru-RU" sz="2400" dirty="0" smtClean="0">
                          <a:effectLst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01930" algn="l"/>
                        </a:tabLst>
                      </a:pPr>
                      <a:endParaRPr lang="ru-RU" sz="2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01930" algn="l"/>
                        </a:tabLst>
                      </a:pPr>
                      <a:r>
                        <a:rPr lang="ru-RU" sz="2400" dirty="0">
                          <a:effectLst/>
                        </a:rPr>
                        <a:t>Имеется список используемой литературы, но отсутствует анализ существующих решений проблемы и их сравнение</a:t>
                      </a:r>
                      <a:r>
                        <a:rPr lang="ru-RU" sz="2400" dirty="0" smtClean="0">
                          <a:effectLst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01930" algn="l"/>
                        </a:tabLst>
                      </a:pPr>
                      <a:endParaRPr lang="ru-RU" sz="2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01930" algn="l"/>
                        </a:tabLst>
                      </a:pPr>
                      <a:r>
                        <a:rPr lang="ru-RU" sz="2400" dirty="0">
                          <a:effectLst/>
                        </a:rPr>
                        <a:t>Имеется список используемой литературы, анализ существующих решений проблемы, но не описаны преимущества предлагаемого решения проблемы. </a:t>
                      </a:r>
                      <a:endParaRPr lang="ru-RU" sz="2400" dirty="0" smtClean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01930" algn="l"/>
                        </a:tabLst>
                      </a:pPr>
                      <a:endParaRPr lang="ru-RU" sz="2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01930" algn="l"/>
                        </a:tabLst>
                      </a:pPr>
                      <a:r>
                        <a:rPr lang="ru-RU" sz="2400" dirty="0">
                          <a:effectLst/>
                        </a:rPr>
                        <a:t>Имеется актуальный список литературы, анализ существующих в практике решений, сравнительная таблица с указанием преимуществ предлагаемого решения</a:t>
                      </a:r>
                      <a:r>
                        <a:rPr lang="ru-RU" sz="2400" dirty="0" smtClean="0">
                          <a:effectLst/>
                        </a:rPr>
                        <a:t>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01930" algn="l"/>
                        </a:tabLs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79979956"/>
                  </a:ext>
                </a:extLst>
              </a:tr>
              <a:tr h="12355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0,5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55952788"/>
                  </a:ext>
                </a:extLst>
              </a:tr>
              <a:tr h="17150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71206453"/>
                  </a:ext>
                </a:extLst>
              </a:tr>
              <a:tr h="17138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1,5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302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40369" y="328246"/>
            <a:ext cx="7643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Анализ существующих решение и методов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75896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2279" y="937846"/>
            <a:ext cx="8930747" cy="3839535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endParaRPr lang="ru-RU" sz="53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456395"/>
              </p:ext>
            </p:extLst>
          </p:nvPr>
        </p:nvGraphicFramePr>
        <p:xfrm>
          <a:off x="211016" y="750278"/>
          <a:ext cx="11503024" cy="58811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40275">
                  <a:extLst>
                    <a:ext uri="{9D8B030D-6E8A-4147-A177-3AD203B41FA5}">
                      <a16:colId xmlns:a16="http://schemas.microsoft.com/office/drawing/2014/main" val="3556862602"/>
                    </a:ext>
                  </a:extLst>
                </a:gridCol>
                <a:gridCol w="962749">
                  <a:extLst>
                    <a:ext uri="{9D8B030D-6E8A-4147-A177-3AD203B41FA5}">
                      <a16:colId xmlns:a16="http://schemas.microsoft.com/office/drawing/2014/main" val="1099180773"/>
                    </a:ext>
                  </a:extLst>
                </a:gridCol>
              </a:tblGrid>
              <a:tr h="9378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Отсутствует план работы</a:t>
                      </a:r>
                      <a:r>
                        <a:rPr lang="ru-RU" sz="2400" b="1" dirty="0" smtClean="0">
                          <a:effectLst/>
                        </a:rPr>
                        <a:t>.    Ресурсное </a:t>
                      </a:r>
                      <a:r>
                        <a:rPr lang="ru-RU" sz="2400" b="1" dirty="0">
                          <a:effectLst/>
                        </a:rPr>
                        <a:t>обеспечение проекта не определено.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Способы привлечения ресурсов в проект не проработаны.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2954812"/>
                  </a:ext>
                </a:extLst>
              </a:tr>
              <a:tr h="2093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Есть только одно из следующего: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План работы, с описанием ключевых этапов и промежуточных результатов, отражающий реальный ход работ;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Описание использованных ресурсов;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Способы привлечения ресурсов в проект.</a:t>
                      </a:r>
                      <a:r>
                        <a:rPr lang="ru-RU" sz="2400" b="1" spc="-25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0,5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54203"/>
                  </a:ext>
                </a:extLst>
              </a:tr>
              <a:tr h="2093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Есть только два из следующего: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План работы, с описанием ключевых этапов и промежуточных результатов, отражающий реальный ход работ;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Описание использованных ресурсов;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Способы привлечения ресурсов в проект.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1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081660"/>
                  </a:ext>
                </a:extLst>
              </a:tr>
              <a:tr h="756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Есть: подробный план, описание использованных ресурсов и способов их привлечения для реализации проекта.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1,5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58886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72278" y="257908"/>
            <a:ext cx="8930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Планирование работ, ресурсное обеспечение проекта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05611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2279" y="937846"/>
            <a:ext cx="8930747" cy="3839535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endParaRPr lang="ru-RU" sz="53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092000"/>
              </p:ext>
            </p:extLst>
          </p:nvPr>
        </p:nvGraphicFramePr>
        <p:xfrm>
          <a:off x="0" y="633047"/>
          <a:ext cx="11980983" cy="6062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02374">
                  <a:extLst>
                    <a:ext uri="{9D8B030D-6E8A-4147-A177-3AD203B41FA5}">
                      <a16:colId xmlns:a16="http://schemas.microsoft.com/office/drawing/2014/main" val="2667139507"/>
                    </a:ext>
                  </a:extLst>
                </a:gridCol>
                <a:gridCol w="1478609">
                  <a:extLst>
                    <a:ext uri="{9D8B030D-6E8A-4147-A177-3AD203B41FA5}">
                      <a16:colId xmlns:a16="http://schemas.microsoft.com/office/drawing/2014/main" val="44793858"/>
                    </a:ext>
                  </a:extLst>
                </a:gridCol>
              </a:tblGrid>
              <a:tr h="17350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Нет подробного описания достигнутого результата. Нет подтверждений (фото, видео) полученного результата. Отсутствует программа и методика испытаний. Не приведены полученные в ходе испытаний показатели назначения.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267733"/>
                  </a:ext>
                </a:extLst>
              </a:tr>
              <a:tr h="12034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Дано подробное описание достигнутого результата. Есть видео и фото подтверждения 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работающего  образца/макета/модели</a:t>
                      </a:r>
                      <a:r>
                        <a:rPr lang="ru-RU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Отсутствует программа и методика испытаний. Испытания не проводились.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0,5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699071"/>
                  </a:ext>
                </a:extLst>
              </a:tr>
              <a:tr h="15621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Дано подробное описание достигнутого результата. Есть видео и фото подтверждения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</a:rPr>
                        <a:t>работающего   образца/макета/модели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. Приведена программа и методика испытаний. Полученные в ходе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</a:rPr>
                        <a:t>испытаний   показатели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назначения не в полной мере соответствуют заявленным.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1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306347"/>
                  </a:ext>
                </a:extLst>
              </a:tr>
              <a:tr h="15621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Дано подробное описание достигнутого результата. Есть видео и/или фото подтверждения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</a:rPr>
                        <a:t>работающего  образца/макета/модели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. Приведена программа и методика испытаний. Полученные в ходе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</a:rPr>
                        <a:t>испытаний  показатели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назначения в полной мере соответствуют заявленным.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1,5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77643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712678" y="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Качество результата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677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6842" y="542441"/>
            <a:ext cx="10120392" cy="5331417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Дополнительный критерий</a:t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i="1" dirty="0" smtClean="0"/>
              <a:t>Соответствие требованиям к оформлению работы</a:t>
            </a:r>
            <a:r>
              <a:rPr lang="ru-RU" sz="2800" b="1" i="1" dirty="0"/>
              <a:t/>
            </a:r>
            <a:br>
              <a:rPr lang="ru-RU" sz="2800" b="1" i="1" dirty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>(оценивание 0-2 балла)</a:t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Оценка бинарная:  0 или 2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37576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9910" y="1148861"/>
            <a:ext cx="8930747" cy="3892061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5300" b="1" dirty="0" smtClean="0"/>
              <a:t>Часть 1.</a:t>
            </a:r>
            <a:br>
              <a:rPr lang="ru-RU" sz="5300" b="1" dirty="0" smtClean="0"/>
            </a:br>
            <a:r>
              <a:rPr lang="ru-RU" sz="5300" b="1" dirty="0" smtClean="0"/>
              <a:t/>
            </a:r>
            <a:br>
              <a:rPr lang="ru-RU" sz="5300" b="1" dirty="0" smtClean="0"/>
            </a:br>
            <a:r>
              <a:rPr lang="ru-RU" sz="5300" b="1" dirty="0" smtClean="0"/>
              <a:t>Оценка содержания</a:t>
            </a:r>
            <a:br>
              <a:rPr lang="ru-RU" sz="5300" b="1" dirty="0" smtClean="0"/>
            </a:br>
            <a:r>
              <a:rPr lang="ru-RU" sz="5300" b="1" dirty="0" smtClean="0"/>
              <a:t>исследовательских работ</a:t>
            </a:r>
            <a:endParaRPr lang="ru-RU" sz="5300" b="1" dirty="0"/>
          </a:p>
        </p:txBody>
      </p:sp>
    </p:spTree>
    <p:extLst>
      <p:ext uri="{BB962C8B-B14F-4D97-AF65-F5344CB8AC3E}">
        <p14:creationId xmlns:p14="http://schemas.microsoft.com/office/powerpoint/2010/main" val="274893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2279" y="937846"/>
            <a:ext cx="8930747" cy="3839535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endParaRPr lang="ru-RU" sz="53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278166"/>
              </p:ext>
            </p:extLst>
          </p:nvPr>
        </p:nvGraphicFramePr>
        <p:xfrm>
          <a:off x="164123" y="600666"/>
          <a:ext cx="11723073" cy="6119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560">
                  <a:extLst>
                    <a:ext uri="{9D8B030D-6E8A-4147-A177-3AD203B41FA5}">
                      <a16:colId xmlns:a16="http://schemas.microsoft.com/office/drawing/2014/main" val="2921441912"/>
                    </a:ext>
                  </a:extLst>
                </a:gridCol>
                <a:gridCol w="10421164">
                  <a:extLst>
                    <a:ext uri="{9D8B030D-6E8A-4147-A177-3AD203B41FA5}">
                      <a16:colId xmlns:a16="http://schemas.microsoft.com/office/drawing/2014/main" val="826495084"/>
                    </a:ext>
                  </a:extLst>
                </a:gridCol>
                <a:gridCol w="1139349">
                  <a:extLst>
                    <a:ext uri="{9D8B030D-6E8A-4147-A177-3AD203B41FA5}">
                      <a16:colId xmlns:a16="http://schemas.microsoft.com/office/drawing/2014/main" val="236527646"/>
                    </a:ext>
                  </a:extLst>
                </a:gridCol>
              </a:tblGrid>
              <a:tr h="130758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Целеполагание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400" b="1" dirty="0">
                          <a:effectLst/>
                        </a:rPr>
                        <a:t>Цель работы не поставлена.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400" b="1" dirty="0">
                          <a:effectLst/>
                        </a:rPr>
                        <a:t>Задачи не сформулированы.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400" b="1" dirty="0">
                          <a:effectLst/>
                        </a:rPr>
                        <a:t>Проблема не обозначена.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7512171"/>
                  </a:ext>
                </a:extLst>
              </a:tr>
              <a:tr h="13075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400" b="1" dirty="0">
                          <a:effectLst/>
                        </a:rPr>
                        <a:t>Цель работы обозначена в общих чертах.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400" b="1" dirty="0">
                          <a:effectLst/>
                        </a:rPr>
                        <a:t>Задачи сформулированы не конкретно.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400" b="1" dirty="0">
                          <a:effectLst/>
                        </a:rPr>
                        <a:t>Проблема не обозначена.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0,5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90572079"/>
                  </a:ext>
                </a:extLst>
              </a:tr>
              <a:tr h="17521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400" b="1" dirty="0">
                          <a:effectLst/>
                        </a:rPr>
                        <a:t>Цель однозначна.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400" b="1" dirty="0">
                          <a:effectLst/>
                        </a:rPr>
                        <a:t>Задачи сформулированы конкретно.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400" b="1" dirty="0">
                          <a:effectLst/>
                        </a:rPr>
                        <a:t>Проблема не актуальна: либо уже решена, либо актуальность не аргументирована.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1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22142469"/>
                  </a:ext>
                </a:extLst>
              </a:tr>
              <a:tr h="17521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400" b="1" dirty="0">
                          <a:effectLst/>
                        </a:rPr>
                        <a:t>Цель однозначна.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400" b="1" dirty="0">
                          <a:effectLst/>
                        </a:rPr>
                        <a:t>Задачи сформулированы конкретно.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400" b="1" dirty="0">
                          <a:effectLst/>
                        </a:rPr>
                        <a:t>Проблема обозначена, актуальна: актуальность проблемы аргументирована.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1,5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911318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89241" y="77446"/>
            <a:ext cx="77137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Целеполагание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20262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2279" y="937846"/>
            <a:ext cx="8930747" cy="3839535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endParaRPr lang="ru-RU" sz="53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636504"/>
              </p:ext>
            </p:extLst>
          </p:nvPr>
        </p:nvGraphicFramePr>
        <p:xfrm>
          <a:off x="0" y="937845"/>
          <a:ext cx="11957537" cy="5768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472">
                  <a:extLst>
                    <a:ext uri="{9D8B030D-6E8A-4147-A177-3AD203B41FA5}">
                      <a16:colId xmlns:a16="http://schemas.microsoft.com/office/drawing/2014/main" val="2885354310"/>
                    </a:ext>
                  </a:extLst>
                </a:gridCol>
                <a:gridCol w="11064236">
                  <a:extLst>
                    <a:ext uri="{9D8B030D-6E8A-4147-A177-3AD203B41FA5}">
                      <a16:colId xmlns:a16="http://schemas.microsoft.com/office/drawing/2014/main" val="3318715587"/>
                    </a:ext>
                  </a:extLst>
                </a:gridCol>
                <a:gridCol w="726829">
                  <a:extLst>
                    <a:ext uri="{9D8B030D-6E8A-4147-A177-3AD203B41FA5}">
                      <a16:colId xmlns:a16="http://schemas.microsoft.com/office/drawing/2014/main" val="1741744386"/>
                    </a:ext>
                  </a:extLst>
                </a:gridCol>
              </a:tblGrid>
              <a:tr h="112094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Анализ области исследования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400" b="1" dirty="0">
                          <a:effectLst/>
                        </a:rPr>
                        <a:t>Нет обзора литературы изучаемой области/ область исследования не представлена.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400" b="1" dirty="0">
                          <a:effectLst/>
                        </a:rPr>
                        <a:t>Нет списка используемой литературы.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07808491"/>
                  </a:ext>
                </a:extLst>
              </a:tr>
              <a:tr h="15020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400" b="1" dirty="0">
                          <a:effectLst/>
                        </a:rPr>
                        <a:t>Проведено описание области исследования.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400" b="1" dirty="0">
                          <a:effectLst/>
                        </a:rPr>
                        <a:t>Приведен список используемой литературы, но нет ссылок на источники.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400" b="1" dirty="0">
                          <a:effectLst/>
                        </a:rPr>
                        <a:t>Источники устарели, не отражают современное представление.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0,5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2430991"/>
                  </a:ext>
                </a:extLst>
              </a:tr>
              <a:tr h="15020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400" b="1" dirty="0">
                          <a:effectLst/>
                        </a:rPr>
                        <a:t>Проведен анализ области исследования с указанием на источники, ссылки  оформлены в соответствии с требованиями.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400" b="1" dirty="0">
                          <a:effectLst/>
                        </a:rPr>
                        <a:t>Цитируемые источники устарели, не отражают современное представление.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1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47547778"/>
                  </a:ext>
                </a:extLst>
              </a:tr>
              <a:tr h="15020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400" b="1" dirty="0">
                          <a:effectLst/>
                        </a:rPr>
                        <a:t>Проведен анализ области исследования с указанием на источники, ссылки  оформлены в соответствии с требованиями.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400" b="1" dirty="0">
                          <a:effectLst/>
                        </a:rPr>
                        <a:t>Цитируемые источники актуальны, отражают современное представление.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1,5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6694673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66080" y="245347"/>
            <a:ext cx="9791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Анализ области исследования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39315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2279" y="937846"/>
            <a:ext cx="8930747" cy="3839535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endParaRPr lang="ru-RU" sz="53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730345"/>
              </p:ext>
            </p:extLst>
          </p:nvPr>
        </p:nvGraphicFramePr>
        <p:xfrm>
          <a:off x="164124" y="1005165"/>
          <a:ext cx="11699629" cy="57121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060">
                  <a:extLst>
                    <a:ext uri="{9D8B030D-6E8A-4147-A177-3AD203B41FA5}">
                      <a16:colId xmlns:a16="http://schemas.microsoft.com/office/drawing/2014/main" val="1501505814"/>
                    </a:ext>
                  </a:extLst>
                </a:gridCol>
                <a:gridCol w="10622509">
                  <a:extLst>
                    <a:ext uri="{9D8B030D-6E8A-4147-A177-3AD203B41FA5}">
                      <a16:colId xmlns:a16="http://schemas.microsoft.com/office/drawing/2014/main" val="2764106676"/>
                    </a:ext>
                  </a:extLst>
                </a:gridCol>
                <a:gridCol w="844060">
                  <a:extLst>
                    <a:ext uri="{9D8B030D-6E8A-4147-A177-3AD203B41FA5}">
                      <a16:colId xmlns:a16="http://schemas.microsoft.com/office/drawing/2014/main" val="616498919"/>
                    </a:ext>
                  </a:extLst>
                </a:gridCol>
              </a:tblGrid>
              <a:tr h="1505624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Методика исследовательской деятельности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23" marR="59723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000" b="1" dirty="0">
                          <a:effectLst/>
                        </a:rPr>
                        <a:t>Нет описания методов исследования.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000" b="1" dirty="0">
                          <a:effectLst/>
                        </a:rPr>
                        <a:t>Нет плана исследования.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000" b="1" dirty="0">
                          <a:effectLst/>
                        </a:rPr>
                        <a:t>Нет схемы эксперимента.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000" b="1" dirty="0">
                          <a:effectLst/>
                        </a:rPr>
                        <a:t>Нет выборки (если требуется).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23" marR="597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23" marR="59723" marT="0" marB="0" anchor="ctr"/>
                </a:tc>
                <a:extLst>
                  <a:ext uri="{0D108BD9-81ED-4DB2-BD59-A6C34878D82A}">
                    <a16:rowId xmlns:a16="http://schemas.microsoft.com/office/drawing/2014/main" val="2363508446"/>
                  </a:ext>
                </a:extLst>
              </a:tr>
              <a:tr h="12407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Присутствует только одно из следующего: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000" b="1" dirty="0">
                          <a:effectLst/>
                        </a:rPr>
                        <a:t>Описание методов исследования</a:t>
                      </a:r>
                      <a:r>
                        <a:rPr lang="ru-RU" sz="2000" b="1" dirty="0" smtClean="0">
                          <a:effectLst/>
                        </a:rPr>
                        <a:t>.   -   План </a:t>
                      </a:r>
                      <a:r>
                        <a:rPr lang="ru-RU" sz="2000" b="1" dirty="0">
                          <a:effectLst/>
                        </a:rPr>
                        <a:t>исследования</a:t>
                      </a:r>
                      <a:r>
                        <a:rPr lang="ru-RU" sz="2000" b="1" dirty="0" smtClean="0">
                          <a:effectLst/>
                        </a:rPr>
                        <a:t>.     -  Схема </a:t>
                      </a:r>
                      <a:r>
                        <a:rPr lang="ru-RU" sz="2000" b="1" dirty="0">
                          <a:effectLst/>
                        </a:rPr>
                        <a:t>эксперимента.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000" b="1" dirty="0">
                          <a:effectLst/>
                        </a:rPr>
                        <a:t>Выборка (если требуется).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23" marR="597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0,5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23" marR="59723" marT="0" marB="0" anchor="ctr"/>
                </a:tc>
                <a:extLst>
                  <a:ext uri="{0D108BD9-81ED-4DB2-BD59-A6C34878D82A}">
                    <a16:rowId xmlns:a16="http://schemas.microsoft.com/office/drawing/2014/main" val="1247662166"/>
                  </a:ext>
                </a:extLst>
              </a:tr>
              <a:tr h="1288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Присутствует только два из следующего: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000" b="1" dirty="0">
                          <a:effectLst/>
                        </a:rPr>
                        <a:t>Описание методов исследования</a:t>
                      </a:r>
                      <a:r>
                        <a:rPr lang="ru-RU" sz="2000" b="1" dirty="0" smtClean="0">
                          <a:effectLst/>
                        </a:rPr>
                        <a:t>.                                         -   План </a:t>
                      </a:r>
                      <a:r>
                        <a:rPr lang="ru-RU" sz="2000" b="1" dirty="0">
                          <a:effectLst/>
                        </a:rPr>
                        <a:t>исследования.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000" b="1" dirty="0">
                          <a:effectLst/>
                        </a:rPr>
                        <a:t>Схема эксперимента</a:t>
                      </a:r>
                      <a:r>
                        <a:rPr lang="ru-RU" sz="2000" b="1" dirty="0" smtClean="0">
                          <a:effectLst/>
                        </a:rPr>
                        <a:t>.                                                                    -</a:t>
                      </a:r>
                      <a:r>
                        <a:rPr lang="ru-RU" sz="2000" b="1" baseline="0" dirty="0" smtClean="0">
                          <a:effectLst/>
                        </a:rPr>
                        <a:t> </a:t>
                      </a:r>
                      <a:r>
                        <a:rPr lang="ru-RU" sz="2000" b="1" dirty="0" smtClean="0">
                          <a:effectLst/>
                        </a:rPr>
                        <a:t>Выборка </a:t>
                      </a:r>
                      <a:r>
                        <a:rPr lang="ru-RU" sz="2000" b="1" dirty="0">
                          <a:effectLst/>
                        </a:rPr>
                        <a:t>(если требуется).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23" marR="597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1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23" marR="59723" marT="0" marB="0" anchor="ctr"/>
                </a:tc>
                <a:extLst>
                  <a:ext uri="{0D108BD9-81ED-4DB2-BD59-A6C34878D82A}">
                    <a16:rowId xmlns:a16="http://schemas.microsoft.com/office/drawing/2014/main" val="2172955609"/>
                  </a:ext>
                </a:extLst>
              </a:tr>
              <a:tr h="16773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Приведены:  </a:t>
                      </a:r>
                      <a:endParaRPr lang="ru-RU" sz="2000" b="1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000" b="1" dirty="0">
                          <a:effectLst/>
                        </a:rPr>
                        <a:t>Методы исследования</a:t>
                      </a:r>
                      <a:r>
                        <a:rPr lang="ru-RU" sz="2000" b="1" dirty="0" smtClean="0">
                          <a:effectLst/>
                        </a:rPr>
                        <a:t>.                  -План </a:t>
                      </a:r>
                      <a:r>
                        <a:rPr lang="ru-RU" sz="2000" b="1" dirty="0">
                          <a:effectLst/>
                        </a:rPr>
                        <a:t>исследования</a:t>
                      </a:r>
                      <a:r>
                        <a:rPr lang="ru-RU" sz="2000" b="1" dirty="0" smtClean="0">
                          <a:effectLst/>
                        </a:rPr>
                        <a:t>.                       - Схема </a:t>
                      </a:r>
                      <a:r>
                        <a:rPr lang="ru-RU" sz="2000" b="1" dirty="0">
                          <a:effectLst/>
                        </a:rPr>
                        <a:t>эксперимента.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000" b="1" dirty="0">
                          <a:effectLst/>
                        </a:rPr>
                        <a:t>Выборка соответствует критерию достаточности (если требуется).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23" marR="597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1,5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23" marR="59723" marT="0" marB="0" anchor="ctr"/>
                </a:tc>
                <a:extLst>
                  <a:ext uri="{0D108BD9-81ED-4DB2-BD59-A6C34878D82A}">
                    <a16:rowId xmlns:a16="http://schemas.microsoft.com/office/drawing/2014/main" val="127922744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33046" y="281354"/>
            <a:ext cx="11136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Методика исследовательской работы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74936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2279" y="937846"/>
            <a:ext cx="8930747" cy="3839535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endParaRPr lang="ru-RU" sz="53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407756"/>
              </p:ext>
            </p:extLst>
          </p:nvPr>
        </p:nvGraphicFramePr>
        <p:xfrm>
          <a:off x="211014" y="937846"/>
          <a:ext cx="11488617" cy="56036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570">
                  <a:extLst>
                    <a:ext uri="{9D8B030D-6E8A-4147-A177-3AD203B41FA5}">
                      <a16:colId xmlns:a16="http://schemas.microsoft.com/office/drawing/2014/main" val="1814131528"/>
                    </a:ext>
                  </a:extLst>
                </a:gridCol>
                <a:gridCol w="10152185">
                  <a:extLst>
                    <a:ext uri="{9D8B030D-6E8A-4147-A177-3AD203B41FA5}">
                      <a16:colId xmlns:a16="http://schemas.microsoft.com/office/drawing/2014/main" val="637515523"/>
                    </a:ext>
                  </a:extLst>
                </a:gridCol>
                <a:gridCol w="1148862">
                  <a:extLst>
                    <a:ext uri="{9D8B030D-6E8A-4147-A177-3AD203B41FA5}">
                      <a16:colId xmlns:a16="http://schemas.microsoft.com/office/drawing/2014/main" val="51927186"/>
                    </a:ext>
                  </a:extLst>
                </a:gridCol>
              </a:tblGrid>
              <a:tr h="1066529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Качество результата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569" marR="55569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000" b="1" dirty="0">
                          <a:effectLst/>
                        </a:rPr>
                        <a:t>Исследование не проведено</a:t>
                      </a:r>
                      <a:r>
                        <a:rPr lang="ru-RU" sz="2000" b="1" dirty="0" smtClean="0">
                          <a:effectLst/>
                        </a:rPr>
                        <a:t>.          -  Результаты </a:t>
                      </a:r>
                      <a:r>
                        <a:rPr lang="ru-RU" sz="2000" b="1" dirty="0">
                          <a:effectLst/>
                        </a:rPr>
                        <a:t>не получены.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000" b="1" dirty="0">
                          <a:effectLst/>
                        </a:rPr>
                        <a:t>Поставленные задачи не решены</a:t>
                      </a:r>
                      <a:r>
                        <a:rPr lang="ru-RU" sz="2000" b="1" dirty="0" smtClean="0">
                          <a:effectLst/>
                        </a:rPr>
                        <a:t>.                 - Выводы </a:t>
                      </a:r>
                      <a:r>
                        <a:rPr lang="ru-RU" sz="2000" b="1" dirty="0">
                          <a:effectLst/>
                        </a:rPr>
                        <a:t>не обоснованы.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9" marR="555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569" marR="55569" marT="0" marB="0" anchor="ctr"/>
                </a:tc>
                <a:extLst>
                  <a:ext uri="{0D108BD9-81ED-4DB2-BD59-A6C34878D82A}">
                    <a16:rowId xmlns:a16="http://schemas.microsoft.com/office/drawing/2014/main" val="4194837001"/>
                  </a:ext>
                </a:extLst>
              </a:tr>
              <a:tr h="10201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000" b="1" dirty="0">
                          <a:effectLst/>
                        </a:rPr>
                        <a:t>Исследование проведено</a:t>
                      </a:r>
                      <a:r>
                        <a:rPr lang="ru-RU" sz="2000" b="1" dirty="0" smtClean="0">
                          <a:effectLst/>
                        </a:rPr>
                        <a:t>.       - Получены </a:t>
                      </a:r>
                      <a:r>
                        <a:rPr lang="ru-RU" sz="2000" b="1" dirty="0">
                          <a:effectLst/>
                        </a:rPr>
                        <a:t>результаты, но они не достоверны.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000" b="1" dirty="0">
                          <a:effectLst/>
                        </a:rPr>
                        <a:t>Решены не все поставленные задачи</a:t>
                      </a:r>
                      <a:r>
                        <a:rPr lang="ru-RU" sz="2000" b="1" dirty="0" smtClean="0">
                          <a:effectLst/>
                        </a:rPr>
                        <a:t>.                     - Выводы </a:t>
                      </a:r>
                      <a:r>
                        <a:rPr lang="ru-RU" sz="2000" b="1" dirty="0">
                          <a:effectLst/>
                        </a:rPr>
                        <a:t>не достаточно обоснованы. 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9" marR="555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0,5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569" marR="55569" marT="0" marB="0" anchor="ctr"/>
                </a:tc>
                <a:extLst>
                  <a:ext uri="{0D108BD9-81ED-4DB2-BD59-A6C34878D82A}">
                    <a16:rowId xmlns:a16="http://schemas.microsoft.com/office/drawing/2014/main" val="516636131"/>
                  </a:ext>
                </a:extLst>
              </a:tr>
              <a:tr h="16150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000" b="1" dirty="0">
                          <a:effectLst/>
                        </a:rPr>
                        <a:t>Исследование проведено</a:t>
                      </a:r>
                      <a:r>
                        <a:rPr lang="ru-RU" sz="2000" b="1" dirty="0" smtClean="0">
                          <a:effectLst/>
                        </a:rPr>
                        <a:t>.      - Получены </a:t>
                      </a:r>
                      <a:r>
                        <a:rPr lang="ru-RU" sz="2000" b="1" dirty="0">
                          <a:effectLst/>
                        </a:rPr>
                        <a:t>достоверные результаты.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000" b="1" dirty="0">
                          <a:effectLst/>
                        </a:rPr>
                        <a:t>Решены все поставленные задачи</a:t>
                      </a:r>
                      <a:r>
                        <a:rPr lang="ru-RU" sz="2000" b="1" dirty="0" smtClean="0">
                          <a:effectLst/>
                        </a:rPr>
                        <a:t>.      - Выводы </a:t>
                      </a:r>
                      <a:r>
                        <a:rPr lang="ru-RU" sz="2000" b="1" dirty="0">
                          <a:effectLst/>
                        </a:rPr>
                        <a:t>обоснованы.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000" b="1" i="1" dirty="0">
                          <a:effectLst/>
                        </a:rPr>
                        <a:t>Не показано значение полученного результата по отношению к результатам предшественников в области.</a:t>
                      </a:r>
                      <a:endParaRPr lang="ru-RU" sz="20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9" marR="555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1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569" marR="55569" marT="0" marB="0" anchor="ctr"/>
                </a:tc>
                <a:extLst>
                  <a:ext uri="{0D108BD9-81ED-4DB2-BD59-A6C34878D82A}">
                    <a16:rowId xmlns:a16="http://schemas.microsoft.com/office/drawing/2014/main" val="2786515928"/>
                  </a:ext>
                </a:extLst>
              </a:tr>
              <a:tr h="19018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000" b="1" dirty="0">
                          <a:effectLst/>
                        </a:rPr>
                        <a:t>Исследование проведено</a:t>
                      </a:r>
                      <a:r>
                        <a:rPr lang="ru-RU" sz="2000" b="1" dirty="0" smtClean="0">
                          <a:effectLst/>
                        </a:rPr>
                        <a:t>.                    - Получены </a:t>
                      </a:r>
                      <a:r>
                        <a:rPr lang="ru-RU" sz="2000" b="1" dirty="0">
                          <a:effectLst/>
                        </a:rPr>
                        <a:t>результаты, они достоверны.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000" b="1" dirty="0">
                          <a:effectLst/>
                        </a:rPr>
                        <a:t>Решены все поставленные задачи</a:t>
                      </a:r>
                      <a:r>
                        <a:rPr lang="ru-RU" sz="2000" b="1" dirty="0" smtClean="0">
                          <a:effectLst/>
                        </a:rPr>
                        <a:t>.    - Выводы </a:t>
                      </a:r>
                      <a:r>
                        <a:rPr lang="ru-RU" sz="2000" b="1" dirty="0">
                          <a:effectLst/>
                        </a:rPr>
                        <a:t>обоснованы.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000" b="1" i="1" dirty="0">
                          <a:effectLst/>
                        </a:rPr>
                        <a:t>Показано значение полученного результата по отношению к результатам </a:t>
                      </a:r>
                      <a:endParaRPr lang="ru-RU" sz="2000" b="1" i="1" dirty="0" smtClean="0"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2000" b="1" i="1" dirty="0" smtClean="0">
                          <a:effectLst/>
                        </a:rPr>
                        <a:t>       предшественников </a:t>
                      </a:r>
                      <a:r>
                        <a:rPr lang="ru-RU" sz="2000" b="1" i="1" dirty="0">
                          <a:effectLst/>
                        </a:rPr>
                        <a:t>в области.</a:t>
                      </a:r>
                      <a:endParaRPr lang="ru-RU" sz="20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69" marR="555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1,5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569" marR="55569" marT="0" marB="0" anchor="ctr"/>
                </a:tc>
                <a:extLst>
                  <a:ext uri="{0D108BD9-81ED-4DB2-BD59-A6C34878D82A}">
                    <a16:rowId xmlns:a16="http://schemas.microsoft.com/office/drawing/2014/main" val="242647880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92923" y="351692"/>
            <a:ext cx="9510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Качество результата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21999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6842" y="542441"/>
            <a:ext cx="10120392" cy="5331417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Дополнительный критерий</a:t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i="1" dirty="0" smtClean="0"/>
              <a:t>Соответствие требованиям к оформлению работы</a:t>
            </a:r>
            <a:r>
              <a:rPr lang="ru-RU" sz="2800" b="1" i="1" dirty="0"/>
              <a:t/>
            </a:r>
            <a:br>
              <a:rPr lang="ru-RU" sz="2800" b="1" i="1" dirty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>(оценивание 0-2 балла)</a:t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Оценка бинарная:  0 или 2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20477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9910" y="1148861"/>
            <a:ext cx="8930747" cy="3892061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5300" b="1" dirty="0" smtClean="0"/>
              <a:t>Часть 2.</a:t>
            </a:r>
            <a:br>
              <a:rPr lang="ru-RU" sz="5300" b="1" dirty="0" smtClean="0"/>
            </a:br>
            <a:r>
              <a:rPr lang="ru-RU" sz="5300" b="1" dirty="0" smtClean="0"/>
              <a:t/>
            </a:r>
            <a:br>
              <a:rPr lang="ru-RU" sz="5300" b="1" dirty="0" smtClean="0"/>
            </a:br>
            <a:r>
              <a:rPr lang="ru-RU" sz="5300" b="1" dirty="0" smtClean="0"/>
              <a:t>Оценка содержания</a:t>
            </a:r>
            <a:br>
              <a:rPr lang="ru-RU" sz="5300" b="1" dirty="0" smtClean="0"/>
            </a:br>
            <a:r>
              <a:rPr lang="ru-RU" sz="5300" b="1" dirty="0" smtClean="0"/>
              <a:t>письменной работы в рамках индивидуального проекта</a:t>
            </a:r>
            <a:endParaRPr lang="ru-RU" sz="5300" b="1" dirty="0"/>
          </a:p>
        </p:txBody>
      </p:sp>
    </p:spTree>
    <p:extLst>
      <p:ext uri="{BB962C8B-B14F-4D97-AF65-F5344CB8AC3E}">
        <p14:creationId xmlns:p14="http://schemas.microsoft.com/office/powerpoint/2010/main" val="813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2279" y="937846"/>
            <a:ext cx="8930747" cy="3839535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endParaRPr lang="ru-RU" sz="53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436638"/>
              </p:ext>
            </p:extLst>
          </p:nvPr>
        </p:nvGraphicFramePr>
        <p:xfrm>
          <a:off x="257907" y="773724"/>
          <a:ext cx="11934092" cy="59158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819">
                  <a:extLst>
                    <a:ext uri="{9D8B030D-6E8A-4147-A177-3AD203B41FA5}">
                      <a16:colId xmlns:a16="http://schemas.microsoft.com/office/drawing/2014/main" val="1219695348"/>
                    </a:ext>
                  </a:extLst>
                </a:gridCol>
                <a:gridCol w="11048997">
                  <a:extLst>
                    <a:ext uri="{9D8B030D-6E8A-4147-A177-3AD203B41FA5}">
                      <a16:colId xmlns:a16="http://schemas.microsoft.com/office/drawing/2014/main" val="3931757738"/>
                    </a:ext>
                  </a:extLst>
                </a:gridCol>
                <a:gridCol w="750276">
                  <a:extLst>
                    <a:ext uri="{9D8B030D-6E8A-4147-A177-3AD203B41FA5}">
                      <a16:colId xmlns:a16="http://schemas.microsoft.com/office/drawing/2014/main" val="921226168"/>
                    </a:ext>
                  </a:extLst>
                </a:gridCol>
              </a:tblGrid>
              <a:tr h="99724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Целеполагание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818" marR="50818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000" b="1" dirty="0">
                          <a:effectLst/>
                        </a:rPr>
                        <a:t>Отсутствует описание цели проекта.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000" b="1" dirty="0">
                          <a:effectLst/>
                        </a:rPr>
                        <a:t>Не определён круг потенциальных потребителей/пользователей.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000" b="1" dirty="0">
                          <a:effectLst/>
                        </a:rPr>
                        <a:t>Не определены показатели назначения.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8" marR="508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0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818" marR="50818" marT="0" marB="0" anchor="ctr"/>
                </a:tc>
                <a:extLst>
                  <a:ext uri="{0D108BD9-81ED-4DB2-BD59-A6C34878D82A}">
                    <a16:rowId xmlns:a16="http://schemas.microsoft.com/office/drawing/2014/main" val="1595845214"/>
                  </a:ext>
                </a:extLst>
              </a:tr>
              <a:tr h="15467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000" b="1" dirty="0">
                          <a:effectLst/>
                        </a:rPr>
                        <a:t>Обозначенная цель проекта не обоснована (не сформулирована проблема, которая решается в проекте) или не является актуальной в современной ситуации.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000" b="1" dirty="0">
                          <a:effectLst/>
                        </a:rPr>
                        <a:t>Круг потенциальных потребителей/пользователей не конкретен.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000" b="1" dirty="0">
                          <a:effectLst/>
                        </a:rPr>
                        <a:t>Заявленные показатели назначения не измеримы, либо отсутствуют.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8" marR="508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0,5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818" marR="50818" marT="0" marB="0" anchor="ctr"/>
                </a:tc>
                <a:extLst>
                  <a:ext uri="{0D108BD9-81ED-4DB2-BD59-A6C34878D82A}">
                    <a16:rowId xmlns:a16="http://schemas.microsoft.com/office/drawing/2014/main" val="2825153578"/>
                  </a:ext>
                </a:extLst>
              </a:tr>
              <a:tr h="18044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000" b="1" dirty="0">
                          <a:effectLst/>
                        </a:rPr>
                        <a:t>Цель проекта обоснована (сформулирована проблема, которая решается в проекте) и является актуальной в современной ситуации.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000" b="1" dirty="0">
                          <a:effectLst/>
                        </a:rPr>
                        <a:t>Представлено только одно из следующего: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2000" b="1" dirty="0">
                          <a:effectLst/>
                        </a:rPr>
                        <a:t>Чётко обозначен круг потенциальных потребителей/пользователей.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2000" b="1" dirty="0">
                          <a:effectLst/>
                        </a:rPr>
                        <a:t>Заявленные показатели назначения измеримы.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8" marR="508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818" marR="50818" marT="0" marB="0" anchor="ctr"/>
                </a:tc>
                <a:extLst>
                  <a:ext uri="{0D108BD9-81ED-4DB2-BD59-A6C34878D82A}">
                    <a16:rowId xmlns:a16="http://schemas.microsoft.com/office/drawing/2014/main" val="2895359736"/>
                  </a:ext>
                </a:extLst>
              </a:tr>
              <a:tr h="15130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000" b="1" dirty="0" smtClean="0">
                          <a:effectLst/>
                        </a:rPr>
                        <a:t>Конкретная </a:t>
                      </a:r>
                      <a:r>
                        <a:rPr lang="ru-RU" sz="2000" b="1" dirty="0">
                          <a:effectLst/>
                        </a:rPr>
                        <a:t>формулировка цели проекта и проблемы, которую проект решает; актуальность проекта обоснована.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000" b="1" dirty="0">
                          <a:effectLst/>
                        </a:rPr>
                        <a:t>Чётко обозначен круг потенциальных потребителей/пользователей.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2000" b="1" dirty="0">
                          <a:effectLst/>
                        </a:rPr>
                        <a:t>Заявленные показатели назначения измеримы.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18" marR="508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1,5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818" marR="50818" marT="0" marB="0" anchor="ctr"/>
                </a:tc>
                <a:extLst>
                  <a:ext uri="{0D108BD9-81ED-4DB2-BD59-A6C34878D82A}">
                    <a16:rowId xmlns:a16="http://schemas.microsoft.com/office/drawing/2014/main" val="32259678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09292" y="257908"/>
            <a:ext cx="71745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Целеполагание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87400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142</TotalTime>
  <Words>833</Words>
  <Application>Microsoft Office PowerPoint</Application>
  <PresentationFormat>Широкоэкранный</PresentationFormat>
  <Paragraphs>135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Corbel</vt:lpstr>
      <vt:lpstr>Symbol</vt:lpstr>
      <vt:lpstr>Times New Roman</vt:lpstr>
      <vt:lpstr>Wingdings</vt:lpstr>
      <vt:lpstr>Параллакс</vt:lpstr>
      <vt:lpstr>Web-консультация  Единый подход к оцениванию индивидуальных проектов и исследовательских работ</vt:lpstr>
      <vt:lpstr>Часть 1.  Оценка содержания исследовательских работ</vt:lpstr>
      <vt:lpstr>Презентация PowerPoint</vt:lpstr>
      <vt:lpstr>Презентация PowerPoint</vt:lpstr>
      <vt:lpstr>Презентация PowerPoint</vt:lpstr>
      <vt:lpstr>Презентация PowerPoint</vt:lpstr>
      <vt:lpstr>Дополнительный критерий   Соответствие требованиям к оформлению работы  (оценивание 0-2 балла)  Оценка бинарная:  0 или 2    </vt:lpstr>
      <vt:lpstr>Часть 2.  Оценка содержания письменной работы в рамках индивидуального проекта</vt:lpstr>
      <vt:lpstr>Презентация PowerPoint</vt:lpstr>
      <vt:lpstr>Презентация PowerPoint</vt:lpstr>
      <vt:lpstr>Презентация PowerPoint</vt:lpstr>
      <vt:lpstr>Презентация PowerPoint</vt:lpstr>
      <vt:lpstr>Дополнительный критерий   Соответствие требованиям к оформлению работы  (оценивание 0-2 балла)  Оценка бинарная:  0 или 2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Видеоконсультация  Единый подход к оцениванию индивидуальных проектов и исследовательских работ</dc:title>
  <dc:creator>Пользователь</dc:creator>
  <cp:lastModifiedBy>Пользователь</cp:lastModifiedBy>
  <cp:revision>14</cp:revision>
  <dcterms:created xsi:type="dcterms:W3CDTF">2019-04-01T11:25:23Z</dcterms:created>
  <dcterms:modified xsi:type="dcterms:W3CDTF">2019-04-03T07:19:38Z</dcterms:modified>
</cp:coreProperties>
</file>