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7" r:id="rId6"/>
    <p:sldId id="261" r:id="rId7"/>
    <p:sldId id="276" r:id="rId8"/>
    <p:sldId id="279" r:id="rId9"/>
    <p:sldId id="278" r:id="rId10"/>
    <p:sldId id="277" r:id="rId11"/>
    <p:sldId id="274" r:id="rId12"/>
    <p:sldId id="281" r:id="rId13"/>
    <p:sldId id="280" r:id="rId14"/>
    <p:sldId id="282" r:id="rId15"/>
    <p:sldId id="268" r:id="rId16"/>
    <p:sldId id="283" r:id="rId17"/>
    <p:sldId id="284" r:id="rId18"/>
    <p:sldId id="285" r:id="rId19"/>
    <p:sldId id="269" r:id="rId20"/>
    <p:sldId id="270" r:id="rId21"/>
    <p:sldId id="271" r:id="rId22"/>
    <p:sldId id="286" r:id="rId23"/>
    <p:sldId id="287" r:id="rId24"/>
    <p:sldId id="28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C858-6BA8-4511-A823-25E48FE3AB7A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FE844-D60C-4CC8-BFA2-01E6F3D1B8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G:\&#1057;&#1077;&#1084;&#1080;&#1085;&#1072;&#1088;%2029.11.2018%20&#1050;&#1091;&#1083;&#1100;&#1090;&#1091;&#1088;&#1072;%20&#1086;&#1094;&#1077;&#1085;&#1086;&#1095;&#1085;&#1086;&#1081;%20&#1076;&#1077;&#1103;&#1090;&#1077;&#1083;&#1100;&#1085;&#1086;&#1089;&#1090;&#1080;\&#1077;&#1088;&#1072;&#1083;&#1072;&#1096;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341181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3100" dirty="0" smtClean="0"/>
              <a:t>Семинар </a:t>
            </a:r>
            <a:r>
              <a:rPr lang="ru-RU" sz="3100" dirty="0" smtClean="0"/>
              <a:t>«Педагогическая мастерская по созданию контрольно-оценочных материалов» в рамках РИП «Развитие культуры оценочной деятельности педагога в условиях ФГОС»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/>
              <a:t>«</a:t>
            </a:r>
            <a:r>
              <a:rPr lang="ru-RU" sz="4000" b="1" dirty="0" smtClean="0"/>
              <a:t>Практикум по составлению </a:t>
            </a:r>
            <a:r>
              <a:rPr lang="ru-RU" sz="4000" b="1" dirty="0" smtClean="0"/>
              <a:t>заданий контрольно </a:t>
            </a:r>
            <a:r>
              <a:rPr lang="ru-RU" sz="4000" b="1" dirty="0" smtClean="0"/>
              <a:t>–оценочных материалов»</a:t>
            </a:r>
            <a:br>
              <a:rPr lang="ru-RU" sz="40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877272"/>
            <a:ext cx="8568952" cy="980728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Подготовили: </a:t>
            </a:r>
            <a:r>
              <a:rPr lang="ru-RU" dirty="0" smtClean="0">
                <a:solidFill>
                  <a:schemeClr val="tx1"/>
                </a:solidFill>
              </a:rPr>
              <a:t>Зинякова О.Е., Хицко Е.В.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4578" name="Picture 2" descr="http://i.bnet.com/blogs/4d5bd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645023"/>
            <a:ext cx="1944216" cy="2256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908720"/>
            <a:ext cx="7957392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2.Как называется группа звезд на определенном участке неба?</a:t>
            </a:r>
          </a:p>
          <a:p>
            <a:pPr>
              <a:buNone/>
            </a:pPr>
            <a:r>
              <a:rPr lang="ru-RU" sz="3600" dirty="0" smtClean="0"/>
              <a:t>а) планета</a:t>
            </a:r>
          </a:p>
          <a:p>
            <a:pPr>
              <a:buNone/>
            </a:pPr>
            <a:r>
              <a:rPr lang="ru-RU" sz="3600" dirty="0" smtClean="0"/>
              <a:t>б) комета</a:t>
            </a:r>
          </a:p>
          <a:p>
            <a:pPr>
              <a:buNone/>
            </a:pPr>
            <a:r>
              <a:rPr lang="ru-RU" sz="3600" dirty="0" smtClean="0"/>
              <a:t>в) созвездие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г) ……………….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3.Какой из перечисленных аппаратов ученые используют для изучения подводных?</a:t>
            </a:r>
          </a:p>
          <a:p>
            <a:pPr>
              <a:buNone/>
            </a:pPr>
            <a:r>
              <a:rPr lang="ru-RU" sz="3600" dirty="0" smtClean="0"/>
              <a:t>1) вездеход</a:t>
            </a:r>
          </a:p>
          <a:p>
            <a:pPr>
              <a:buNone/>
            </a:pPr>
            <a:r>
              <a:rPr lang="ru-RU" sz="3600" dirty="0" smtClean="0"/>
              <a:t>2) батискаф</a:t>
            </a:r>
          </a:p>
          <a:p>
            <a:pPr>
              <a:buNone/>
            </a:pPr>
            <a:r>
              <a:rPr lang="ru-RU" sz="3600" dirty="0" smtClean="0"/>
              <a:t>3) аэростат</a:t>
            </a:r>
          </a:p>
          <a:p>
            <a:pPr>
              <a:buNone/>
            </a:pPr>
            <a:r>
              <a:rPr lang="ru-RU" sz="3600" dirty="0" smtClean="0"/>
              <a:t>4) аэросани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3.Какой из перечисленных аппаратов ученые используют для изучения подводных?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1) </a:t>
            </a:r>
            <a:r>
              <a:rPr lang="ru-RU" sz="3600" dirty="0" smtClean="0"/>
              <a:t>вездеход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2) </a:t>
            </a:r>
            <a:r>
              <a:rPr lang="ru-RU" sz="3600" dirty="0" smtClean="0"/>
              <a:t>батискаф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3) </a:t>
            </a:r>
            <a:r>
              <a:rPr lang="ru-RU" sz="3600" dirty="0" smtClean="0"/>
              <a:t>аэростат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4) </a:t>
            </a:r>
            <a:r>
              <a:rPr lang="ru-RU" sz="3600" dirty="0" smtClean="0"/>
              <a:t>аэросани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4. Что такое Венера?</a:t>
            </a:r>
          </a:p>
          <a:p>
            <a:pPr>
              <a:buNone/>
            </a:pPr>
            <a:r>
              <a:rPr lang="ru-RU" sz="3600" dirty="0" smtClean="0"/>
              <a:t>а) и не комета, и не звезда</a:t>
            </a:r>
          </a:p>
          <a:p>
            <a:pPr>
              <a:buNone/>
            </a:pPr>
            <a:r>
              <a:rPr lang="ru-RU" sz="3600" dirty="0" smtClean="0"/>
              <a:t>б) и не планета, и не спутник</a:t>
            </a:r>
          </a:p>
          <a:p>
            <a:pPr>
              <a:buNone/>
            </a:pPr>
            <a:r>
              <a:rPr lang="ru-RU" sz="3600" dirty="0" smtClean="0"/>
              <a:t>в) и не спутник, и не комета</a:t>
            </a:r>
          </a:p>
          <a:p>
            <a:pPr>
              <a:buNone/>
            </a:pPr>
            <a:r>
              <a:rPr lang="ru-RU" sz="3600" dirty="0" smtClean="0"/>
              <a:t>г) и не звезда, и не планета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4. Что такое Венера?</a:t>
            </a:r>
          </a:p>
          <a:p>
            <a:pPr>
              <a:buNone/>
            </a:pPr>
            <a:r>
              <a:rPr lang="ru-RU" sz="3600" dirty="0" smtClean="0"/>
              <a:t>а)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комета,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звезда</a:t>
            </a:r>
          </a:p>
          <a:p>
            <a:pPr>
              <a:buNone/>
            </a:pPr>
            <a:r>
              <a:rPr lang="ru-RU" sz="3600" dirty="0" smtClean="0"/>
              <a:t>б)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планета,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спутник</a:t>
            </a:r>
          </a:p>
          <a:p>
            <a:pPr>
              <a:buNone/>
            </a:pPr>
            <a:r>
              <a:rPr lang="ru-RU" sz="3600" dirty="0" smtClean="0"/>
              <a:t>в)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спутник, и </a:t>
            </a:r>
            <a:r>
              <a:rPr lang="ru-RU" sz="3600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комета</a:t>
            </a:r>
          </a:p>
          <a:p>
            <a:pPr>
              <a:buNone/>
            </a:pPr>
            <a:r>
              <a:rPr lang="ru-RU" sz="3600" dirty="0" smtClean="0"/>
              <a:t>г)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звезда, и </a:t>
            </a:r>
            <a:r>
              <a:rPr lang="ru-RU" sz="3600" i="1" dirty="0" smtClean="0">
                <a:solidFill>
                  <a:srgbClr val="C00000"/>
                </a:solidFill>
              </a:rPr>
              <a:t>не</a:t>
            </a:r>
            <a:r>
              <a:rPr lang="ru-RU" sz="3600" dirty="0" smtClean="0"/>
              <a:t> планета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5. Когда был совершен первый полет человека в космос?</a:t>
            </a:r>
          </a:p>
          <a:p>
            <a:pPr>
              <a:buNone/>
            </a:pPr>
            <a:r>
              <a:rPr lang="ru-RU" sz="3600" dirty="0" smtClean="0"/>
              <a:t>а) 12 апреля 1961 года</a:t>
            </a:r>
          </a:p>
          <a:p>
            <a:pPr>
              <a:buNone/>
            </a:pPr>
            <a:r>
              <a:rPr lang="ru-RU" sz="3600" dirty="0" smtClean="0"/>
              <a:t>б) 16 июня 1969 года</a:t>
            </a:r>
          </a:p>
          <a:p>
            <a:pPr>
              <a:buNone/>
            </a:pPr>
            <a:r>
              <a:rPr lang="ru-RU" sz="3600" dirty="0" smtClean="0"/>
              <a:t>в) 12 апреля 1961 года</a:t>
            </a:r>
          </a:p>
          <a:p>
            <a:pPr>
              <a:buNone/>
            </a:pPr>
            <a:r>
              <a:rPr lang="ru-RU" sz="3600" dirty="0" smtClean="0"/>
              <a:t>г) 16 июля 1069 года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5. Когда был совершен первый полет человека в космос?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а) 12 апреля 1961 года</a:t>
            </a:r>
          </a:p>
          <a:p>
            <a:pPr>
              <a:buNone/>
            </a:pPr>
            <a:r>
              <a:rPr lang="ru-RU" sz="3600" dirty="0" smtClean="0"/>
              <a:t>б) 16 июня 1969 года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в) 12 апреля 1961 года</a:t>
            </a:r>
          </a:p>
          <a:p>
            <a:pPr>
              <a:buNone/>
            </a:pPr>
            <a:r>
              <a:rPr lang="ru-RU" sz="3600" dirty="0" smtClean="0"/>
              <a:t>г) 16 июля 1069 года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6. Кто совершил выход в открытый космос?</a:t>
            </a:r>
          </a:p>
          <a:p>
            <a:pPr>
              <a:buNone/>
            </a:pPr>
            <a:r>
              <a:rPr lang="ru-RU" sz="3600" dirty="0" smtClean="0"/>
              <a:t>Ответ: _________________________________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6. Кто совершил </a:t>
            </a:r>
            <a:r>
              <a:rPr lang="ru-RU" sz="3600" i="1" dirty="0" smtClean="0">
                <a:solidFill>
                  <a:srgbClr val="C00000"/>
                </a:solidFill>
              </a:rPr>
              <a:t>первый</a:t>
            </a:r>
            <a:r>
              <a:rPr lang="ru-RU" sz="3600" b="1" dirty="0" smtClean="0"/>
              <a:t> выход в открытый космос?</a:t>
            </a:r>
          </a:p>
          <a:p>
            <a:pPr>
              <a:buNone/>
            </a:pPr>
            <a:r>
              <a:rPr lang="ru-RU" sz="3600" dirty="0" smtClean="0"/>
              <a:t>Ответ: _________________________________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7. Вставь в предложение пропущенные слова. </a:t>
            </a:r>
          </a:p>
          <a:p>
            <a:pPr>
              <a:buNone/>
            </a:pPr>
            <a:r>
              <a:rPr lang="ru-RU" sz="3600" dirty="0" smtClean="0"/>
              <a:t>Земля -  ______________________ по счету планета от Солнца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429000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Вставь в предложение пропущенн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ое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Земля -  ______________________ по счету планета от Солнца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3528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З</a:t>
            </a:r>
            <a:r>
              <a:rPr lang="ru-RU" b="1" i="1" dirty="0" smtClean="0"/>
              <a:t>адания базового уровня сложности </a:t>
            </a:r>
          </a:p>
          <a:p>
            <a:pPr marL="0" indent="0">
              <a:buNone/>
            </a:pPr>
            <a:r>
              <a:rPr lang="ru-RU" dirty="0" smtClean="0"/>
              <a:t>проверяют освоение _________            знаний и _________           по предмету, без которых невозможно ______                  продолжение обучения на следующей ступени; учащимся предлагаются      _______           задания, аналогичные тем, с которыми они встречались на уроках и в которых довольно легко обнаруживаются способы решения.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908720"/>
            <a:ext cx="28083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основополагающих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412776"/>
            <a:ext cx="27363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умений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916832"/>
            <a:ext cx="25202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успешное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2924944"/>
            <a:ext cx="26642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стандартные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9. Каким цветом раскрашен глобус?</a:t>
            </a:r>
          </a:p>
          <a:p>
            <a:pPr>
              <a:buNone/>
            </a:pPr>
            <a:r>
              <a:rPr lang="ru-RU" sz="3600" dirty="0" smtClean="0"/>
              <a:t>Ответ: _________________________________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11. Распредели данные предметы в 2 группы. Запиши. Дай название каждой группе.</a:t>
            </a:r>
          </a:p>
          <a:p>
            <a:pPr marL="0" indent="0">
              <a:buNone/>
            </a:pPr>
            <a:r>
              <a:rPr lang="ru-RU" sz="3600" dirty="0" smtClean="0"/>
              <a:t>Пила, термометр, часы, учебник, микроскоп, лопата, молоток, фотоаппарат.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933056"/>
          <a:ext cx="7488832" cy="2488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3744416"/>
              </a:tblGrid>
              <a:tr h="53032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</a:t>
                      </a:r>
                      <a:r>
                        <a:rPr lang="ru-RU" sz="2000" b="1" dirty="0" err="1" smtClean="0"/>
                        <a:t>группа_________________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</a:t>
                      </a:r>
                      <a:r>
                        <a:rPr lang="ru-RU" sz="2000" b="1" dirty="0" err="1" smtClean="0"/>
                        <a:t>группа___________________</a:t>
                      </a:r>
                      <a:endParaRPr lang="ru-RU" sz="2000" b="1" dirty="0"/>
                    </a:p>
                  </a:txBody>
                  <a:tcPr/>
                </a:tc>
              </a:tr>
              <a:tr h="195812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11. Распредели данные предметы в 2 группы. Запиши. Дай название каждой группе.</a:t>
            </a:r>
          </a:p>
          <a:p>
            <a:pPr marL="0" indent="0">
              <a:buNone/>
            </a:pPr>
            <a:r>
              <a:rPr lang="ru-RU" sz="3600" dirty="0" smtClean="0"/>
              <a:t>Пила, термометр, часы</a:t>
            </a:r>
            <a:r>
              <a:rPr lang="ru-RU" sz="3600" i="1" dirty="0" smtClean="0"/>
              <a:t>,</a:t>
            </a:r>
            <a:r>
              <a:rPr lang="ru-RU" sz="3600" i="1" dirty="0" smtClean="0">
                <a:solidFill>
                  <a:srgbClr val="C00000"/>
                </a:solidFill>
              </a:rPr>
              <a:t> учебник, </a:t>
            </a:r>
            <a:r>
              <a:rPr lang="ru-RU" sz="3600" dirty="0" smtClean="0"/>
              <a:t>микроскоп, лопата, молоток, фотоаппарат.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933056"/>
          <a:ext cx="7488832" cy="2488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3744416"/>
              </a:tblGrid>
              <a:tr h="53032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 </a:t>
                      </a:r>
                      <a:r>
                        <a:rPr lang="ru-RU" sz="2000" b="1" dirty="0" err="1" smtClean="0"/>
                        <a:t>группа_________________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 </a:t>
                      </a:r>
                      <a:r>
                        <a:rPr lang="ru-RU" sz="2000" b="1" dirty="0" err="1" smtClean="0"/>
                        <a:t>группа___________________</a:t>
                      </a:r>
                      <a:endParaRPr lang="ru-RU" sz="2000" b="1" dirty="0"/>
                    </a:p>
                  </a:txBody>
                  <a:tcPr/>
                </a:tc>
              </a:tr>
              <a:tr h="195812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12.Ты наблюдал за погодой 14 декабря и получил такие данные</a:t>
            </a:r>
            <a:r>
              <a:rPr lang="ru-RU" b="1" i="1" dirty="0" smtClean="0"/>
              <a:t>:  переменная облачность, снег. </a:t>
            </a:r>
            <a:r>
              <a:rPr lang="ru-RU" b="1" u="sng" dirty="0" smtClean="0"/>
              <a:t>Заполни таблицу,</a:t>
            </a:r>
            <a:r>
              <a:rPr lang="ru-RU" b="1" dirty="0" smtClean="0"/>
              <a:t> используя условные знаки.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996952"/>
          <a:ext cx="7920880" cy="1548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Дата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Состояние неба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Температура воздуха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Осадки</a:t>
                      </a:r>
                      <a:endParaRPr lang="ru-RU" b="1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12.Ты наблюдал за погодой 14 декабря и получил такие данные</a:t>
            </a:r>
            <a:r>
              <a:rPr lang="ru-RU" b="1" i="1" dirty="0" smtClean="0"/>
              <a:t>:  переменная облачность, снег. </a:t>
            </a:r>
            <a:r>
              <a:rPr lang="ru-RU" b="1" u="sng" dirty="0" smtClean="0"/>
              <a:t>Заполни таблицу,</a:t>
            </a:r>
            <a:r>
              <a:rPr lang="ru-RU" b="1" dirty="0" smtClean="0"/>
              <a:t> используя условные знаки.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996952"/>
          <a:ext cx="7920880" cy="1548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Дата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Состояние неба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C00000"/>
                          </a:solidFill>
                        </a:rPr>
                        <a:t>Температура воздуха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Осадки</a:t>
                      </a:r>
                      <a:endParaRPr lang="ru-RU" b="1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C00000"/>
                          </a:solidFill>
                        </a:rPr>
                        <a:t>?</a:t>
                      </a:r>
                      <a:endParaRPr lang="ru-RU" sz="4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640960" cy="61206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/>
              <a:t>Задания повышенного уровня сложности</a:t>
            </a:r>
          </a:p>
          <a:p>
            <a:pPr marL="0" indent="0">
              <a:buNone/>
            </a:pPr>
            <a:r>
              <a:rPr lang="ru-RU" dirty="0" smtClean="0"/>
              <a:t>проверяют способность действовать в ситуациях, в которых нет _______                 указания на способ выполнения, а учащийся сам должен выбрать этот ________              из набора известных либо  ___________         способ решения, комбинируя ___________   ему способы.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1484784"/>
            <a:ext cx="28083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явного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2492896"/>
            <a:ext cx="2520280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способ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996952"/>
            <a:ext cx="2952328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сконструировать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3501008"/>
            <a:ext cx="23762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известные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7200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Особенности заданий базового и повышенного уровня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3456384" cy="56166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Базовый</a:t>
            </a:r>
          </a:p>
          <a:p>
            <a:pPr marL="514350" indent="-514350">
              <a:buFont typeface="+mj-lt"/>
              <a:buAutoNum type="arabicPeriod"/>
              <a:tabLst>
                <a:tab pos="0" algn="l"/>
              </a:tabLst>
            </a:pPr>
            <a:r>
              <a:rPr lang="ru-RU" sz="2000" dirty="0" smtClean="0"/>
              <a:t>составлены на материале, соответствующем результату обучения «ученик научится»</a:t>
            </a:r>
          </a:p>
          <a:p>
            <a:pPr marL="514350" indent="-514350">
              <a:buFont typeface="+mj-lt"/>
              <a:buAutoNum type="arabicPeriod"/>
              <a:tabLst>
                <a:tab pos="0" algn="l"/>
              </a:tabLst>
            </a:pPr>
            <a:r>
              <a:rPr lang="ru-RU" sz="2000" dirty="0" smtClean="0"/>
              <a:t>воспроизведение, применение знания (правила, алгоритма и т.п.) в стандартной ситуации</a:t>
            </a:r>
          </a:p>
          <a:p>
            <a:pPr marL="514350" indent="-514350">
              <a:buFont typeface="+mj-lt"/>
              <a:buAutoNum type="arabicPeriod"/>
              <a:tabLst>
                <a:tab pos="0" algn="l"/>
              </a:tabLst>
            </a:pPr>
            <a:r>
              <a:rPr lang="ru-RU" sz="2000" dirty="0" smtClean="0"/>
              <a:t>способ выполнения задания известен ученику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836712"/>
            <a:ext cx="5328592" cy="528945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/>
              <a:t>Повышенный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составлены на материале, соответствующем результату обучения </a:t>
            </a:r>
            <a:r>
              <a:rPr lang="ru-RU" sz="2000" i="1" dirty="0" smtClean="0"/>
              <a:t>«ученик получит возможность научиться»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применение знаний в нестандартной ситуации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необходимо проявить несколько  предметных результатов (из разных тем, разделов курса)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работа в ситуации, когда имеется выбор способа из нескольких или способ нужно сконструировать из известных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наряду с предметным результатом обучения, проверяет сформированность конкретного </a:t>
            </a:r>
            <a:r>
              <a:rPr lang="ru-RU" sz="2400" dirty="0" smtClean="0"/>
              <a:t>УУД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ералаш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8568952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en-US" b="1" dirty="0" smtClean="0"/>
              <a:t>Памятка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5446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 тексте задания исключается двойное отрицание.</a:t>
            </a:r>
          </a:p>
          <a:p>
            <a:pPr lvl="0"/>
            <a:r>
              <a:rPr lang="ru-RU" dirty="0" smtClean="0"/>
              <a:t>Каждый вариант ответа должен быть правдоподобным, внушающим доверие, вполне убедительным.</a:t>
            </a:r>
          </a:p>
          <a:p>
            <a:pPr lvl="0"/>
            <a:r>
              <a:rPr lang="ru-RU" dirty="0" smtClean="0"/>
              <a:t>Все ответы должны быть подобными (аналогичными, похо­жими), это касается и их внешнего вида, и грамматической структуры.</a:t>
            </a:r>
          </a:p>
          <a:p>
            <a:pPr lvl="0"/>
            <a:r>
              <a:rPr lang="ru-RU" dirty="0" smtClean="0"/>
              <a:t>Текст задания должен исключать всякую двусмысленность и неясность формулировок.</a:t>
            </a:r>
          </a:p>
          <a:p>
            <a:pPr lvl="0"/>
            <a:r>
              <a:rPr lang="ru-RU" dirty="0" smtClean="0"/>
              <a:t>Одно и то же слово (или словосочетание, или однокоренное слово) не должно находиться в тексте задания и правильном ответе.</a:t>
            </a:r>
          </a:p>
          <a:p>
            <a:pPr lvl="0"/>
            <a:r>
              <a:rPr lang="ru-RU" dirty="0" smtClean="0"/>
              <a:t>В тексте задания не должно быть лишних и недостающих данных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170586"/>
          </a:xfrm>
        </p:spPr>
        <p:txBody>
          <a:bodyPr>
            <a:normAutofit/>
          </a:bodyPr>
          <a:lstStyle/>
          <a:p>
            <a:pPr algn="l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/>
              <a:t>1. На Земле происходит смена времен года, потому что: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Земля вращается вокруг Солнца</a:t>
            </a:r>
            <a:br>
              <a:rPr lang="ru-RU" sz="3600" dirty="0" smtClean="0"/>
            </a:br>
            <a:r>
              <a:rPr lang="ru-RU" sz="3600" dirty="0" smtClean="0"/>
              <a:t>б) Земля вращается вокруг своей оси</a:t>
            </a:r>
            <a:br>
              <a:rPr lang="ru-RU" sz="3600" dirty="0" smtClean="0"/>
            </a:br>
            <a:r>
              <a:rPr lang="ru-RU" sz="3600" dirty="0" smtClean="0"/>
              <a:t>в) Земля вращается вокруг Луны</a:t>
            </a:r>
            <a:br>
              <a:rPr lang="ru-RU" sz="3600" dirty="0" smtClean="0"/>
            </a:br>
            <a:r>
              <a:rPr lang="ru-RU" sz="3600" dirty="0" smtClean="0"/>
              <a:t>г) Земля - единственная планета, на которой есть жизнь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789040"/>
            <a:ext cx="8784976" cy="30689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4525963"/>
          </a:xfrm>
        </p:spPr>
        <p:txBody>
          <a:bodyPr>
            <a:normAutofit/>
          </a:bodyPr>
          <a:lstStyle/>
          <a:p>
            <a:pPr indent="12700">
              <a:buNone/>
            </a:pPr>
            <a:r>
              <a:rPr lang="ru-RU" sz="3600" b="1" dirty="0" smtClean="0"/>
              <a:t>1. На Земле происходит смена времен года, потому что: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Земля вращается вокруг Солнца</a:t>
            </a:r>
            <a:br>
              <a:rPr lang="ru-RU" sz="3600" dirty="0" smtClean="0"/>
            </a:br>
            <a:r>
              <a:rPr lang="ru-RU" sz="3600" dirty="0" smtClean="0"/>
              <a:t>б) Земля вращается вокруг своей оси</a:t>
            </a:r>
            <a:br>
              <a:rPr lang="ru-RU" sz="3600" dirty="0" smtClean="0"/>
            </a:br>
            <a:r>
              <a:rPr lang="ru-RU" sz="3600" dirty="0" smtClean="0"/>
              <a:t>в) Земля вращается вокруг Луны</a:t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C00000"/>
                </a:solidFill>
              </a:rPr>
              <a:t>г) Земля - единственная планета, на которой есть жизнь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7992888" cy="386104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2.Как называется группа звезд на определенном участке неба?</a:t>
            </a:r>
          </a:p>
          <a:p>
            <a:pPr>
              <a:buNone/>
            </a:pPr>
            <a:r>
              <a:rPr lang="ru-RU" sz="3600" dirty="0" smtClean="0"/>
              <a:t>а) планета</a:t>
            </a:r>
          </a:p>
          <a:p>
            <a:pPr>
              <a:buNone/>
            </a:pPr>
            <a:r>
              <a:rPr lang="ru-RU" sz="3600" dirty="0" smtClean="0"/>
              <a:t>б) комета</a:t>
            </a:r>
          </a:p>
          <a:p>
            <a:pPr>
              <a:buNone/>
            </a:pPr>
            <a:r>
              <a:rPr lang="ru-RU" sz="3600" dirty="0" smtClean="0"/>
              <a:t>в) созвездие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731</Words>
  <Application>Microsoft Office PowerPoint</Application>
  <PresentationFormat>Экран (4:3)</PresentationFormat>
  <Paragraphs>108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 Семинар «Педагогическая мастерская по созданию контрольно-оценочных материалов» в рамках РИП «Развитие культуры оценочной деятельности педагога в условиях ФГОС» «Практикум по составлению заданий контрольно –оценочных материалов»  </vt:lpstr>
      <vt:lpstr>Слайд 2</vt:lpstr>
      <vt:lpstr>Слайд 3</vt:lpstr>
      <vt:lpstr>Особенности заданий базового и повышенного уровня</vt:lpstr>
      <vt:lpstr>Слайд 5</vt:lpstr>
      <vt:lpstr> Памятка </vt:lpstr>
      <vt:lpstr> 1. На Земле происходит смена времен года, потому что: а) Земля вращается вокруг Солнца б) Земля вращается вокруг своей оси в) Земля вращается вокруг Луны г) Земля - единственная планета, на которой есть жизнь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2018-11-17T08:11:08Z</dcterms:created>
  <dcterms:modified xsi:type="dcterms:W3CDTF">2018-12-01T16:23:28Z</dcterms:modified>
</cp:coreProperties>
</file>