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4" r:id="rId5"/>
    <p:sldId id="262" r:id="rId6"/>
    <p:sldId id="261" r:id="rId7"/>
    <p:sldId id="258" r:id="rId8"/>
    <p:sldId id="266" r:id="rId9"/>
    <p:sldId id="263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80" d="100"/>
          <a:sy n="80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F-471C-BD9C-7B3DDF3EE7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F-471C-BD9C-7B3DDF3EE7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F-471C-BD9C-7B3DDF3EE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934176"/>
        <c:axId val="439084288"/>
      </c:barChart>
      <c:catAx>
        <c:axId val="4349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9084288"/>
        <c:crosses val="autoZero"/>
        <c:auto val="1"/>
        <c:lblAlgn val="ctr"/>
        <c:lblOffset val="100"/>
        <c:noMultiLvlLbl val="0"/>
      </c:catAx>
      <c:valAx>
        <c:axId val="43908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93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9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9868787-4D25-4920-AC06-C685BEA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0" y="1674000"/>
            <a:ext cx="10868980" cy="23850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МИП «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Системный подход к оценке достижения планируемых результатов освоения АООП ООО обучающимися  с ОВЗ (ЗПР)»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F9C4B-F110-4FBD-829C-88884EBF90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2033588"/>
            <a:ext cx="10515600" cy="4098925"/>
          </a:xfrm>
        </p:spPr>
        <p:txBody>
          <a:bodyPr/>
          <a:lstStyle/>
          <a:p>
            <a:r>
              <a:rPr lang="ru-RU" dirty="0"/>
              <a:t>Бесплатные шаблоны с сайта </a:t>
            </a:r>
            <a:r>
              <a:rPr lang="en-US" dirty="0">
                <a:hlinkClick r:id="rId2"/>
              </a:rPr>
              <a:t>presentation-creation.ru</a:t>
            </a:r>
            <a:endParaRPr lang="en-US" dirty="0"/>
          </a:p>
          <a:p>
            <a:r>
              <a:rPr lang="en-US" dirty="0"/>
              <a:t>Icons designed by Vectors Market from </a:t>
            </a:r>
            <a:r>
              <a:rPr lang="en-US" dirty="0" err="1">
                <a:hlinkClick r:id="rId3"/>
              </a:rPr>
              <a:t>Flaticon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26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63255"/>
            <a:ext cx="8415000" cy="1325563"/>
          </a:xfrm>
        </p:spPr>
        <p:txBody>
          <a:bodyPr>
            <a:no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effectLst/>
                <a:latin typeface="+mn-lt"/>
                <a:ea typeface="Calibri" panose="020F0502020204030204" pitchFamily="34" charset="0"/>
              </a:rPr>
              <a:t>Цель проекта</a:t>
            </a:r>
            <a:br>
              <a:rPr lang="ru-RU" sz="3600" dirty="0">
                <a:effectLst/>
                <a:latin typeface="+mn-lt"/>
                <a:ea typeface="Calibri" panose="020F0502020204030204" pitchFamily="34" charset="0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2034000"/>
            <a:ext cx="11325600" cy="409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Calibri" panose="020F0502020204030204" pitchFamily="34" charset="0"/>
              <a:cs typeface="+mj-cs"/>
            </a:endParaRPr>
          </a:p>
          <a:p>
            <a:pPr marL="0" indent="0" algn="ctr">
              <a:buNone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>создание функциональной модели системы оценки</a:t>
            </a:r>
          </a:p>
          <a:p>
            <a:pPr marL="0" indent="0" algn="ctr">
              <a:buNone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> планируемых результатов освоения АООП ООО</a:t>
            </a:r>
          </a:p>
          <a:p>
            <a:pPr marL="0" indent="0" algn="ctr">
              <a:buNone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+mj-cs"/>
              </a:rPr>
              <a:t> обучающимися с ОВЗ (ЗПР)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5BF43-7CBA-4FBF-8EB5-7CA783B310C4}"/>
              </a:ext>
            </a:extLst>
          </p:cNvPr>
          <p:cNvSpPr txBox="1"/>
          <p:nvPr/>
        </p:nvSpPr>
        <p:spPr>
          <a:xfrm>
            <a:off x="2586000" y="4689000"/>
            <a:ext cx="895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Данный проект инициирован участниками РМО педагогов инклюзивного образования и является логическим продолжением проекта «Систематизация оценки достижения планируемых результатов освоения АООП НОО обучающимися с ОВЗ (ЗПР)». 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954611"/>
            <a:ext cx="3330000" cy="3467963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6858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ru-RU" dirty="0"/>
              <a:t>Обеспечить конструктивное взаим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одей</a:t>
            </a:r>
            <a:r>
              <a:rPr lang="ru-RU" dirty="0"/>
              <a:t>ствие всех участников реализации проекта</a:t>
            </a:r>
            <a:endParaRPr lang="en-US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4386000" y="1944444"/>
            <a:ext cx="3735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685800" algn="l"/>
              </a:tabLst>
              <a:defRPr/>
            </a:pPr>
            <a:r>
              <a:rPr lang="ru-RU" dirty="0"/>
              <a:t>Смоделировать и наполнить необходимыми материалами систему оценки планируемых 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dirty="0"/>
              <a:t>    результатов освоения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dirty="0"/>
              <a:t>    АООП ООО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dirty="0"/>
              <a:t>    обучающимися с ОВЗ 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dirty="0"/>
              <a:t>    (ЗПР)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8422600" y="1944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Апробировать и внедрить инновационные продукты на муниципальном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Этапы реализации проекта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6F252D98-C1FB-46DB-B8F5-1C9544231C58}"/>
              </a:ext>
            </a:extLst>
          </p:cNvPr>
          <p:cNvSpPr/>
          <p:nvPr/>
        </p:nvSpPr>
        <p:spPr>
          <a:xfrm>
            <a:off x="6124461" y="1646346"/>
            <a:ext cx="3456835" cy="1485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AC1180-0217-4C31-9CC1-E63188F9C64C}"/>
              </a:ext>
            </a:extLst>
          </p:cNvPr>
          <p:cNvSpPr/>
          <p:nvPr/>
        </p:nvSpPr>
        <p:spPr>
          <a:xfrm>
            <a:off x="3034609" y="2017451"/>
            <a:ext cx="3083131" cy="7178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E31F52-0288-4D17-AF2C-7F052FACA12E}"/>
              </a:ext>
            </a:extLst>
          </p:cNvPr>
          <p:cNvSpPr/>
          <p:nvPr/>
        </p:nvSpPr>
        <p:spPr>
          <a:xfrm>
            <a:off x="390901" y="2004125"/>
            <a:ext cx="2625505" cy="721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951BD-B5E9-4A9C-B38A-B550DA9CB727}"/>
              </a:ext>
            </a:extLst>
          </p:cNvPr>
          <p:cNvSpPr txBox="1"/>
          <p:nvPr/>
        </p:nvSpPr>
        <p:spPr>
          <a:xfrm>
            <a:off x="6298322" y="2040535"/>
            <a:ext cx="297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/>
                </a:solidFill>
              </a:rPr>
              <a:t>3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</a:rPr>
              <a:t>апр. 2024 – дек.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DCD9A-B39D-448A-85AC-718A2B58F729}"/>
              </a:ext>
            </a:extLst>
          </p:cNvPr>
          <p:cNvSpPr txBox="1"/>
          <p:nvPr/>
        </p:nvSpPr>
        <p:spPr>
          <a:xfrm>
            <a:off x="3215190" y="2017452"/>
            <a:ext cx="2880809" cy="79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/>
                </a:solidFill>
              </a:rPr>
              <a:t>2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</a:rPr>
              <a:t>март 2023 – март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0FDE1F-4D51-4CF2-8AF4-1A1E54C5E57A}"/>
              </a:ext>
            </a:extLst>
          </p:cNvPr>
          <p:cNvSpPr txBox="1"/>
          <p:nvPr/>
        </p:nvSpPr>
        <p:spPr>
          <a:xfrm>
            <a:off x="359024" y="2004126"/>
            <a:ext cx="2554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/>
                </a:solidFill>
              </a:rPr>
              <a:t>1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</a:rPr>
              <a:t>янв. 2023 – фев. 2023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0C3A11F-1A1E-42A7-8579-8B3DDB85E845}"/>
              </a:ext>
            </a:extLst>
          </p:cNvPr>
          <p:cNvSpPr/>
          <p:nvPr/>
        </p:nvSpPr>
        <p:spPr>
          <a:xfrm>
            <a:off x="1520323" y="2853918"/>
            <a:ext cx="489476" cy="516963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413E788-447E-4C3A-B8B2-3A0FE478B5F7}"/>
              </a:ext>
            </a:extLst>
          </p:cNvPr>
          <p:cNvSpPr/>
          <p:nvPr/>
        </p:nvSpPr>
        <p:spPr>
          <a:xfrm>
            <a:off x="4131261" y="2876740"/>
            <a:ext cx="489476" cy="487174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AD2CE5A-FA59-41B5-9B39-2C794BF40516}"/>
              </a:ext>
            </a:extLst>
          </p:cNvPr>
          <p:cNvSpPr/>
          <p:nvPr/>
        </p:nvSpPr>
        <p:spPr>
          <a:xfrm>
            <a:off x="7400178" y="2935059"/>
            <a:ext cx="481515" cy="506003"/>
          </a:xfrm>
          <a:prstGeom prst="roundRect">
            <a:avLst>
              <a:gd name="adj" fmla="val 1664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5D1D9F8-39BB-4CB9-8A6B-EB219FAE77F4}"/>
              </a:ext>
            </a:extLst>
          </p:cNvPr>
          <p:cNvSpPr/>
          <p:nvPr/>
        </p:nvSpPr>
        <p:spPr>
          <a:xfrm>
            <a:off x="246001" y="3570402"/>
            <a:ext cx="27704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рганизационный этап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Оформление сопроводительной документации, уточнение состава проектной команды, выборы членов координационного совета МИП.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B8FC37-B647-419C-8614-562CB9A8279F}"/>
              </a:ext>
            </a:extLst>
          </p:cNvPr>
          <p:cNvSpPr/>
          <p:nvPr/>
        </p:nvSpPr>
        <p:spPr>
          <a:xfrm>
            <a:off x="3066595" y="3686477"/>
            <a:ext cx="29394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Практический этап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Моделирование Системы, подготовка пакетов материалов информационного, методического, дидактического, аналитического характера к каждому элементу Системы. Апробация </a:t>
            </a:r>
          </a:p>
          <a:p>
            <a:pPr algn="ctr"/>
            <a:endParaRPr lang="ru-RU" sz="1600" dirty="0" err="1">
              <a:solidFill>
                <a:schemeClr val="tx2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DDFE071-966B-4576-9B88-3C2B68B9BC34}"/>
              </a:ext>
            </a:extLst>
          </p:cNvPr>
          <p:cNvSpPr/>
          <p:nvPr/>
        </p:nvSpPr>
        <p:spPr>
          <a:xfrm>
            <a:off x="6186002" y="3686477"/>
            <a:ext cx="3284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Завершающий этап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Диссеминация инновационного опыта в системе образования ТМР и в РСО, итоговое оформление материалов МИП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96FED2-76F7-49FF-86DD-A60B3C1EB2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0322" y="2869143"/>
            <a:ext cx="489477" cy="487174"/>
          </a:xfrm>
          <a:prstGeom prst="rect">
            <a:avLst/>
          </a:prstGeom>
        </p:spPr>
      </p:pic>
      <p:sp>
        <p:nvSpPr>
          <p:cNvPr id="28" name="Текст 11">
            <a:extLst>
              <a:ext uri="{FF2B5EF4-FFF2-40B4-BE49-F238E27FC236}">
                <a16:creationId xmlns:a16="http://schemas.microsoft.com/office/drawing/2014/main" id="{6518AAFD-ED0D-4F77-BD2D-F9EDABE5D682}"/>
              </a:ext>
            </a:extLst>
          </p:cNvPr>
          <p:cNvSpPr txBox="1">
            <a:spLocks/>
          </p:cNvSpPr>
          <p:nvPr/>
        </p:nvSpPr>
        <p:spPr>
          <a:xfrm>
            <a:off x="763586" y="2290583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BCB554E-8F42-42F5-AD8D-7F1A155F9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723" y="2883706"/>
            <a:ext cx="432552" cy="43255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7FF1030-3E39-4A56-99D4-039FFE89B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216" y="2935059"/>
            <a:ext cx="516963" cy="5169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A06DED6-FBC5-441C-8803-E5EB16EFD584}"/>
              </a:ext>
            </a:extLst>
          </p:cNvPr>
          <p:cNvSpPr txBox="1"/>
          <p:nvPr/>
        </p:nvSpPr>
        <p:spPr>
          <a:xfrm rot="20628854">
            <a:off x="7352526" y="5230984"/>
            <a:ext cx="4597729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Потенциальные участники проекта: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МОУ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Фоминская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СШ, МОУ СШ №4 «ЦО»,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МОУ СШ №3</a:t>
            </a:r>
          </a:p>
        </p:txBody>
      </p:sp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Ключевые события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4B455DB-31CF-468F-B776-540D0C2511DD}"/>
              </a:ext>
            </a:extLst>
          </p:cNvPr>
          <p:cNvGrpSpPr/>
          <p:nvPr/>
        </p:nvGrpSpPr>
        <p:grpSpPr>
          <a:xfrm>
            <a:off x="336000" y="1707159"/>
            <a:ext cx="2513765" cy="3476841"/>
            <a:chOff x="72235" y="2124000"/>
            <a:chExt cx="2838689" cy="392625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56D178A-C4B7-471A-ACED-656113FE97B5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6913D4E-2F66-4552-95AA-645DA848E79E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1A00187-5FA2-4A0F-B131-FAAD086A9982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E7FF43F5-FDA9-4E7B-A86B-31C471D6952E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:a16="http://schemas.microsoft.com/office/drawing/2014/main" id="{0442ED5B-9D24-4B60-8FE6-AA500355F7AD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4C81F1-1A4E-44E9-9CBC-2242AC8BF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795" y="4372373"/>
            <a:ext cx="630001" cy="6300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FAFCC3-7E59-4F69-BE55-992A761C3462}"/>
              </a:ext>
            </a:extLst>
          </p:cNvPr>
          <p:cNvSpPr/>
          <p:nvPr/>
        </p:nvSpPr>
        <p:spPr>
          <a:xfrm>
            <a:off x="600372" y="2247962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ОДИ для соисполнителей проекта. Оформление сопроводительной документации</a:t>
            </a:r>
            <a:r>
              <a:rPr lang="en-US" sz="1600" dirty="0"/>
              <a:t> 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0423C4-BC4A-4E53-9789-BE87F6C9359D}"/>
              </a:ext>
            </a:extLst>
          </p:cNvPr>
          <p:cNvSpPr/>
          <p:nvPr/>
        </p:nvSpPr>
        <p:spPr>
          <a:xfrm>
            <a:off x="3327601" y="1728527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090514F-0932-4078-B368-38D91A30EFBB}"/>
              </a:ext>
            </a:extLst>
          </p:cNvPr>
          <p:cNvSpPr/>
          <p:nvPr/>
        </p:nvSpPr>
        <p:spPr>
          <a:xfrm>
            <a:off x="3526273" y="1879671"/>
            <a:ext cx="2161490" cy="224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Деятельность творческих групп: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Предметные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результаты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Метапредметные результаты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Личностные результаты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873D33E4-22A2-4A45-BF2C-8809654A9A34}"/>
              </a:ext>
            </a:extLst>
          </p:cNvPr>
          <p:cNvSpPr/>
          <p:nvPr/>
        </p:nvSpPr>
        <p:spPr>
          <a:xfrm>
            <a:off x="3764310" y="3849052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A27FAC6A-A25B-4ABC-A5A5-AD84F81680F3}"/>
              </a:ext>
            </a:extLst>
          </p:cNvPr>
          <p:cNvSpPr/>
          <p:nvPr/>
        </p:nvSpPr>
        <p:spPr>
          <a:xfrm rot="16200000" flipH="1">
            <a:off x="3281955" y="4701643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10BB2F7-643F-48D6-98F4-B7451BC01BB4}"/>
              </a:ext>
            </a:extLst>
          </p:cNvPr>
          <p:cNvSpPr/>
          <p:nvPr/>
        </p:nvSpPr>
        <p:spPr>
          <a:xfrm rot="16200000" flipH="1" flipV="1">
            <a:off x="5076803" y="4701645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ABC60C-1E28-43E7-8B5F-91CBB2559A62}"/>
              </a:ext>
            </a:extLst>
          </p:cNvPr>
          <p:cNvSpPr/>
          <p:nvPr/>
        </p:nvSpPr>
        <p:spPr>
          <a:xfrm>
            <a:off x="3591973" y="2247962"/>
            <a:ext cx="2026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CD95EE3-977E-4959-BFDB-3A0C0BEFF18F}"/>
              </a:ext>
            </a:extLst>
          </p:cNvPr>
          <p:cNvGrpSpPr/>
          <p:nvPr/>
        </p:nvGrpSpPr>
        <p:grpSpPr>
          <a:xfrm>
            <a:off x="6357064" y="1749588"/>
            <a:ext cx="2513765" cy="3476841"/>
            <a:chOff x="72235" y="2124000"/>
            <a:chExt cx="2838689" cy="392625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8FD6434-A78C-4CD6-87F8-D79FE2A3A499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3ECCE1-2A15-4967-8C18-7FF579C30A4A}"/>
                </a:ext>
              </a:extLst>
            </p:cNvPr>
            <p:cNvSpPr/>
            <p:nvPr/>
          </p:nvSpPr>
          <p:spPr>
            <a:xfrm>
              <a:off x="154542" y="2210147"/>
              <a:ext cx="2610963" cy="2928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D4684ED-6D0E-4701-A52F-C5CD0C84D2EA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id="{552F6AE3-B93E-4CC7-B78D-0D699932E42C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8306F7A3-9579-4C1D-9BAC-A1B5FB6931B4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CE623A-4485-465B-A25C-F0C910F05E4C}"/>
              </a:ext>
            </a:extLst>
          </p:cNvPr>
          <p:cNvSpPr/>
          <p:nvPr/>
        </p:nvSpPr>
        <p:spPr>
          <a:xfrm>
            <a:off x="6400941" y="1867318"/>
            <a:ext cx="2286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Проведение образовательных, познавательных, коммуникационных, информационных и прочих событий различного формата с использованием портфолио      Системы</a:t>
            </a:r>
            <a:r>
              <a:rPr lang="en-US" sz="1600" dirty="0"/>
              <a:t> </a:t>
            </a:r>
            <a:endParaRPr lang="ru-RU" sz="16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8EE4121-25B3-4D5E-AC4C-ED3BAA0E9599}"/>
              </a:ext>
            </a:extLst>
          </p:cNvPr>
          <p:cNvGrpSpPr/>
          <p:nvPr/>
        </p:nvGrpSpPr>
        <p:grpSpPr>
          <a:xfrm>
            <a:off x="9302777" y="1749588"/>
            <a:ext cx="2513765" cy="3392968"/>
            <a:chOff x="63172" y="2218714"/>
            <a:chExt cx="2838689" cy="3831536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5D16EA6-3C30-4A2D-AD1C-32A6B4B8831F}"/>
                </a:ext>
              </a:extLst>
            </p:cNvPr>
            <p:cNvSpPr/>
            <p:nvPr/>
          </p:nvSpPr>
          <p:spPr>
            <a:xfrm>
              <a:off x="63172" y="2218714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F538725-4E02-46D2-9EF2-09B6D7A1F2C0}"/>
                </a:ext>
              </a:extLst>
            </p:cNvPr>
            <p:cNvSpPr/>
            <p:nvPr/>
          </p:nvSpPr>
          <p:spPr>
            <a:xfrm>
              <a:off x="342584" y="2366938"/>
              <a:ext cx="2288834" cy="2470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Представление результатов деятельности на заседаниях РМО педагогов инклюзивного образования, … </a:t>
              </a: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EA5C19C-0D73-468F-AF5F-25F9A492B670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id="{09649055-F498-4D16-8C97-F0E4FCFEE511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id="{11B54FED-30A2-4D73-B2E7-B40E6344757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8BE849-B5B2-43F3-85DB-EDBBDCA0EC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4267851" y="4336040"/>
            <a:ext cx="630000" cy="63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F7DC0DE-0E6E-4084-A3D9-2814B832C5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7259452" y="4336040"/>
            <a:ext cx="630000" cy="63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1AE8A6E-1E07-40FD-85E0-F1297F9DF3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flipH="1">
            <a:off x="10273599" y="4372374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5016000" y="3204000"/>
            <a:ext cx="305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1"/>
                </a:solidFill>
              </a:rPr>
              <a:t>СПАСИБО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9824" y="508379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29825" y="508379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39824" y="508379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49824" y="5083790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05C4BC1-8104-485E-AD56-4130F31E5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215235"/>
              </p:ext>
            </p:extLst>
          </p:nvPr>
        </p:nvGraphicFramePr>
        <p:xfrm>
          <a:off x="1416000" y="1719000"/>
          <a:ext cx="10515600" cy="378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34905"/>
              </p:ext>
            </p:extLst>
          </p:nvPr>
        </p:nvGraphicFramePr>
        <p:xfrm>
          <a:off x="280988" y="1617297"/>
          <a:ext cx="11630024" cy="346096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0750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Заголовок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Заголовок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Заголовок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Заголовок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Вставьте текст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Вставьте текст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Вставьте 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69E54-D44B-4DB4-89D6-039D8E20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000" y="1854000"/>
            <a:ext cx="5220000" cy="39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BA34A7-773F-4B5F-8831-BD7E41726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113" y="1854000"/>
            <a:ext cx="5574193" cy="36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398</Words>
  <Application>Microsoft Office PowerPoint</Application>
  <PresentationFormat>Широкоэкранный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  МИП «Системный подход к оценке достижения планируемых результатов освоения АООП ООО обучающимися  с ОВЗ (ЗПР)»</vt:lpstr>
      <vt:lpstr>Цель проекта </vt:lpstr>
      <vt:lpstr>Задачи</vt:lpstr>
      <vt:lpstr>Этапы реализации проекта</vt:lpstr>
      <vt:lpstr>Ключевые события</vt:lpstr>
      <vt:lpstr>Презентация PowerPoint</vt:lpstr>
      <vt:lpstr>Вставьте заголовок слайда</vt:lpstr>
      <vt:lpstr>Вставьте заголовок слайда</vt:lpstr>
      <vt:lpstr>Вставьте заголовок слайда</vt:lpstr>
      <vt:lpstr>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 Константиновна</cp:lastModifiedBy>
  <cp:revision>9</cp:revision>
  <dcterms:created xsi:type="dcterms:W3CDTF">2020-07-05T17:04:43Z</dcterms:created>
  <dcterms:modified xsi:type="dcterms:W3CDTF">2022-12-15T10:55:48Z</dcterms:modified>
</cp:coreProperties>
</file>