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04" autoAdjust="0"/>
  </p:normalViewPr>
  <p:slideViewPr>
    <p:cSldViewPr>
      <p:cViewPr varScale="1">
        <p:scale>
          <a:sx n="67" d="100"/>
          <a:sy n="67" d="100"/>
        </p:scale>
        <p:origin x="13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5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/>
              <a:t>Оригинальные шаблоны для презентаций: </a:t>
            </a:r>
            <a:r>
              <a:rPr lang="ru-RU" sz="1200" dirty="0">
                <a:hlinkClick r:id="rId3"/>
              </a:rPr>
              <a:t>https://presentation-creation.ru/powerpoint-templates.html</a:t>
            </a:r>
            <a:r>
              <a:rPr lang="en-US" sz="1200" dirty="0"/>
              <a:t> </a:t>
            </a:r>
            <a:endParaRPr lang="ru-RU" sz="1200" dirty="0"/>
          </a:p>
          <a:p>
            <a:r>
              <a:rPr lang="ru-RU" sz="120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008" y="2564904"/>
            <a:ext cx="8928992" cy="1080120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idx="1"/>
          </p:nvPr>
        </p:nvSpPr>
        <p:spPr>
          <a:xfrm>
            <a:off x="323528" y="1988840"/>
            <a:ext cx="8280920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08912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999381"/>
            <a:ext cx="4248472" cy="4525963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999381"/>
            <a:ext cx="4248472" cy="4525963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08912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988840"/>
            <a:ext cx="8280920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980728"/>
            <a:ext cx="7200800" cy="3096344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2600" b="1" dirty="0">
                <a:solidFill>
                  <a:srgbClr val="04374A"/>
                </a:solidFill>
                <a:latin typeface="+mn-lt"/>
                <a:cs typeface="+mn-cs"/>
              </a:rPr>
              <a:t>МИП «Кейс - </a:t>
            </a:r>
            <a:r>
              <a:rPr lang="ru-RU" sz="2600" b="1" dirty="0" err="1">
                <a:solidFill>
                  <a:srgbClr val="04374A"/>
                </a:solidFill>
                <a:latin typeface="+mn-lt"/>
                <a:cs typeface="+mn-cs"/>
              </a:rPr>
              <a:t>тестинг</a:t>
            </a:r>
            <a:r>
              <a:rPr lang="ru-RU" sz="2600" b="1" dirty="0">
                <a:solidFill>
                  <a:srgbClr val="04374A"/>
                </a:solidFill>
                <a:latin typeface="+mn-lt"/>
                <a:cs typeface="+mn-cs"/>
              </a:rPr>
              <a:t> в системе оценки </a:t>
            </a:r>
            <a:br>
              <a:rPr lang="ru-RU" sz="2600" b="1" dirty="0">
                <a:solidFill>
                  <a:srgbClr val="04374A"/>
                </a:solidFill>
                <a:latin typeface="+mn-lt"/>
                <a:cs typeface="+mn-cs"/>
              </a:rPr>
            </a:br>
            <a:r>
              <a:rPr lang="ru-RU" sz="2600" b="1" dirty="0">
                <a:solidFill>
                  <a:srgbClr val="04374A"/>
                </a:solidFill>
                <a:latin typeface="+mn-lt"/>
                <a:cs typeface="+mn-cs"/>
              </a:rPr>
              <a:t>личностных результатов освоения АООП НОО обучающимися  с ОВЗ (ЗПР)»</a:t>
            </a: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2" cy="4320480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dirty="0">
                <a:solidFill>
                  <a:srgbClr val="04374A"/>
                </a:solidFill>
                <a:effectLst/>
                <a:ea typeface="Calibri" panose="020F0502020204030204" pitchFamily="34" charset="0"/>
              </a:rPr>
              <a:t>создание пакета ситуационных задач для системы оценки планируемых личностных результатов освоения АООП НОО обучающимися с ОВЗ (ЗПР).</a:t>
            </a:r>
          </a:p>
          <a:p>
            <a:endParaRPr lang="ru-RU" sz="2600" baseline="30000" dirty="0">
              <a:solidFill>
                <a:srgbClr val="04374A"/>
              </a:solidFill>
              <a:effectLst/>
              <a:ea typeface="Calibri" panose="020F0502020204030204" pitchFamily="34" charset="0"/>
            </a:endParaRPr>
          </a:p>
          <a:p>
            <a:endParaRPr lang="ru-RU" baseline="30000" dirty="0">
              <a:solidFill>
                <a:srgbClr val="04374A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3200" i="1" baseline="30000" dirty="0">
                <a:solidFill>
                  <a:srgbClr val="04374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3200" i="1" baseline="30000" dirty="0">
                <a:solidFill>
                  <a:srgbClr val="04374A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Кейс-</a:t>
            </a:r>
            <a:r>
              <a:rPr lang="ru-RU" sz="3200" i="1" baseline="30000" dirty="0" err="1">
                <a:solidFill>
                  <a:srgbClr val="04374A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тестинг</a:t>
            </a:r>
            <a:r>
              <a:rPr lang="ru-RU" sz="3200" i="1" baseline="30000" dirty="0">
                <a:solidFill>
                  <a:srgbClr val="04374A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– это современная технология оценки компетенций с помощью специализированных аналитических заданий</a:t>
            </a:r>
            <a:r>
              <a:rPr lang="ru-RU" sz="2800" i="1" baseline="30000" dirty="0">
                <a:solidFill>
                  <a:srgbClr val="04374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ru-RU" i="1" dirty="0">
              <a:solidFill>
                <a:srgbClr val="04374A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Цель проекта </a:t>
            </a: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2ADCBA-52E5-4789-B8D8-DA4F96871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208912" cy="1131798"/>
          </a:xfrm>
        </p:spPr>
        <p:txBody>
          <a:bodyPr>
            <a:normAutofit/>
          </a:bodyPr>
          <a:lstStyle/>
          <a:p>
            <a:r>
              <a:rPr lang="ru-RU" sz="3600" dirty="0"/>
              <a:t>Основная идея проекта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578A3D-697A-46FE-B445-3320FC677F95}"/>
              </a:ext>
            </a:extLst>
          </p:cNvPr>
          <p:cNvSpPr txBox="1"/>
          <p:nvPr/>
        </p:nvSpPr>
        <p:spPr>
          <a:xfrm>
            <a:off x="54943" y="1320438"/>
            <a:ext cx="8568952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600" i="1" dirty="0">
                <a:solidFill>
                  <a:srgbClr val="04374A"/>
                </a:solidFill>
              </a:rPr>
              <a:t>	</a:t>
            </a:r>
            <a:r>
              <a:rPr lang="ru-RU" sz="2000" i="1" dirty="0">
                <a:solidFill>
                  <a:srgbClr val="04374A"/>
                </a:solidFill>
              </a:rPr>
              <a:t>Данный проект инициирован творческой группой педагогов и служит логическим продолжением муниципального инновационного проекта «Систематизация оценки достижения планируемых результатов обучающимися с ОВЗ (ЗПР)».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92B61F-7A8E-4499-8C01-505285F415FD}"/>
              </a:ext>
            </a:extLst>
          </p:cNvPr>
          <p:cNvSpPr txBox="1"/>
          <p:nvPr/>
        </p:nvSpPr>
        <p:spPr>
          <a:xfrm>
            <a:off x="179512" y="2736210"/>
            <a:ext cx="8784976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600" i="1" dirty="0">
                <a:solidFill>
                  <a:srgbClr val="04374A"/>
                </a:solidFill>
              </a:rPr>
              <a:t>	</a:t>
            </a:r>
            <a:r>
              <a:rPr lang="ru-RU" sz="2600" dirty="0">
                <a:solidFill>
                  <a:srgbClr val="04374A"/>
                </a:solidFill>
              </a:rPr>
              <a:t>В качестве продукта   инновационной деятельности планируется пакет дидактических материалов, представляющих собой наборы жизненных/ситуационных задач для проведения оценки личностных результатов освоения АООП НОО обучающимися с ЗПР в урочное время</a:t>
            </a:r>
          </a:p>
        </p:txBody>
      </p:sp>
    </p:spTree>
    <p:extLst>
      <p:ext uri="{BB962C8B-B14F-4D97-AF65-F5344CB8AC3E}">
        <p14:creationId xmlns:p14="http://schemas.microsoft.com/office/powerpoint/2010/main" val="419503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7AC585-15DA-43EE-8A75-EFC282A84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Актуальность проекта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B5790FD-8F14-4314-86FD-43D4D1DD74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909516"/>
            <a:ext cx="7272807" cy="331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93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125F9-E6D1-45C3-A0A4-3D33C2A09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77192"/>
            <a:ext cx="8208912" cy="1360836"/>
          </a:xfrm>
        </p:spPr>
        <p:txBody>
          <a:bodyPr>
            <a:normAutofit/>
          </a:bodyPr>
          <a:lstStyle/>
          <a:p>
            <a:r>
              <a:rPr lang="ru-RU" sz="3600" dirty="0"/>
              <a:t>Этапы реализации проекта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05F3C7-B22D-45BA-BD86-9BE7AC425C25}"/>
              </a:ext>
            </a:extLst>
          </p:cNvPr>
          <p:cNvSpPr txBox="1"/>
          <p:nvPr/>
        </p:nvSpPr>
        <p:spPr>
          <a:xfrm>
            <a:off x="153764" y="1124744"/>
            <a:ext cx="862270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rgbClr val="04374A"/>
                </a:solidFill>
                <a:effectLst/>
                <a:ea typeface="Times New Roman" panose="02020603050405020304" pitchFamily="18" charset="0"/>
              </a:rPr>
              <a:t>I этап - организационный (январь 2023 г. – февраль 2023 г.): </a:t>
            </a:r>
            <a:r>
              <a:rPr lang="ru-RU" sz="2000" dirty="0">
                <a:solidFill>
                  <a:srgbClr val="04374A"/>
                </a:solidFill>
                <a:effectLst/>
                <a:ea typeface="Times New Roman" panose="02020603050405020304" pitchFamily="18" charset="0"/>
              </a:rPr>
              <a:t>оформление сопроводительной документации, уточнение состава проектной команды, выборы членов координационного совета МИП.</a:t>
            </a:r>
          </a:p>
          <a:p>
            <a:pPr algn="just">
              <a:spcAft>
                <a:spcPts val="0"/>
              </a:spcAft>
            </a:pPr>
            <a:endParaRPr lang="ru-RU" sz="2000" dirty="0">
              <a:solidFill>
                <a:srgbClr val="04374A"/>
              </a:solidFill>
              <a:effectLst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rgbClr val="04374A"/>
                </a:solidFill>
                <a:effectLst/>
                <a:ea typeface="Times New Roman" panose="02020603050405020304" pitchFamily="18" charset="0"/>
              </a:rPr>
              <a:t>II этап - практический (март 2023 г. – март 2024 г.): </a:t>
            </a:r>
            <a:r>
              <a:rPr lang="ru-RU" sz="2000" dirty="0">
                <a:solidFill>
                  <a:srgbClr val="04374A"/>
                </a:solidFill>
              </a:rPr>
              <a:t>подбор/разработка ситуационных задач (кейсов) для оценки личностных результатов, апробация кейс-</a:t>
            </a:r>
            <a:r>
              <a:rPr lang="ru-RU" sz="2000" dirty="0" err="1">
                <a:solidFill>
                  <a:srgbClr val="04374A"/>
                </a:solidFill>
              </a:rPr>
              <a:t>тестинга</a:t>
            </a:r>
            <a:r>
              <a:rPr lang="ru-RU" sz="2000" dirty="0">
                <a:solidFill>
                  <a:srgbClr val="04374A"/>
                </a:solidFill>
              </a:rPr>
              <a:t>, описание системы оценки личностных результатов посредством кейс-</a:t>
            </a:r>
            <a:r>
              <a:rPr lang="ru-RU" sz="2000" dirty="0" err="1">
                <a:solidFill>
                  <a:srgbClr val="04374A"/>
                </a:solidFill>
              </a:rPr>
              <a:t>тестинга</a:t>
            </a:r>
            <a:r>
              <a:rPr lang="ru-RU" sz="2000" dirty="0">
                <a:solidFill>
                  <a:srgbClr val="04374A"/>
                </a:solidFill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2000" dirty="0">
              <a:solidFill>
                <a:srgbClr val="04374A"/>
              </a:solidFill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rgbClr val="04374A"/>
                </a:solidFill>
                <a:effectLst/>
                <a:ea typeface="Times New Roman" panose="02020603050405020304" pitchFamily="18" charset="0"/>
              </a:rPr>
              <a:t>III этап –  завершающий (апрель 2024 г. – декабрь 2024 г.),</a:t>
            </a:r>
            <a:r>
              <a:rPr lang="ru-RU" sz="2000" dirty="0">
                <a:solidFill>
                  <a:srgbClr val="04374A"/>
                </a:solidFill>
                <a:effectLst/>
                <a:ea typeface="Times New Roman" panose="02020603050405020304" pitchFamily="18" charset="0"/>
              </a:rPr>
              <a:t> диссеминация инновационного опыта в системе образования ТМР, итоговое оформление материалов МИП. </a:t>
            </a:r>
          </a:p>
        </p:txBody>
      </p:sp>
    </p:spTree>
    <p:extLst>
      <p:ext uri="{BB962C8B-B14F-4D97-AF65-F5344CB8AC3E}">
        <p14:creationId xmlns:p14="http://schemas.microsoft.com/office/powerpoint/2010/main" val="1779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52F101-5700-47A0-86EA-C61A66DB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48680"/>
            <a:ext cx="8208912" cy="576064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Ключевые события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8DFD03-991E-473E-8445-A3337C28FBEC}"/>
              </a:ext>
            </a:extLst>
          </p:cNvPr>
          <p:cNvSpPr txBox="1"/>
          <p:nvPr/>
        </p:nvSpPr>
        <p:spPr>
          <a:xfrm>
            <a:off x="179512" y="1268760"/>
            <a:ext cx="8784975" cy="4292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dirty="0">
                <a:solidFill>
                  <a:srgbClr val="04374A"/>
                </a:solidFill>
                <a:effectLst/>
                <a:ea typeface="Calibri" panose="020F0502020204030204" pitchFamily="34" charset="0"/>
              </a:rPr>
              <a:t>Проведение оценочных процедур в режиме апробации ситуационных задач в качестве инструмента оценки личностных результатов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dirty="0">
              <a:solidFill>
                <a:srgbClr val="04374A"/>
              </a:solidFill>
              <a:effectLst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dirty="0">
                <a:solidFill>
                  <a:srgbClr val="04374A"/>
                </a:solidFill>
                <a:effectLst/>
                <a:ea typeface="Calibri" panose="020F0502020204030204" pitchFamily="34" charset="0"/>
              </a:rPr>
              <a:t>Определение и фиксация динамики развития личностных результатов обучающихся начальной школы с ЗПР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dirty="0">
              <a:solidFill>
                <a:srgbClr val="04374A"/>
              </a:solidFill>
              <a:effectLst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dirty="0">
                <a:solidFill>
                  <a:srgbClr val="04374A"/>
                </a:solidFill>
                <a:effectLst/>
                <a:ea typeface="Calibri" panose="020F0502020204030204" pitchFamily="34" charset="0"/>
              </a:rPr>
              <a:t>Педагогические консилиумы по результатам проведения оценочных процедур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>
                <a:solidFill>
                  <a:srgbClr val="04374A"/>
                </a:solidFill>
                <a:effectLst/>
                <a:ea typeface="Calibri" panose="020F0502020204030204" pitchFamily="34" charset="0"/>
              </a:rPr>
              <a:t>Корректировка </a:t>
            </a:r>
            <a:r>
              <a:rPr lang="ru-RU" dirty="0">
                <a:solidFill>
                  <a:srgbClr val="04374A"/>
                </a:solidFill>
                <a:effectLst/>
                <a:ea typeface="Calibri" panose="020F0502020204030204" pitchFamily="34" charset="0"/>
              </a:rPr>
              <a:t>(при необходимости) разработанного оценочного инструментария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dirty="0">
              <a:solidFill>
                <a:srgbClr val="04374A"/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4374A"/>
                </a:solidFill>
                <a:effectLst/>
                <a:ea typeface="Calibri" panose="020F0502020204030204" pitchFamily="34" charset="0"/>
              </a:rPr>
              <a:t>- Проведение образовательных, познавательных, коммуникационных, информационных и прочих событий различного формата, демонстрирующих кейс-</a:t>
            </a:r>
            <a:r>
              <a:rPr lang="ru-RU" dirty="0" err="1">
                <a:solidFill>
                  <a:srgbClr val="04374A"/>
                </a:solidFill>
                <a:effectLst/>
                <a:ea typeface="Calibri" panose="020F0502020204030204" pitchFamily="34" charset="0"/>
              </a:rPr>
              <a:t>тестинг</a:t>
            </a:r>
            <a:r>
              <a:rPr lang="ru-RU" dirty="0">
                <a:solidFill>
                  <a:srgbClr val="04374A"/>
                </a:solidFill>
                <a:effectLst/>
                <a:ea typeface="Calibri" panose="020F0502020204030204" pitchFamily="34" charset="0"/>
              </a:rPr>
              <a:t> личностных результатов освоения АООП НОО обучающимися с ЗПР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48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5bafc2d5bb57e597aa84886462ebef52b090"/>
</p:tagLst>
</file>

<file path=ppt/theme/theme1.xml><?xml version="1.0" encoding="utf-8"?>
<a:theme xmlns:a="http://schemas.openxmlformats.org/drawingml/2006/main" name="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303</Words>
  <Application>Microsoft Office PowerPoint</Application>
  <PresentationFormat>Экран (4:3)</PresentationFormat>
  <Paragraphs>28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МИП «Кейс - тестинг в системе оценки  личностных результатов освоения АООП НОО обучающимися  с ОВЗ (ЗПР)»</vt:lpstr>
      <vt:lpstr>Цель проекта </vt:lpstr>
      <vt:lpstr>Основная идея проекта</vt:lpstr>
      <vt:lpstr>Актуальность проекта</vt:lpstr>
      <vt:lpstr>Этапы реализации проекта</vt:lpstr>
      <vt:lpstr>Ключевые события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Школьный коллаж</dc:title>
  <dc:creator>obstinate</dc:creator>
  <dc:description>Шаблон презентации с сайта https://presentation-creation.ru/</dc:description>
  <cp:lastModifiedBy>Ольга Константиновна</cp:lastModifiedBy>
  <cp:revision>342</cp:revision>
  <dcterms:created xsi:type="dcterms:W3CDTF">2018-02-25T09:09:03Z</dcterms:created>
  <dcterms:modified xsi:type="dcterms:W3CDTF">2022-12-15T12:32:31Z</dcterms:modified>
</cp:coreProperties>
</file>