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4" r:id="rId2"/>
    <p:sldId id="345" r:id="rId3"/>
    <p:sldId id="346" r:id="rId4"/>
    <p:sldId id="347" r:id="rId5"/>
    <p:sldId id="266" r:id="rId6"/>
    <p:sldId id="360" r:id="rId7"/>
    <p:sldId id="35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357" r:id="rId17"/>
    <p:sldId id="286" r:id="rId18"/>
    <p:sldId id="361" r:id="rId19"/>
    <p:sldId id="362" r:id="rId20"/>
    <p:sldId id="363" r:id="rId21"/>
    <p:sldId id="364" r:id="rId22"/>
    <p:sldId id="358" r:id="rId23"/>
    <p:sldId id="356" r:id="rId24"/>
    <p:sldId id="288" r:id="rId25"/>
    <p:sldId id="292" r:id="rId26"/>
    <p:sldId id="293" r:id="rId27"/>
    <p:sldId id="359" r:id="rId28"/>
    <p:sldId id="295" r:id="rId29"/>
    <p:sldId id="298" r:id="rId30"/>
    <p:sldId id="299" r:id="rId31"/>
    <p:sldId id="306" r:id="rId32"/>
    <p:sldId id="300" r:id="rId33"/>
    <p:sldId id="302" r:id="rId34"/>
    <p:sldId id="305" r:id="rId35"/>
    <p:sldId id="310" r:id="rId36"/>
    <p:sldId id="297" r:id="rId37"/>
    <p:sldId id="311" r:id="rId38"/>
    <p:sldId id="338" r:id="rId39"/>
    <p:sldId id="313" r:id="rId40"/>
    <p:sldId id="349" r:id="rId41"/>
    <p:sldId id="351" r:id="rId42"/>
    <p:sldId id="350" r:id="rId43"/>
    <p:sldId id="353" r:id="rId44"/>
    <p:sldId id="278" r:id="rId45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E4E92B"/>
    <a:srgbClr val="000000"/>
    <a:srgbClr val="CFDEB0"/>
    <a:srgbClr val="B18F13"/>
    <a:srgbClr val="E6BA1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106" d="100"/>
          <a:sy n="106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E3A7D-8594-4206-8FBC-19510591D546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4F87-CED4-43EB-9146-BF7A60D4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4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1C6F0-7411-4D99-8813-6C950C9766F6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4282-DAA3-4656-AB76-8BB7B056F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goryushina@iro.ya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715200" cy="4536504"/>
          </a:xfrm>
        </p:spPr>
        <p:txBody>
          <a:bodyPr>
            <a:normAutofit fontScale="90000"/>
          </a:bodyPr>
          <a:lstStyle/>
          <a:p>
            <a:r>
              <a:rPr lang="ru-RU" sz="6000" b="1" i="1" dirty="0"/>
              <a:t>Образовательная программа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Горюшина </a:t>
            </a:r>
            <a:r>
              <a:rPr lang="ru-RU" sz="2400" dirty="0"/>
              <a:t>Е.А., канд. психол. наук, доцент кафедры дополнительного и неформального образования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989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Пояснительная записка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актуальность;</a:t>
            </a:r>
          </a:p>
          <a:p>
            <a:pPr lvl="0"/>
            <a:r>
              <a:rPr lang="ru-RU" dirty="0" smtClean="0"/>
              <a:t>категория обучающихся;</a:t>
            </a:r>
          </a:p>
          <a:p>
            <a:pPr lvl="0"/>
            <a:r>
              <a:rPr lang="ru-RU" dirty="0" smtClean="0"/>
              <a:t>направленность;</a:t>
            </a:r>
          </a:p>
          <a:p>
            <a:pPr lvl="0"/>
            <a:r>
              <a:rPr lang="ru-RU" dirty="0" smtClean="0"/>
              <a:t>вид;</a:t>
            </a:r>
          </a:p>
          <a:p>
            <a:pPr lvl="0"/>
            <a:r>
              <a:rPr lang="ru-RU" dirty="0" smtClean="0"/>
              <a:t>цель;</a:t>
            </a:r>
          </a:p>
          <a:p>
            <a:pPr lvl="0"/>
            <a:r>
              <a:rPr lang="ru-RU" dirty="0" smtClean="0"/>
              <a:t>задачи;</a:t>
            </a:r>
          </a:p>
          <a:p>
            <a:pPr lvl="0"/>
            <a:r>
              <a:rPr lang="ru-RU" dirty="0" smtClean="0"/>
              <a:t>ожидаемые </a:t>
            </a:r>
            <a:r>
              <a:rPr lang="ru-RU" dirty="0" smtClean="0"/>
              <a:t>результаты и формы аттестации;</a:t>
            </a:r>
            <a:endParaRPr lang="ru-RU" dirty="0" smtClean="0"/>
          </a:p>
          <a:p>
            <a:pPr lvl="0"/>
            <a:r>
              <a:rPr lang="ru-RU" dirty="0" smtClean="0"/>
              <a:t>особенности организации образовательного </a:t>
            </a:r>
            <a:r>
              <a:rPr lang="ru-RU" dirty="0" smtClean="0"/>
              <a:t>процесса (календарный учебный график).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191292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Варианты глаголов несовершенного вида, которые можно использовать для формулировки цели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260584"/>
            <a:ext cx="7920000" cy="40847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адаптировать, активизировать, акцентировать, воздействовать, воспитывать, выявлять, изучать, корректировать, мотивировать, нацеливать, обеспечивать, обогащать, обучать, оказывать, определять, организовывать, ориентировать, осуществлять, передавать, поддерживать, побуждать, повышать,  предоставлять, предостерегать, предупреждать, приобщать, развивать, расширять, совершенствовать, социализировать, стимулировать, углублять, удовлетворять, формировать и др.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Варианты формулировки цели 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Развивать художественные способности обучающихся и содействовать их творческой самореализации в процессе занятий изобразительной деятельностью;</a:t>
            </a:r>
          </a:p>
          <a:p>
            <a:pPr lvl="0"/>
            <a:r>
              <a:rPr lang="ru-RU" dirty="0" smtClean="0"/>
              <a:t>Формировать художественно-эстетический вкус и развивать творческие способности обучающихся в процессе овладения навыками резьбы по дереву;</a:t>
            </a:r>
          </a:p>
          <a:p>
            <a:pPr lvl="0"/>
            <a:r>
              <a:rPr lang="ru-RU" dirty="0" smtClean="0"/>
              <a:t>Формировать певческую и </a:t>
            </a:r>
            <a:r>
              <a:rPr lang="ru-RU" dirty="0" err="1" smtClean="0"/>
              <a:t>общемузыкальную</a:t>
            </a:r>
            <a:r>
              <a:rPr lang="ru-RU" dirty="0" smtClean="0"/>
              <a:t> культуру обучающихся в процессе изучения основ хорового пения.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Обучающие задачи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обучающегося можно обучить: </a:t>
            </a:r>
            <a:r>
              <a:rPr lang="ru-RU" dirty="0" smtClean="0"/>
              <a:t>алгоритму, методам, навыкам, основам, особенностям, последовательности, правилам, приемам, принципам, процессу, способам, техникам, технологиям, этапам, упражнениям и др.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Развивающие задачи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у обучающегося можно развивать: </a:t>
            </a:r>
          </a:p>
          <a:p>
            <a:r>
              <a:rPr lang="ru-RU" dirty="0" smtClean="0"/>
              <a:t>волю, воображение, внимание, восприятие, знания, интеллект, качества, координацию, компетенции, логику, любознательность, мотивацию, моторику, мышление, навыки, память, речь, ритм, склонности, слух, способности, умения, фантазию и др.</a:t>
            </a:r>
          </a:p>
          <a:p>
            <a:r>
              <a:rPr lang="ru-RU" i="1" dirty="0" smtClean="0"/>
              <a:t>способности</a:t>
            </a:r>
            <a:r>
              <a:rPr lang="ru-RU" dirty="0" smtClean="0"/>
              <a:t> обучающегося: артистические, гуманитарные, инженерные, интеллектуальные, конструктивно-технические, коммуникативные, лингвистические, литературные, математические, музыкальные, организационные, ораторские, поэтические, творческие, физические, художественные и др.</a:t>
            </a:r>
          </a:p>
          <a:p>
            <a:r>
              <a:rPr lang="ru-RU" i="1" dirty="0" smtClean="0"/>
              <a:t>мышление:</a:t>
            </a:r>
            <a:r>
              <a:rPr lang="ru-RU" dirty="0" smtClean="0"/>
              <a:t> инновационное, конструктивное, логическое, наглядно-образное, предпринимательское, пространственное, теоретическое, эмпирическое и др. </a:t>
            </a:r>
          </a:p>
          <a:p>
            <a:r>
              <a:rPr lang="ru-RU" i="1" dirty="0" smtClean="0"/>
              <a:t>компетенции</a:t>
            </a:r>
            <a:r>
              <a:rPr lang="ru-RU" dirty="0" smtClean="0"/>
              <a:t> обучающегося: информационные, инновационные, коммуникативные, организационные, предпринимательские и др.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Воспитательные задачи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946116"/>
            <a:ext cx="7920000" cy="5911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у обучающегося можно формировать: </a:t>
            </a:r>
          </a:p>
          <a:p>
            <a:r>
              <a:rPr lang="ru-RU" sz="1600" dirty="0" smtClean="0"/>
              <a:t>интерес, заинтересованность, личностные качества, мотивацию, отношение, ценности, культуру, позицию, склонности, способности и др.</a:t>
            </a:r>
          </a:p>
          <a:p>
            <a:r>
              <a:rPr lang="ru-RU" sz="1600" i="1" dirty="0" smtClean="0"/>
              <a:t>личностные качества</a:t>
            </a:r>
            <a:r>
              <a:rPr lang="ru-RU" sz="1600" dirty="0" smtClean="0"/>
              <a:t> обучающегося: аккуратность, активность, бережливость, вежливость, внимательность, выносливость, дисциплинированность, доброжелательность, добросовестность, духовность, инициативность, исполнительность, коммуникабельность, </a:t>
            </a:r>
            <a:r>
              <a:rPr lang="ru-RU" sz="1600" dirty="0" err="1" smtClean="0"/>
              <a:t>креативность</a:t>
            </a:r>
            <a:r>
              <a:rPr lang="ru-RU" sz="1600" dirty="0" smtClean="0"/>
              <a:t>, мотивацию, настойчивость, общительность, организованность, ответственность, отзывчивость, патриотизм, предприимчивость, пунктуальность, работоспособность, рассудительность, самокритичность, самостоятельность, трудолюбие, уверенность, уважение, усидчивость, целеустремленность и др.</a:t>
            </a:r>
          </a:p>
          <a:p>
            <a:r>
              <a:rPr lang="ru-RU" sz="1600" i="1" dirty="0" smtClean="0"/>
              <a:t>ценности</a:t>
            </a:r>
            <a:r>
              <a:rPr lang="ru-RU" sz="1600" dirty="0" smtClean="0"/>
              <a:t> обучающегося: духовные, культурные, моральные, нравственные, общечеловеческие, патриотические, семейные, эстетические, этические и др.</a:t>
            </a:r>
          </a:p>
          <a:p>
            <a:r>
              <a:rPr lang="ru-RU" sz="1600" i="1" dirty="0" smtClean="0"/>
              <a:t>отношение</a:t>
            </a:r>
            <a:r>
              <a:rPr lang="ru-RU" sz="1600" dirty="0" smtClean="0"/>
              <a:t> к: людям, животным, историческому наследию, национальной культуре, национальным традициям и обычаям, природе, родному языку, общественному делу, собственному здоровью, учебе, ценностям жизни и др.</a:t>
            </a:r>
          </a:p>
          <a:p>
            <a:r>
              <a:rPr lang="ru-RU" sz="1600" i="1" dirty="0" smtClean="0"/>
              <a:t>культуру:</a:t>
            </a:r>
            <a:r>
              <a:rPr lang="ru-RU" sz="1600" dirty="0" smtClean="0"/>
              <a:t> духовную, здорового и безопасного образа жизни, информационную, коммуникативную, поведения, речи, сотрудничества, труда, экологическую и др. </a:t>
            </a:r>
          </a:p>
          <a:p>
            <a:r>
              <a:rPr lang="ru-RU" sz="1600" i="1" dirty="0" smtClean="0"/>
              <a:t>позицию:</a:t>
            </a:r>
            <a:r>
              <a:rPr lang="ru-RU" sz="1600" dirty="0" smtClean="0"/>
              <a:t> гражданскую, моральную, нравственную, патриотическую, этическую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Календарный учебный график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сроки начала и окончания программы</a:t>
            </a:r>
          </a:p>
          <a:p>
            <a:r>
              <a:rPr lang="ru-RU" dirty="0" smtClean="0"/>
              <a:t>продолжительность обучения по программе (количество лет, часов в год)</a:t>
            </a:r>
          </a:p>
          <a:p>
            <a:r>
              <a:rPr lang="ru-RU" dirty="0" smtClean="0"/>
              <a:t>Количество занятий в неделю; </a:t>
            </a:r>
          </a:p>
          <a:p>
            <a:r>
              <a:rPr lang="ru-RU" dirty="0" smtClean="0"/>
              <a:t>Продолжительность </a:t>
            </a:r>
            <a:r>
              <a:rPr lang="ru-RU" dirty="0" smtClean="0"/>
              <a:t>занятия </a:t>
            </a:r>
            <a:r>
              <a:rPr lang="ru-RU" dirty="0" smtClean="0"/>
              <a:t>в соответствии с </a:t>
            </a:r>
            <a:r>
              <a:rPr lang="ru-RU" dirty="0" err="1" smtClean="0"/>
              <a:t>СанПин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Сроки проведения промежуточной и итоговой аттестации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8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Комплектование групп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особенности набора обучающихся в группы, ссылаясь на общие правила приема обучающихся в ОО;</a:t>
            </a:r>
          </a:p>
          <a:p>
            <a:pPr lvl="0"/>
            <a:r>
              <a:rPr lang="ru-RU" dirty="0" smtClean="0"/>
              <a:t>обосновать дифференциацию обучения (если предусмотрена);</a:t>
            </a:r>
          </a:p>
          <a:p>
            <a:pPr lvl="0"/>
            <a:r>
              <a:rPr lang="ru-RU" dirty="0" smtClean="0"/>
              <a:t>количественный состав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УСТАВ ОО 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/>
              <a:t>Ожидаемые результаты</a:t>
            </a:r>
            <a:r>
              <a:rPr lang="ru-RU" dirty="0" smtClean="0"/>
              <a:t> – это конкретная характеристика знаний, умений, навыков, представлений, отношений, ценностных ориентиров, уровня способностей, приобретаемых обучающимся в ходе обучения по программе.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i="1" dirty="0" smtClean="0"/>
              <a:t>Результаты обучения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уровень знаний, умений и навыков, которые обучающийся сможет приобрести в процессе обучения; </a:t>
            </a:r>
          </a:p>
          <a:p>
            <a:pPr lvl="0"/>
            <a:r>
              <a:rPr lang="ru-RU" dirty="0" smtClean="0"/>
              <a:t>уровень освоения обучающимся дополнительной общеобразовательной </a:t>
            </a:r>
            <a:r>
              <a:rPr lang="ru-RU" dirty="0" err="1" smtClean="0"/>
              <a:t>общеразвивающей</a:t>
            </a:r>
            <a:r>
              <a:rPr lang="ru-RU" dirty="0" smtClean="0"/>
              <a:t> программы по профилю деятельности и способность применять эти знания на практике;</a:t>
            </a:r>
          </a:p>
          <a:p>
            <a:pPr lvl="0"/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обучающегося устойчивого интереса к профилю деятельности;</a:t>
            </a:r>
          </a:p>
          <a:p>
            <a:pPr lvl="0"/>
            <a:r>
              <a:rPr lang="ru-RU" dirty="0" smtClean="0"/>
              <a:t>стабильность достижений обучающегося;</a:t>
            </a:r>
          </a:p>
          <a:p>
            <a:pPr lvl="0"/>
            <a:r>
              <a:rPr lang="ru-RU" dirty="0" smtClean="0"/>
              <a:t>уровень качества детского продукта;</a:t>
            </a:r>
          </a:p>
          <a:p>
            <a:pPr lvl="0"/>
            <a:r>
              <a:rPr lang="ru-RU" dirty="0" smtClean="0"/>
              <a:t>уровень ориентированности обучающегося на выбор конкретной профессии и другие результаты;</a:t>
            </a:r>
          </a:p>
          <a:p>
            <a:pPr lvl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Программа</a:t>
            </a:r>
            <a:r>
              <a:rPr lang="ru-RU" dirty="0" smtClean="0"/>
              <a:t> (от греч. «</a:t>
            </a:r>
            <a:r>
              <a:rPr lang="ru-RU" dirty="0" err="1" smtClean="0"/>
              <a:t>programma</a:t>
            </a:r>
            <a:r>
              <a:rPr lang="ru-RU" dirty="0" smtClean="0"/>
              <a:t>» – объявление, распоряжение, указ) – это нормативная модель совместной деятельности людей, определяющая последовательность действий по достижению поставленной цели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i="1" dirty="0" smtClean="0"/>
              <a:t>Результаты развития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уровень развития сущностных сфер личности обучающегося в процессе обучения;</a:t>
            </a:r>
          </a:p>
          <a:p>
            <a:pPr lvl="0"/>
            <a:r>
              <a:rPr lang="ru-RU" dirty="0" smtClean="0"/>
              <a:t>уровень развития качества ума (познавательных процессов, мыслительных навыков, умения учиться и т.п.), мотивов труда и учения, чувств, эмоций и самооценки, волевых устремлений обучающегося;</a:t>
            </a:r>
          </a:p>
          <a:p>
            <a:pPr lvl="0"/>
            <a:r>
              <a:rPr lang="ru-RU" dirty="0" smtClean="0"/>
              <a:t>уровень развития его специальных, профессиональных, творческих способностей;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i="1" dirty="0" smtClean="0"/>
              <a:t>Результаты воспитания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личностного отношения обучающегося к тому, что он осваивает в процессе обучения;</a:t>
            </a:r>
          </a:p>
          <a:p>
            <a:pPr lvl="0"/>
            <a:r>
              <a:rPr lang="ru-RU" dirty="0" smtClean="0"/>
              <a:t>овладение общечеловеческими ценностями и принятии их;</a:t>
            </a:r>
          </a:p>
          <a:p>
            <a:pPr lvl="0"/>
            <a:r>
              <a:rPr lang="ru-RU" dirty="0" smtClean="0"/>
              <a:t>уровень нравственной деятельности и поведения обучающегося;</a:t>
            </a:r>
          </a:p>
          <a:p>
            <a:pPr lvl="0"/>
            <a:r>
              <a:rPr lang="ru-RU" dirty="0" smtClean="0"/>
              <a:t>уровень гуманного отношения к людям, участия в преобразовании действительности, реализации личностно-значимых целей;</a:t>
            </a:r>
          </a:p>
          <a:p>
            <a:pPr lvl="0"/>
            <a:r>
              <a:rPr lang="ru-RU" dirty="0" smtClean="0"/>
              <a:t>уровень устойчивости к вредным привычкам и др.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Формы аттестации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Открытое занятие</a:t>
            </a:r>
          </a:p>
          <a:p>
            <a:r>
              <a:rPr lang="ru-RU" dirty="0" smtClean="0"/>
              <a:t>Соревнование</a:t>
            </a:r>
          </a:p>
          <a:p>
            <a:r>
              <a:rPr lang="ru-RU" dirty="0" smtClean="0"/>
              <a:t>Концерт</a:t>
            </a:r>
          </a:p>
          <a:p>
            <a:r>
              <a:rPr lang="ru-RU" dirty="0" smtClean="0"/>
              <a:t>Выставка </a:t>
            </a:r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59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85728"/>
            <a:ext cx="7787208" cy="6357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Учебный план </a:t>
            </a:r>
            <a:r>
              <a:rPr lang="ru-RU" sz="2800" dirty="0" smtClean="0"/>
              <a:t>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/>
            <a:r>
              <a:rPr lang="ru-RU" sz="2800" dirty="0" smtClean="0"/>
              <a:t>Название раздела</a:t>
            </a:r>
          </a:p>
          <a:p>
            <a:pPr marL="0" indent="0"/>
            <a:r>
              <a:rPr lang="ru-RU" sz="2800" dirty="0" smtClean="0"/>
              <a:t>Количество часов</a:t>
            </a:r>
          </a:p>
          <a:p>
            <a:pPr marL="0" indent="0"/>
            <a:r>
              <a:rPr lang="ru-RU" sz="2800" dirty="0" smtClean="0"/>
              <a:t>Формы аттестации по разделу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0062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Учебно-тематический план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495106"/>
              </p:ext>
            </p:extLst>
          </p:nvPr>
        </p:nvGraphicFramePr>
        <p:xfrm>
          <a:off x="971550" y="1233488"/>
          <a:ext cx="7920042" cy="424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5320"/>
                <a:gridCol w="1551803"/>
                <a:gridCol w="1902898"/>
                <a:gridCol w="1320007"/>
                <a:gridCol w="1320007"/>
                <a:gridCol w="1320007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Количество часов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200" dirty="0" smtClean="0"/>
                        <a:t>Формы аттестации, контроля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Теория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Практика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Введение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>
                          <a:sym typeface="Symbol"/>
                        </a:rPr>
                        <a:t>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Танец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42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2.1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Классический танец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2.2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Народный танец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2.3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Русский танец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Ритмика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…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400">
                        <a:solidFill>
                          <a:srgbClr val="2F549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Подведение итогов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>
                          <a:sym typeface="Symbol"/>
                        </a:rPr>
                        <a:t>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/>
                        <a:t>Итого: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/>
                        <a:t>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r>
                        <a:rPr lang="ru-RU" sz="1400" dirty="0"/>
                        <a:t>72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441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84188" y="0"/>
            <a:ext cx="825981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/>
              <a:t>Содержание</a:t>
            </a:r>
            <a:r>
              <a:rPr lang="ru-RU" dirty="0" smtClean="0"/>
              <a:t> – это описание разделов и тем, соотнесенное с поставленными целями и задачами, направленное на достижение ожидаемых результатов.</a:t>
            </a:r>
          </a:p>
          <a:p>
            <a:pPr algn="just">
              <a:buNone/>
            </a:pPr>
            <a:r>
              <a:rPr lang="ru-RU" b="1" dirty="0" smtClean="0"/>
              <a:t>Структура содержания:</a:t>
            </a:r>
          </a:p>
          <a:p>
            <a:pPr lvl="0" algn="just"/>
            <a:r>
              <a:rPr lang="ru-RU" dirty="0" smtClean="0"/>
              <a:t>перечень основных разделов (модулей);</a:t>
            </a:r>
          </a:p>
          <a:p>
            <a:pPr lvl="0" algn="just"/>
            <a:r>
              <a:rPr lang="ru-RU" dirty="0" smtClean="0"/>
              <a:t>выделение тем в каждом разделе (если предусмотрено);</a:t>
            </a:r>
          </a:p>
          <a:p>
            <a:pPr lvl="0" algn="just"/>
            <a:r>
              <a:rPr lang="ru-RU" dirty="0" smtClean="0"/>
              <a:t>разделение содержания каждого раздела (темы) на теорию и практику (если предусмотрено);</a:t>
            </a:r>
          </a:p>
          <a:p>
            <a:pPr lvl="0" algn="just"/>
            <a:r>
              <a:rPr lang="ru-RU" dirty="0" smtClean="0"/>
              <a:t>конкретизацию содержания каждой темы общими понятиями, теориями, правилами и др.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Пример содержания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Раздел 1. Общая физическая подготовка (ОФП)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Теория: </a:t>
            </a:r>
            <a:r>
              <a:rPr lang="ru-RU" dirty="0" smtClean="0"/>
              <a:t>Понятие ОФП. Функции ОФП.</a:t>
            </a:r>
          </a:p>
          <a:p>
            <a:pPr marL="0" indent="0">
              <a:buNone/>
            </a:pPr>
            <a:r>
              <a:rPr lang="ru-RU" i="1" dirty="0" smtClean="0"/>
              <a:t>Практика: </a:t>
            </a:r>
            <a:r>
              <a:rPr lang="ru-RU" dirty="0" smtClean="0"/>
              <a:t>Освоение навыков физической подготовки: бег по прямой, бег приставными шагами, бег с высоко поднятыми коленями, челночный бег, кувырки вперед и назад, приседания на месте, прыжки вверх и др. Эстафета. Спортивные игры.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Организационно-педагогические условия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Учебно-методическое и информационное обеспечение</a:t>
            </a:r>
          </a:p>
          <a:p>
            <a:r>
              <a:rPr lang="ru-RU" dirty="0" smtClean="0"/>
              <a:t>Кадровое обеспечение</a:t>
            </a:r>
          </a:p>
          <a:p>
            <a:r>
              <a:rPr lang="ru-RU" dirty="0" smtClean="0"/>
              <a:t>Материально-техническое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100814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Методическое обеспечение </a:t>
            </a:r>
            <a:r>
              <a:rPr lang="ru-RU" dirty="0" smtClean="0"/>
              <a:t>– это процесс и результат оснащения программы необходимыми методическими средствами и материалами, способствующими ее эффективному осуществлению или реализации.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Методическое обеспечение включает в себя следующие элементы: </a:t>
            </a:r>
          </a:p>
          <a:p>
            <a:pPr marL="0" lvl="0" indent="0" algn="just"/>
            <a:r>
              <a:rPr lang="ru-RU" dirty="0" smtClean="0"/>
              <a:t>методы организации образовательного процесса;</a:t>
            </a:r>
          </a:p>
          <a:p>
            <a:pPr marL="0" lvl="0" indent="0" algn="just"/>
            <a:r>
              <a:rPr lang="ru-RU" dirty="0" smtClean="0"/>
              <a:t>формы организации образовательного процесса;</a:t>
            </a:r>
          </a:p>
          <a:p>
            <a:pPr marL="0" lvl="0" indent="0" algn="just"/>
            <a:r>
              <a:rPr lang="ru-RU" dirty="0" smtClean="0"/>
              <a:t>формы организации учебного занятия;</a:t>
            </a:r>
          </a:p>
          <a:p>
            <a:pPr marL="0" lvl="0" indent="0" algn="just"/>
            <a:r>
              <a:rPr lang="ru-RU" dirty="0" smtClean="0"/>
              <a:t>педагогические технологии;</a:t>
            </a:r>
          </a:p>
          <a:p>
            <a:pPr marL="0" lvl="0" indent="0" algn="just"/>
            <a:r>
              <a:rPr lang="ru-RU" dirty="0" smtClean="0"/>
              <a:t>алгоритмы учебного занятия;</a:t>
            </a:r>
          </a:p>
          <a:p>
            <a:pPr marL="0" lvl="0" indent="0" algn="just"/>
            <a:r>
              <a:rPr lang="ru-RU" dirty="0" smtClean="0"/>
              <a:t>дидактические материалы.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895454"/>
            <a:ext cx="7920000" cy="4449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/>
              <a:t>Метод</a:t>
            </a:r>
            <a:r>
              <a:rPr lang="ru-RU" dirty="0" smtClean="0"/>
              <a:t> (от греч. «</a:t>
            </a:r>
            <a:r>
              <a:rPr lang="ru-RU" dirty="0" err="1" smtClean="0"/>
              <a:t>methodos</a:t>
            </a:r>
            <a:r>
              <a:rPr lang="ru-RU" dirty="0" smtClean="0"/>
              <a:t>» – путь исследования или познания) – это способ, основной путь достижения цели.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Программа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модель образовательного процесса</a:t>
            </a:r>
          </a:p>
          <a:p>
            <a:r>
              <a:rPr lang="ru-RU" dirty="0" smtClean="0"/>
              <a:t>документ</a:t>
            </a:r>
          </a:p>
          <a:p>
            <a:r>
              <a:rPr lang="ru-RU" dirty="0" smtClean="0"/>
              <a:t> инструмент организации образовательного процесса в дополнительном образовании детей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3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Метод обучения</a:t>
            </a:r>
            <a:r>
              <a:rPr lang="ru-RU" dirty="0" smtClean="0"/>
              <a:t> – это упорядоченная деятельность педагога и обучающихся, направленная на достижение заданной цели (задачи) обучения.</a:t>
            </a:r>
            <a:endParaRPr lang="ru-RU" sz="2400" dirty="0" smtClean="0"/>
          </a:p>
          <a:p>
            <a:pPr lvl="0"/>
            <a:r>
              <a:rPr lang="ru-RU" dirty="0" smtClean="0"/>
              <a:t>по источнику получения знаний: словесный, наглядный и практический методы;</a:t>
            </a:r>
            <a:endParaRPr lang="ru-RU" sz="2400" dirty="0" smtClean="0"/>
          </a:p>
          <a:p>
            <a:pPr lvl="0"/>
            <a:r>
              <a:rPr lang="ru-RU" dirty="0" smtClean="0"/>
              <a:t>по характеру познавательной деятельности: объяснительно-иллюстративный, репродуктивный, частично-поисковый, исследовательский и проблемный методы;</a:t>
            </a:r>
            <a:endParaRPr lang="ru-RU" sz="2400" dirty="0" smtClean="0"/>
          </a:p>
          <a:p>
            <a:pPr lvl="0"/>
            <a:r>
              <a:rPr lang="ru-RU" dirty="0" smtClean="0"/>
              <a:t>по дидактической цели: метод получения новых знаний, метод закрепления знаний и метод контроля (диагностический);</a:t>
            </a:r>
            <a:endParaRPr lang="ru-RU" sz="2400" dirty="0" smtClean="0"/>
          </a:p>
          <a:p>
            <a:pPr lvl="0"/>
            <a:r>
              <a:rPr lang="ru-RU" dirty="0" smtClean="0"/>
              <a:t>по характеру стимулирования интереса к учению: игровой, дискуссионный, проектно-конструкторские и др.</a:t>
            </a: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Метод воспитания</a:t>
            </a:r>
            <a:r>
              <a:rPr lang="ru-RU" dirty="0" smtClean="0"/>
              <a:t> – способ взаимосвязанной деятельности воспитателей и воспитанников, направленной на решение задач воспитания.</a:t>
            </a:r>
            <a:endParaRPr lang="ru-RU" sz="2400" dirty="0" smtClean="0"/>
          </a:p>
          <a:p>
            <a:r>
              <a:rPr lang="ru-RU" dirty="0" smtClean="0"/>
              <a:t>Методы воспитания классифицируются по следующим критериям:</a:t>
            </a:r>
            <a:endParaRPr lang="ru-RU" sz="2400" dirty="0" smtClean="0"/>
          </a:p>
          <a:p>
            <a:pPr lvl="0"/>
            <a:r>
              <a:rPr lang="ru-RU" dirty="0" smtClean="0"/>
              <a:t>по формированию взглядов, оценок обучающегося: лекция, рассказ, объяснение, беседа, диспут и др.;</a:t>
            </a:r>
            <a:endParaRPr lang="ru-RU" sz="2400" dirty="0" smtClean="0"/>
          </a:p>
          <a:p>
            <a:pPr lvl="0"/>
            <a:r>
              <a:rPr lang="ru-RU" dirty="0" smtClean="0"/>
              <a:t>по организации деятельности: упражнение, ситуация-оценка, анализ опыта и др.;</a:t>
            </a:r>
            <a:endParaRPr lang="ru-RU" sz="2400" dirty="0" smtClean="0"/>
          </a:p>
          <a:p>
            <a:pPr lvl="0"/>
            <a:r>
              <a:rPr lang="ru-RU" dirty="0" smtClean="0"/>
              <a:t>по характеру воздействия на обучающегося: убеждение, поощрение, наказание, упражнение, стимулирование, мотивация и др.</a:t>
            </a:r>
            <a:endParaRPr lang="ru-RU" sz="2400" dirty="0" smtClean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b="1" i="1" dirty="0" smtClean="0">
                <a:latin typeface="+mj-lt"/>
              </a:rPr>
              <a:t>Формы организации образовательного процесса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индивидуальная</a:t>
            </a:r>
          </a:p>
          <a:p>
            <a:r>
              <a:rPr lang="ru-RU" dirty="0" smtClean="0"/>
              <a:t>индивидуально-групповая</a:t>
            </a:r>
          </a:p>
          <a:p>
            <a:r>
              <a:rPr lang="ru-RU" dirty="0" smtClean="0"/>
              <a:t>групповая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Педагогическая технология </a:t>
            </a:r>
            <a:r>
              <a:rPr lang="ru-RU" dirty="0" smtClean="0"/>
              <a:t>(от греч. «</a:t>
            </a:r>
            <a:r>
              <a:rPr lang="en-US" dirty="0" err="1" smtClean="0"/>
              <a:t>techne</a:t>
            </a:r>
            <a:r>
              <a:rPr lang="ru-RU" dirty="0" smtClean="0"/>
              <a:t>» </a:t>
            </a:r>
            <a:r>
              <a:rPr lang="en-US" dirty="0" smtClean="0">
                <a:sym typeface="Symbol"/>
              </a:rPr>
              <a:t></a:t>
            </a:r>
            <a:r>
              <a:rPr lang="ru-RU" dirty="0" smtClean="0"/>
              <a:t> искусство, ремесло, наука и «</a:t>
            </a:r>
            <a:r>
              <a:rPr lang="en-US" dirty="0" smtClean="0"/>
              <a:t>logos</a:t>
            </a:r>
            <a:r>
              <a:rPr lang="ru-RU" dirty="0" smtClean="0"/>
              <a:t>»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понятие, учение) – это алгоритм действий педагога и обучающегося, обеспечивающий достижение намеченного образовательного результата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/>
              <a:t>Дидактические материалы</a:t>
            </a:r>
            <a:r>
              <a:rPr lang="ru-RU" b="1" dirty="0" smtClean="0"/>
              <a:t> </a:t>
            </a:r>
            <a:r>
              <a:rPr lang="ru-RU" dirty="0" smtClean="0"/>
              <a:t>(от греч. «</a:t>
            </a:r>
            <a:r>
              <a:rPr lang="ru-RU" dirty="0" err="1" smtClean="0"/>
              <a:t>didaktikos</a:t>
            </a:r>
            <a:r>
              <a:rPr lang="ru-RU" dirty="0" smtClean="0"/>
              <a:t>»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познаваемый, доступный усвоению) – это наглядные материалы для учебных занятий, использование которых направлено на активизацию познавательной деятельности обучающихся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398421"/>
            <a:ext cx="7920000" cy="59469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/>
              <a:t>Информационное обеспечение – </a:t>
            </a:r>
            <a:r>
              <a:rPr lang="ru-RU" dirty="0" smtClean="0"/>
              <a:t>это процесс оснащения программы необходимыми источниками учебной информации, способствующими ее эффективной реализации </a:t>
            </a:r>
          </a:p>
          <a:p>
            <a:pPr marL="0" indent="0" algn="just">
              <a:buNone/>
            </a:pPr>
            <a:endParaRPr lang="ru-RU" dirty="0" smtClean="0"/>
          </a:p>
          <a:p>
            <a:pPr lvl="0"/>
            <a:r>
              <a:rPr lang="ru-RU" dirty="0" smtClean="0"/>
              <a:t>оформляется согласно ГОСТ 7.1-2003 «Система стандартов по информации, библиотечному и издательскому делу. Библиографическая запись. Библиографическое описание. Общие требования и правила составления»</a:t>
            </a:r>
          </a:p>
          <a:p>
            <a:pPr lvl="0"/>
            <a:r>
              <a:rPr lang="ru-RU" dirty="0" smtClean="0"/>
              <a:t>отражается в разделе «Список информационных источников»</a:t>
            </a:r>
          </a:p>
          <a:p>
            <a:r>
              <a:rPr lang="ru-RU" dirty="0" smtClean="0"/>
              <a:t>составляется отдельно: для обучающихся, для педагога и, при необходимости, для родителей обучающихся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 </a:t>
            </a:r>
            <a:r>
              <a:rPr lang="ru-RU" sz="3600" b="1" i="1" dirty="0" smtClean="0"/>
              <a:t>Материально-техническое обеспечение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сведения о помещении, в котором проводятся</a:t>
            </a:r>
          </a:p>
          <a:p>
            <a:pPr lvl="0"/>
            <a:r>
              <a:rPr lang="ru-RU" dirty="0" smtClean="0"/>
              <a:t>перечень оборудования, необходимого для проведения занятий</a:t>
            </a:r>
          </a:p>
          <a:p>
            <a:pPr lvl="0"/>
            <a:r>
              <a:rPr lang="ru-RU" dirty="0" smtClean="0"/>
              <a:t>перечень материалов, необходимых для занятий</a:t>
            </a:r>
          </a:p>
          <a:p>
            <a:pPr lvl="0"/>
            <a:r>
              <a:rPr lang="ru-RU" dirty="0" smtClean="0"/>
              <a:t>учебный комплект на каждого обучающегося, если предусмотрено;</a:t>
            </a:r>
          </a:p>
          <a:p>
            <a:pPr lvl="0"/>
            <a:r>
              <a:rPr lang="ru-RU" dirty="0" smtClean="0"/>
              <a:t>требования к специальной одежде обучающихся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Кадровое обеспечение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педагог-организатор</a:t>
            </a:r>
          </a:p>
          <a:p>
            <a:pPr lvl="0"/>
            <a:r>
              <a:rPr lang="ru-RU" dirty="0" smtClean="0"/>
              <a:t>социальный педагог</a:t>
            </a:r>
          </a:p>
          <a:p>
            <a:pPr lvl="0"/>
            <a:r>
              <a:rPr lang="ru-RU" dirty="0" smtClean="0"/>
              <a:t>педагог-психолог</a:t>
            </a:r>
          </a:p>
          <a:p>
            <a:pPr lvl="0"/>
            <a:r>
              <a:rPr lang="ru-RU" dirty="0" smtClean="0"/>
              <a:t>художник-оформитель</a:t>
            </a:r>
          </a:p>
          <a:p>
            <a:pPr lvl="0"/>
            <a:r>
              <a:rPr lang="ru-RU" dirty="0" smtClean="0"/>
              <a:t>аранжировщик</a:t>
            </a:r>
          </a:p>
          <a:p>
            <a:pPr lvl="0"/>
            <a:r>
              <a:rPr lang="ru-RU" dirty="0" smtClean="0"/>
              <a:t>лаборант</a:t>
            </a:r>
          </a:p>
          <a:p>
            <a:pPr lvl="0"/>
            <a:r>
              <a:rPr lang="ru-RU" dirty="0" smtClean="0"/>
              <a:t>системный администратор 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Мониторинг</a:t>
            </a:r>
            <a:r>
              <a:rPr lang="ru-RU" dirty="0" smtClean="0"/>
              <a:t> – это система критериев, показателей и технологий отслеживания образовательных результатов на уровне обучающегося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Приложения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каждое приложение должно начинаться с новой страницы, иметь заголовок и номер </a:t>
            </a:r>
          </a:p>
          <a:p>
            <a:pPr lvl="0"/>
            <a:r>
              <a:rPr lang="ru-RU" dirty="0" smtClean="0"/>
              <a:t>если в приложение включены материалы других авторов, то необходимо указать источник информации непосредственно под заголовком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smtClean="0"/>
              <a:t>Образовательная программа</a:t>
            </a:r>
            <a:r>
              <a:rPr lang="ru-RU" b="1" dirty="0" smtClean="0"/>
              <a:t> </a:t>
            </a:r>
            <a:r>
              <a:rPr lang="ru-RU" dirty="0" smtClean="0"/>
              <a:t>- комплекс основных характеристик образования (</a:t>
            </a:r>
            <a:r>
              <a:rPr lang="ru-RU" u="sng" dirty="0" smtClean="0"/>
              <a:t>объем, содержание, планируемые результаты</a:t>
            </a:r>
            <a:r>
              <a:rPr lang="ru-RU" dirty="0" smtClean="0"/>
              <a:t>), </a:t>
            </a:r>
            <a:r>
              <a:rPr lang="ru-RU" u="sng" dirty="0" smtClean="0"/>
              <a:t>организационно-педагогических условий</a:t>
            </a:r>
            <a:r>
              <a:rPr lang="ru-RU" dirty="0" smtClean="0"/>
              <a:t> и в случаях, предусмотренных настоящим Федеральным законом, </a:t>
            </a:r>
            <a:r>
              <a:rPr lang="ru-RU" u="sng" dirty="0" smtClean="0"/>
              <a:t>форм аттестации</a:t>
            </a:r>
            <a:r>
              <a:rPr lang="ru-RU" dirty="0" smtClean="0"/>
              <a:t>, который представлен в виде </a:t>
            </a:r>
            <a:r>
              <a:rPr lang="ru-RU" i="1" dirty="0" smtClean="0"/>
              <a:t>учебного плана, календарного учебного графика</a:t>
            </a:r>
            <a:r>
              <a:rPr lang="ru-RU" dirty="0" smtClean="0"/>
              <a:t>, рабочих программ учебных предметов, курсов, дисциплин (модулей), иных компонентов, а также </a:t>
            </a:r>
            <a:r>
              <a:rPr lang="ru-RU" i="1" dirty="0" smtClean="0"/>
              <a:t>оценочных и методических материалов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44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Алгоритм описания </a:t>
            </a:r>
            <a:r>
              <a:rPr lang="ru-RU" b="1" dirty="0" smtClean="0"/>
              <a:t>технологий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Название </a:t>
            </a:r>
            <a:r>
              <a:rPr lang="ru-RU" dirty="0"/>
              <a:t>технологии.</a:t>
            </a:r>
          </a:p>
          <a:p>
            <a:pPr lvl="0"/>
            <a:r>
              <a:rPr lang="ru-RU" dirty="0"/>
              <a:t>Автор (авторы) технологии (правообладатели и разработчики)</a:t>
            </a:r>
          </a:p>
          <a:p>
            <a:pPr lvl="0"/>
            <a:r>
              <a:rPr lang="ru-RU" dirty="0"/>
              <a:t>Цели и задачи, решаемые в процессе использования технологии.</a:t>
            </a:r>
          </a:p>
          <a:p>
            <a:pPr lvl="0"/>
            <a:r>
              <a:rPr lang="ru-RU" dirty="0"/>
              <a:t>Обоснование идей, на основе которых создана технология.</a:t>
            </a:r>
          </a:p>
          <a:p>
            <a:pPr lvl="0"/>
            <a:r>
              <a:rPr lang="ru-RU" dirty="0"/>
              <a:t>Этапы реализации.</a:t>
            </a:r>
          </a:p>
          <a:p>
            <a:pPr lvl="0"/>
            <a:r>
              <a:rPr lang="ru-RU" dirty="0"/>
              <a:t>Способы (методы и приемы) реализации технологии (можно указать на каждом этапе реализации технологии).</a:t>
            </a:r>
          </a:p>
          <a:p>
            <a:pPr lvl="0"/>
            <a:r>
              <a:rPr lang="ru-RU" dirty="0"/>
              <a:t>Условия, в которых может быть использована технология (Организационные, кадровые, методические, материально – технические, нормативные, информационные, мотивационные и т.д.).</a:t>
            </a:r>
          </a:p>
          <a:p>
            <a:pPr lvl="0"/>
            <a:r>
              <a:rPr lang="ru-RU" dirty="0"/>
              <a:t>Рекомендации, советы, особые замечания по использованию технологии.</a:t>
            </a:r>
          </a:p>
          <a:p>
            <a:pPr lvl="0"/>
            <a:r>
              <a:rPr lang="ru-RU" dirty="0"/>
              <a:t>Критерии и показатели эффективности использования технологии.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28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Алгоритм описания </a:t>
            </a:r>
            <a:r>
              <a:rPr lang="ru-RU" b="1" dirty="0" smtClean="0"/>
              <a:t>практики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920000" cy="590465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dirty="0"/>
              <a:t>Наименование опыта (практики)</a:t>
            </a:r>
          </a:p>
          <a:p>
            <a:pPr lvl="0"/>
            <a:r>
              <a:rPr lang="ru-RU" sz="3300" dirty="0"/>
              <a:t>Авторы опыта (практики)</a:t>
            </a:r>
          </a:p>
          <a:p>
            <a:pPr lvl="0"/>
            <a:r>
              <a:rPr lang="ru-RU" sz="3300" dirty="0"/>
              <a:t>Проблема, на решение которой направлен опыт (практика), его актуальность, адресность (возраст, пол, особенности, возможности детей, для которых реализуется практика) </a:t>
            </a:r>
          </a:p>
          <a:p>
            <a:pPr lvl="0"/>
            <a:r>
              <a:rPr lang="ru-RU" sz="3300" dirty="0"/>
              <a:t>Теоретические предпосылки, которые лежат в основе данного опыта (практики), какой имеющийся педагогический опыт был использован</a:t>
            </a:r>
          </a:p>
          <a:p>
            <a:pPr lvl="0"/>
            <a:r>
              <a:rPr lang="ru-RU" sz="3300" dirty="0"/>
              <a:t>Описание сущности, замысла, идеи педагогического опыта, отличие опыта  от уже существующего, краткое обоснование степени новизны </a:t>
            </a:r>
          </a:p>
          <a:p>
            <a:pPr lvl="0"/>
            <a:r>
              <a:rPr lang="ru-RU" sz="3300" dirty="0"/>
              <a:t>Описание содержания и основных этапов реализации опыта (практики) </a:t>
            </a:r>
          </a:p>
          <a:p>
            <a:pPr lvl="0"/>
            <a:r>
              <a:rPr lang="ru-RU" sz="3300" dirty="0"/>
              <a:t>Описание педагогических технологий (методов, приемов, форм), используемых в данном опыте или педагогической практике (можно указать на каждом этапе реализации практики)</a:t>
            </a:r>
          </a:p>
          <a:p>
            <a:pPr lvl="0"/>
            <a:r>
              <a:rPr lang="ru-RU" sz="3300" dirty="0"/>
              <a:t>Описание условий, в которых реализован, использован опыт (практика).</a:t>
            </a:r>
          </a:p>
          <a:p>
            <a:pPr lvl="0"/>
            <a:r>
              <a:rPr lang="ru-RU" sz="3300" dirty="0"/>
              <a:t>Описание ожидаемого (полученного) результата, средств контроля полученного результата и критериев его оценки. </a:t>
            </a:r>
          </a:p>
          <a:p>
            <a:pPr lvl="0"/>
            <a:r>
              <a:rPr lang="ru-RU" sz="3300" dirty="0"/>
              <a:t>Оценка применения предлагаемого опыта в массовой педагогической практике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50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49" t="9584" r="25446" b="3134"/>
          <a:stretch/>
        </p:blipFill>
        <p:spPr>
          <a:xfrm>
            <a:off x="1403648" y="188640"/>
            <a:ext cx="6624736" cy="65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23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13846" r="16328" b="17129"/>
          <a:stretch/>
        </p:blipFill>
        <p:spPr>
          <a:xfrm rot="10800000">
            <a:off x="5512762" y="1016732"/>
            <a:ext cx="3379718" cy="48707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14817" r="17328" b="15883"/>
          <a:stretch/>
        </p:blipFill>
        <p:spPr>
          <a:xfrm rot="10800000">
            <a:off x="983772" y="1016731"/>
            <a:ext cx="3468576" cy="48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0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51044"/>
            <a:ext cx="7920000" cy="4194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Спасибо!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hlinkClick r:id="rId2"/>
              </a:rPr>
              <a:t>goryushina@iro.yar.ru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smtClean="0"/>
              <a:t>8-4852)-23-09-65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Сравнение внеурочной деятельности и ДОД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Определения </a:t>
            </a:r>
            <a:r>
              <a:rPr lang="ru-RU" dirty="0"/>
              <a:t>понятий</a:t>
            </a:r>
          </a:p>
          <a:p>
            <a:pPr lvl="0"/>
            <a:r>
              <a:rPr lang="ru-RU" dirty="0"/>
              <a:t>Содержание образовательной деятельности </a:t>
            </a:r>
          </a:p>
          <a:p>
            <a:pPr lvl="0"/>
            <a:r>
              <a:rPr lang="ru-RU" dirty="0"/>
              <a:t>Результаты реализации </a:t>
            </a:r>
          </a:p>
          <a:p>
            <a:pPr lvl="0"/>
            <a:r>
              <a:rPr lang="ru-RU" dirty="0"/>
              <a:t>Организации</a:t>
            </a:r>
          </a:p>
          <a:p>
            <a:pPr lvl="0"/>
            <a:r>
              <a:rPr lang="ru-RU" dirty="0"/>
              <a:t>Кадровое обеспечение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05" t="1300" r="23898" b="1729"/>
          <a:stretch>
            <a:fillRect/>
          </a:stretch>
        </p:blipFill>
        <p:spPr bwMode="auto">
          <a:xfrm>
            <a:off x="2381220" y="0"/>
            <a:ext cx="4673664" cy="66875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1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Структурные элементы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титульный лист;</a:t>
            </a:r>
          </a:p>
          <a:p>
            <a:pPr lvl="0"/>
            <a:r>
              <a:rPr lang="ru-RU" dirty="0" smtClean="0"/>
              <a:t>оглавление;</a:t>
            </a:r>
          </a:p>
          <a:p>
            <a:pPr lvl="0"/>
            <a:r>
              <a:rPr lang="ru-RU" dirty="0" smtClean="0"/>
              <a:t>пояснительная записка;</a:t>
            </a:r>
          </a:p>
          <a:p>
            <a:pPr lvl="0"/>
            <a:r>
              <a:rPr lang="ru-RU" dirty="0" smtClean="0"/>
              <a:t>учебно-тематический план;</a:t>
            </a:r>
          </a:p>
          <a:p>
            <a:pPr lvl="0"/>
            <a:r>
              <a:rPr lang="ru-RU" dirty="0" smtClean="0"/>
              <a:t>содержание;</a:t>
            </a:r>
          </a:p>
          <a:p>
            <a:pPr lvl="0"/>
            <a:r>
              <a:rPr lang="ru-RU" dirty="0" smtClean="0"/>
              <a:t>обеспечение;</a:t>
            </a:r>
          </a:p>
          <a:p>
            <a:pPr lvl="0"/>
            <a:r>
              <a:rPr lang="ru-RU" dirty="0" smtClean="0"/>
              <a:t>мониторинг образовательных результатов;</a:t>
            </a:r>
          </a:p>
          <a:p>
            <a:pPr lvl="0"/>
            <a:r>
              <a:rPr lang="ru-RU" dirty="0" smtClean="0"/>
              <a:t>список информационных источников;</a:t>
            </a:r>
          </a:p>
          <a:p>
            <a:pPr lvl="0"/>
            <a:r>
              <a:rPr lang="ru-RU" dirty="0" smtClean="0"/>
              <a:t>приложения.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15" t="25093" r="26484" b="7049"/>
          <a:stretch>
            <a:fillRect/>
          </a:stretch>
        </p:blipFill>
        <p:spPr bwMode="auto">
          <a:xfrm>
            <a:off x="1906551" y="1"/>
            <a:ext cx="555858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44" t="40093" r="26370" b="11335"/>
          <a:stretch>
            <a:fillRect/>
          </a:stretch>
        </p:blipFill>
        <p:spPr bwMode="auto">
          <a:xfrm>
            <a:off x="957213" y="0"/>
            <a:ext cx="78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697</TotalTime>
  <Words>1821</Words>
  <Application>Microsoft Office PowerPoint</Application>
  <PresentationFormat>Экран (4:3)</PresentationFormat>
  <Paragraphs>234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Georgia</vt:lpstr>
      <vt:lpstr>Symbol</vt:lpstr>
      <vt:lpstr>Times New Roman</vt:lpstr>
      <vt:lpstr>Wingdings</vt:lpstr>
      <vt:lpstr>Тема Office</vt:lpstr>
      <vt:lpstr>Образовательная программа     Горюшина Е.А., канд. психол. наук, доцент кафедры дополнительного и неформального образования </vt:lpstr>
      <vt:lpstr>Презентация PowerPoint</vt:lpstr>
      <vt:lpstr>Программа</vt:lpstr>
      <vt:lpstr>Презентация PowerPoint</vt:lpstr>
      <vt:lpstr>Сравнение внеурочной деятельности и ДОД</vt:lpstr>
      <vt:lpstr>Презентация PowerPoint</vt:lpstr>
      <vt:lpstr>Структурные элементы </vt:lpstr>
      <vt:lpstr>Презентация PowerPoint</vt:lpstr>
      <vt:lpstr>Презентация PowerPoint</vt:lpstr>
      <vt:lpstr>Пояснительная записка</vt:lpstr>
      <vt:lpstr>Варианты глаголов несовершенного вида, которые можно использовать для формулировки цели</vt:lpstr>
      <vt:lpstr>Варианты формулировки цели </vt:lpstr>
      <vt:lpstr>Обучающие задачи</vt:lpstr>
      <vt:lpstr>Развивающие задачи</vt:lpstr>
      <vt:lpstr>Воспитательные задачи</vt:lpstr>
      <vt:lpstr>Календарный учебный график</vt:lpstr>
      <vt:lpstr>Комплектование групп</vt:lpstr>
      <vt:lpstr>Презентация PowerPoint</vt:lpstr>
      <vt:lpstr>Результаты обучения </vt:lpstr>
      <vt:lpstr>Результаты развития </vt:lpstr>
      <vt:lpstr>Результаты воспитания </vt:lpstr>
      <vt:lpstr>Формы аттестации</vt:lpstr>
      <vt:lpstr>Презентация PowerPoint</vt:lpstr>
      <vt:lpstr>Учебно-тематический план</vt:lpstr>
      <vt:lpstr>Презентация PowerPoint</vt:lpstr>
      <vt:lpstr>Пример содержания</vt:lpstr>
      <vt:lpstr>Организационно-педагогические 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организации образовательного процесса </vt:lpstr>
      <vt:lpstr>Презентация PowerPoint</vt:lpstr>
      <vt:lpstr>Презентация PowerPoint</vt:lpstr>
      <vt:lpstr>Презентация PowerPoint</vt:lpstr>
      <vt:lpstr> Материально-техническое обеспечение </vt:lpstr>
      <vt:lpstr>Кадровое обеспечение</vt:lpstr>
      <vt:lpstr>Презентация PowerPoint</vt:lpstr>
      <vt:lpstr>Приложения</vt:lpstr>
      <vt:lpstr>Алгоритм описания технологий </vt:lpstr>
      <vt:lpstr>Алгоритм описания практики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Екатерина Александровна Горюшина</cp:lastModifiedBy>
  <cp:revision>168</cp:revision>
  <cp:lastPrinted>2017-09-27T13:23:11Z</cp:lastPrinted>
  <dcterms:created xsi:type="dcterms:W3CDTF">2014-08-01T14:04:11Z</dcterms:created>
  <dcterms:modified xsi:type="dcterms:W3CDTF">2017-09-27T13:26:18Z</dcterms:modified>
</cp:coreProperties>
</file>