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297" r:id="rId3"/>
    <p:sldId id="321" r:id="rId4"/>
    <p:sldId id="317" r:id="rId5"/>
    <p:sldId id="273" r:id="rId6"/>
    <p:sldId id="265" r:id="rId7"/>
    <p:sldId id="267" r:id="rId8"/>
    <p:sldId id="271" r:id="rId9"/>
    <p:sldId id="272" r:id="rId10"/>
    <p:sldId id="270" r:id="rId11"/>
    <p:sldId id="275" r:id="rId12"/>
    <p:sldId id="318" r:id="rId13"/>
    <p:sldId id="322" r:id="rId14"/>
    <p:sldId id="324" r:id="rId15"/>
    <p:sldId id="320" r:id="rId16"/>
    <p:sldId id="319" r:id="rId17"/>
    <p:sldId id="280" r:id="rId18"/>
    <p:sldId id="282" r:id="rId19"/>
    <p:sldId id="281" r:id="rId20"/>
    <p:sldId id="289" r:id="rId21"/>
    <p:sldId id="299" r:id="rId22"/>
    <p:sldId id="303" r:id="rId23"/>
    <p:sldId id="316" r:id="rId24"/>
    <p:sldId id="284" r:id="rId25"/>
    <p:sldId id="305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Larkina" initials="A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3136" autoAdjust="0"/>
  </p:normalViewPr>
  <p:slideViewPr>
    <p:cSldViewPr>
      <p:cViewPr varScale="1">
        <p:scale>
          <a:sx n="91" d="100"/>
          <a:sy n="91" d="100"/>
        </p:scale>
        <p:origin x="-798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F3031-F43A-4E21-A3EC-D46A4B2BE8F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47204-0B44-4E37-AA9C-19D19C7C9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86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edu.yar.ru/r/15/akcii/about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rojects.edu.yar.ru/r/15/profi/about.html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3727-DCA8-45FA-B96C-89298925D7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6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3727-DCA8-45FA-B96C-89298925D7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5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Конкурс образовательных акций «По дороге слов»</a:t>
            </a:r>
            <a:endParaRPr lang="ru-RU" b="1" dirty="0" smtClean="0">
              <a:effectLst/>
            </a:endParaRPr>
          </a:p>
          <a:p>
            <a:r>
              <a:rPr lang="ru-RU" dirty="0" smtClean="0">
                <a:effectLst/>
              </a:rPr>
              <a:t>Уроки слова должны быть разнообразными и интересными. Поделиться необычным опытом обучения русскому языку можно в этом конкурсе.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Студенческий конкурс мультимедиа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ПРОФИлактика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»</a:t>
            </a:r>
            <a:endParaRPr lang="ru-RU" b="1" dirty="0" smtClean="0">
              <a:effectLst/>
            </a:endParaRPr>
          </a:p>
          <a:p>
            <a:r>
              <a:rPr lang="ru-RU" dirty="0" smtClean="0">
                <a:effectLst/>
              </a:rPr>
              <a:t>Овладеваете профессией мечты и уже знаете некоторые «профессиональные словечки»? Расскажите о них другим. Поучаствуйте в профилактике непонимания между представителями разных профессий!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3727-DCA8-45FA-B96C-89298925D7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359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3727-DCA8-45FA-B96C-89298925D7A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0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Статистика от ФРИ</a:t>
            </a:r>
            <a:r>
              <a:rPr lang="ru-RU" baseline="0" dirty="0" smtClean="0"/>
              <a:t> – сколько часов дети проводят в сети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4C99-469E-4673-8EF1-A1B623084D12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87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Статистика от ФРИ</a:t>
            </a:r>
            <a:r>
              <a:rPr lang="ru-RU" baseline="0" dirty="0" smtClean="0"/>
              <a:t> – сколько часов дети проводят в сети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4C99-469E-4673-8EF1-A1B623084D1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87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Статистика от ФРИ</a:t>
            </a:r>
            <a:r>
              <a:rPr lang="ru-RU" baseline="0" dirty="0" smtClean="0"/>
              <a:t> – сколько часов дети проводят в сети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4C99-469E-4673-8EF1-A1B623084D12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87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FFDAF-2B2C-46E7-823E-CA4F96F5A3D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5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FFDAF-2B2C-46E7-823E-CA4F96F5A3D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57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FFDAF-2B2C-46E7-823E-CA4F96F5A3D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57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FFDAF-2B2C-46E7-823E-CA4F96F5A3D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57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3727-DCA8-45FA-B96C-89298925D7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35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6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4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96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16759"/>
            <a:ext cx="8426450" cy="672254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357441" y="1130400"/>
            <a:ext cx="8426450" cy="3492501"/>
          </a:xfrm>
        </p:spPr>
        <p:txBody>
          <a:bodyPr>
            <a:noAutofit/>
          </a:bodyPr>
          <a:lstStyle>
            <a:lvl1pPr marL="225425" indent="-225425"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5572" indent="-227787"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70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2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3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2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9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3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6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9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0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42440-C87A-454B-BA3C-508472799ABB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01171-C034-4A21-B53F-0754DCC10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87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" y="0"/>
            <a:ext cx="9129238" cy="514350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H="1">
            <a:off x="380680" y="1557931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95536" y="3219822"/>
            <a:ext cx="1501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u="sng" dirty="0">
                <a:solidFill>
                  <a:srgbClr val="0070C0"/>
                </a:solidFill>
              </a:rPr>
              <a:t>www.edu.yar.ru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48351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Департамент образования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Ярославской области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552" y="1851670"/>
            <a:ext cx="43704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2400" b="1" dirty="0"/>
              <a:t>Центр </a:t>
            </a:r>
            <a:r>
              <a:rPr lang="ru-RU" sz="2400" b="1" dirty="0" smtClean="0"/>
              <a:t>телекоммуникаций</a:t>
            </a:r>
            <a:endParaRPr lang="en-US" sz="2400" b="1" dirty="0" smtClean="0"/>
          </a:p>
          <a:p>
            <a:r>
              <a:rPr lang="ru-RU" sz="2400" b="1" dirty="0" smtClean="0"/>
              <a:t>и информационных</a:t>
            </a:r>
            <a:r>
              <a:rPr lang="en-US" sz="2400" b="1" dirty="0" smtClean="0"/>
              <a:t> </a:t>
            </a:r>
            <a:r>
              <a:rPr lang="ru-RU" sz="2400" b="1" dirty="0" smtClean="0"/>
              <a:t>систем</a:t>
            </a:r>
            <a:endParaRPr lang="en-US" sz="2400" b="1" dirty="0" smtClean="0"/>
          </a:p>
          <a:p>
            <a:r>
              <a:rPr lang="ru-RU" sz="2400" b="1" dirty="0" smtClean="0"/>
              <a:t>в образовании</a:t>
            </a:r>
            <a:endParaRPr lang="ru-RU" sz="24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907704" y="3434105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30624" y="153228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fontAlgn="base">
              <a:spcAft>
                <a:spcPct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Основные направления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6788" y="3435846"/>
            <a:ext cx="3921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1550" b="1" dirty="0"/>
              <a:t>Создание технических, организационных и правовых механизмов </a:t>
            </a:r>
            <a:r>
              <a:rPr lang="ru-RU" sz="1550" dirty="0"/>
              <a:t>по поддержке и развитию молодёжного (детского) безопасного информационного контента федерального и регионального уровня для детской аудитории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6788" y="2063626"/>
            <a:ext cx="3921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1550" b="1" dirty="0"/>
              <a:t>Информационное просвещение совершеннолетних граждан </a:t>
            </a:r>
            <a:r>
              <a:rPr lang="ru-RU" sz="1550" dirty="0"/>
              <a:t>о необходимости и путях защиты детей от информации, причиняющей вред их здоровью и развитию</a:t>
            </a:r>
          </a:p>
        </p:txBody>
      </p:sp>
      <p:pic>
        <p:nvPicPr>
          <p:cNvPr id="7170" name="Picture 2" descr="C:\Users\des\Desktop\ОЧЕНЬ СРОЧНО\МОЕ\9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5" y="2191245"/>
            <a:ext cx="3750769" cy="268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7" y="218133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РЕГИОНАЛЬНАЯ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обеспечения информационной </a:t>
            </a:r>
            <a:r>
              <a:rPr lang="ru-RU" sz="1600" b="1" dirty="0" smtClean="0">
                <a:solidFill>
                  <a:schemeClr val="bg1"/>
                </a:solidFill>
              </a:rPr>
              <a:t>безопасности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детей </a:t>
            </a:r>
            <a:r>
              <a:rPr lang="ru-RU" sz="1600" b="1" dirty="0" smtClean="0">
                <a:solidFill>
                  <a:schemeClr val="bg1"/>
                </a:solidFill>
              </a:rPr>
              <a:t>и молодёжи в Ярославской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на </a:t>
            </a:r>
            <a:r>
              <a:rPr lang="ru-RU" sz="1600" b="1" dirty="0">
                <a:solidFill>
                  <a:schemeClr val="bg1"/>
                </a:solidFill>
              </a:rPr>
              <a:t>2018 – 2020 годы</a:t>
            </a:r>
          </a:p>
        </p:txBody>
      </p:sp>
    </p:spTree>
    <p:extLst>
      <p:ext uri="{BB962C8B-B14F-4D97-AF65-F5344CB8AC3E}">
        <p14:creationId xmlns:p14="http://schemas.microsoft.com/office/powerpoint/2010/main" val="3177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p1.zoon.ru/preview/OR0IOcbpJwJ_g6AmStBPMQ/800x410x85/0/e/b/58296907d28fea4a4c8b4573_58296ac980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4404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55976" y="2065073"/>
            <a:ext cx="5256584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Безопасность в Интернет</a:t>
            </a:r>
            <a:endParaRPr lang="ru-RU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/>
              <a:t> </a:t>
            </a:r>
            <a:r>
              <a:rPr lang="ru-RU" sz="2000" b="1" dirty="0"/>
              <a:t>интерактивные игровые </a:t>
            </a:r>
            <a:r>
              <a:rPr lang="ru-RU" sz="2000" b="1" dirty="0" smtClean="0"/>
              <a:t>ресурсы</a:t>
            </a:r>
          </a:p>
          <a:p>
            <a:endParaRPr lang="ru-RU" sz="105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smtClean="0"/>
              <a:t>ссылки </a:t>
            </a:r>
            <a:r>
              <a:rPr lang="ru-RU" sz="2000" b="1" dirty="0"/>
              <a:t>на полезные </a:t>
            </a:r>
            <a:r>
              <a:rPr lang="ru-RU" sz="2000" b="1" dirty="0" smtClean="0"/>
              <a:t>ресурсы</a:t>
            </a:r>
          </a:p>
          <a:p>
            <a:endParaRPr lang="ru-RU" sz="105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 дистанционный урок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«</a:t>
            </a:r>
            <a:r>
              <a:rPr lang="ru-RU" sz="2000" b="1" dirty="0"/>
              <a:t>Безопасный Интернет»</a:t>
            </a:r>
          </a:p>
          <a:p>
            <a:endParaRPr lang="ru-RU" sz="2400" i="1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4485136" y="1854858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27985" y="1079679"/>
            <a:ext cx="334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Сайт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7985" y="1348661"/>
            <a:ext cx="4176464" cy="4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Подросток и закон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74274" y="4126309"/>
            <a:ext cx="276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</a:rPr>
              <a:t>podrostok.edu.yar.ru</a:t>
            </a:r>
            <a:endParaRPr lang="ru-RU" sz="2400" i="1" u="sng" dirty="0">
              <a:solidFill>
                <a:srgbClr val="0070C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788024" y="4389245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355976" y="2065073"/>
            <a:ext cx="525658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Безопасность в Интернет</a:t>
            </a:r>
            <a:endParaRPr lang="ru-RU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/>
              <a:t> </a:t>
            </a:r>
            <a:r>
              <a:rPr lang="ru-RU" sz="2000" b="1" dirty="0" smtClean="0"/>
              <a:t>аннотированная библиотека ссылок</a:t>
            </a:r>
            <a:endParaRPr lang="ru-RU" sz="2000" b="1" dirty="0" smtClean="0"/>
          </a:p>
          <a:p>
            <a:endParaRPr lang="ru-RU" sz="105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smtClean="0"/>
              <a:t>анонсы проектов, акций, онлайн-мероприятий</a:t>
            </a:r>
            <a:endParaRPr lang="ru-RU" sz="2000" b="1" dirty="0" smtClean="0"/>
          </a:p>
          <a:p>
            <a:endParaRPr lang="ru-RU" sz="105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 </a:t>
            </a:r>
            <a:r>
              <a:rPr lang="ru-RU" sz="2000" b="1" dirty="0" smtClean="0"/>
              <a:t>актуальные информационно-методические материалы</a:t>
            </a:r>
            <a:endParaRPr lang="ru-RU" sz="2000" b="1" dirty="0"/>
          </a:p>
          <a:p>
            <a:endParaRPr lang="ru-RU" sz="2400" i="1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4485136" y="1995686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27984" y="1220507"/>
            <a:ext cx="432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Информационный раздел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7985" y="1489489"/>
            <a:ext cx="4176464" cy="4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портала </a:t>
            </a:r>
            <a:r>
              <a:rPr lang="en-US" sz="2400" b="1" dirty="0" smtClean="0"/>
              <a:t>www.edu.yar.ru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74274" y="4414341"/>
            <a:ext cx="31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www</a:t>
            </a:r>
            <a:r>
              <a:rPr lang="en-US" sz="2400" i="1" dirty="0" smtClean="0">
                <a:solidFill>
                  <a:srgbClr val="0070C0"/>
                </a:solidFill>
              </a:rPr>
              <a:t>.edu.yar.ru/safety/</a:t>
            </a:r>
            <a:endParaRPr lang="ru-RU" sz="2400" i="1" dirty="0">
              <a:solidFill>
                <a:srgbClr val="0070C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644008" y="4677277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fb.ru/media/i/1/7/3/0/5/2/i/173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7037"/>
            <a:ext cx="3836944" cy="25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3277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028" y="3111811"/>
            <a:ext cx="3729084" cy="50269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71113" tIns="35556" rIns="71113" bIns="35556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www.edu.yar.ru/azbuka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8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3479"/>
            <a:ext cx="7886454" cy="50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355976" y="2065073"/>
            <a:ext cx="4608512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Информирование родителей</a:t>
            </a:r>
            <a:endParaRPr lang="ru-RU" sz="2000" b="1" dirty="0">
              <a:solidFill>
                <a:srgbClr val="002060"/>
              </a:solidFill>
            </a:endParaRPr>
          </a:p>
          <a:p>
            <a:endParaRPr lang="ru-RU" sz="105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О</a:t>
            </a:r>
            <a:r>
              <a:rPr lang="ru-RU" sz="2000" b="1" dirty="0" smtClean="0"/>
              <a:t>рганизация мероприятий для школьников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Информирование на сайтах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Участие в программе всероссийских мероприятий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000" b="1" dirty="0" smtClean="0"/>
          </a:p>
          <a:p>
            <a:endParaRPr lang="ru-RU" sz="2000" b="1" dirty="0" smtClean="0"/>
          </a:p>
          <a:p>
            <a:endParaRPr lang="ru-RU" i="1" dirty="0" smtClean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4485136" y="1995686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27984" y="1220507"/>
            <a:ext cx="432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Единый Урок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7985" y="148948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 безопасности в сети Интернет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d-russia.ru/wp-content/uploads/2015/07/fun_engl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2" y="1678446"/>
            <a:ext cx="3844648" cy="25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274" y="4414341"/>
            <a:ext cx="31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www</a:t>
            </a:r>
            <a:r>
              <a:rPr lang="en-US" sz="2400" i="1" dirty="0" smtClean="0">
                <a:solidFill>
                  <a:srgbClr val="0070C0"/>
                </a:solidFill>
              </a:rPr>
              <a:t>.edu.yar.ru/safety/</a:t>
            </a:r>
            <a:endParaRPr lang="ru-RU" sz="2400" i="1" dirty="0">
              <a:solidFill>
                <a:srgbClr val="0070C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644008" y="4677277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56685" y="4476144"/>
            <a:ext cx="29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Сентябрь-ноябрь 2018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3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355976" y="2065073"/>
            <a:ext cx="4608512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Документы, регламентирующие работу с персональными данными</a:t>
            </a:r>
          </a:p>
          <a:p>
            <a:r>
              <a:rPr lang="ru-RU" sz="2000" b="1" dirty="0" smtClean="0"/>
              <a:t>      </a:t>
            </a:r>
            <a:r>
              <a:rPr lang="ru-RU" sz="2000" b="1" dirty="0" smtClean="0">
                <a:solidFill>
                  <a:srgbClr val="002060"/>
                </a:solidFill>
              </a:rPr>
              <a:t>5-15 сентября</a:t>
            </a:r>
            <a:endParaRPr lang="ru-RU" sz="2000" b="1" dirty="0">
              <a:solidFill>
                <a:srgbClr val="002060"/>
              </a:solidFill>
            </a:endParaRPr>
          </a:p>
          <a:p>
            <a:endParaRPr lang="ru-RU" sz="105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smtClean="0"/>
              <a:t>сайты образовательных организаций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1-10 ноября</a:t>
            </a:r>
            <a:endParaRPr lang="ru-RU" i="1" dirty="0" smtClean="0"/>
          </a:p>
          <a:p>
            <a:endParaRPr lang="ru-RU" i="1" dirty="0" smtClean="0"/>
          </a:p>
          <a:p>
            <a:r>
              <a:rPr lang="ru-RU" i="1" dirty="0" smtClean="0"/>
              <a:t>совместно с управлением </a:t>
            </a:r>
            <a:r>
              <a:rPr lang="ru-RU" i="1" dirty="0" err="1" smtClean="0"/>
              <a:t>Роскомнадзора</a:t>
            </a:r>
            <a:r>
              <a:rPr lang="ru-RU" i="1" dirty="0" smtClean="0"/>
              <a:t> по Ярославской области</a:t>
            </a:r>
            <a:endParaRPr lang="ru-RU" i="1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4485136" y="1995686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27984" y="1220507"/>
            <a:ext cx="432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Онлайн-мероприятия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7985" y="148948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для педагогов и администраторов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fb.ru/media/i/1/7/3/0/5/2/i/173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7037"/>
            <a:ext cx="3836944" cy="25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" y="0"/>
            <a:ext cx="9129238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9552" y="19548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телекоммуникаций и информационных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в образовании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533080" y="915566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1500508"/>
            <a:ext cx="5707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Урок-видеоконференция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«Безопасный </a:t>
            </a:r>
            <a:r>
              <a:rPr lang="ru-RU" sz="2800" b="1" dirty="0"/>
              <a:t>Интернет</a:t>
            </a:r>
            <a:r>
              <a:rPr lang="ru-RU" sz="2800" b="1" dirty="0" smtClean="0"/>
              <a:t>»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31929" y="245461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FFC000"/>
                </a:solidFill>
              </a:rPr>
              <a:t>900</a:t>
            </a:r>
            <a:endParaRPr lang="ru-RU" sz="96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2820873"/>
            <a:ext cx="1845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школьников</a:t>
            </a:r>
          </a:p>
          <a:p>
            <a:r>
              <a:rPr lang="ru-RU" sz="2400" b="1" dirty="0" smtClean="0"/>
              <a:t>региона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844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19"/>
            <a:ext cx="8208912" cy="5141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2018-04-19-bezo_example+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411510"/>
            <a:ext cx="5581181" cy="4104769"/>
          </a:xfrm>
        </p:spPr>
      </p:pic>
    </p:spTree>
    <p:extLst>
      <p:ext uri="{BB962C8B-B14F-4D97-AF65-F5344CB8AC3E}">
        <p14:creationId xmlns:p14="http://schemas.microsoft.com/office/powerpoint/2010/main" val="33303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www.interview-skills.co.uk/blog/wp-content/uploads/2015/05/Skype-and-Webcam-Interview-Ti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24373"/>
            <a:ext cx="8978680" cy="59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 rot="21102950">
            <a:off x="-2473336" y="-1028650"/>
            <a:ext cx="8582705" cy="6408712"/>
            <a:chOff x="-2110991" y="-1058764"/>
            <a:chExt cx="8136904" cy="6120498"/>
          </a:xfrm>
        </p:grpSpPr>
        <p:sp>
          <p:nvSpPr>
            <p:cNvPr id="20" name="Параллелограмм 19"/>
            <p:cNvSpPr/>
            <p:nvPr/>
          </p:nvSpPr>
          <p:spPr>
            <a:xfrm rot="777077">
              <a:off x="-2110991" y="-1058764"/>
              <a:ext cx="8136904" cy="6120498"/>
            </a:xfrm>
            <a:prstGeom prst="parallelogram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араллелограмм 20"/>
            <p:cNvSpPr/>
            <p:nvPr/>
          </p:nvSpPr>
          <p:spPr>
            <a:xfrm rot="20554669">
              <a:off x="-1591118" y="-633214"/>
              <a:ext cx="7210089" cy="5150235"/>
            </a:xfrm>
            <a:prstGeom prst="parallelogram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1560" y="1923678"/>
            <a:ext cx="48965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Дискуссионные площадки 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400" b="1" dirty="0" smtClean="0"/>
              <a:t>для </a:t>
            </a:r>
            <a:r>
              <a:rPr lang="ru-RU" sz="2400" b="1" dirty="0" smtClean="0"/>
              <a:t>школьников, педагогов, родителей</a:t>
            </a:r>
          </a:p>
          <a:p>
            <a:endParaRPr lang="ru-RU" u="sng" dirty="0" smtClean="0"/>
          </a:p>
          <a:p>
            <a:endParaRPr lang="ru-RU" b="1" dirty="0" smtClean="0"/>
          </a:p>
          <a:p>
            <a:r>
              <a:rPr lang="en-US" dirty="0" smtClean="0"/>
              <a:t>   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380680" y="1557931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552" y="19548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телекоммуникаций и информационных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в образовании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843558"/>
            <a:ext cx="1501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u="sng" dirty="0">
                <a:solidFill>
                  <a:srgbClr val="0070C0"/>
                </a:solidFill>
              </a:rPr>
              <a:t>www.edu.yar.ru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123728" y="1057841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4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5004048" y="1493069"/>
            <a:ext cx="3456384" cy="34549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spc="5" dirty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76% </a:t>
            </a:r>
            <a:r>
              <a:rPr lang="ru-RU" sz="1600" b="1" spc="5" dirty="0">
                <a:ea typeface="ＭＳ Ｐゴシック" panose="020B0600070205080204" pitchFamily="34" charset="-128"/>
                <a:cs typeface="+mn-cs"/>
              </a:rPr>
              <a:t>российских школьников проводят в Интернете в среднем </a:t>
            </a:r>
            <a:r>
              <a:rPr lang="ru-RU" sz="1600" b="1" spc="5" dirty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3 часа в </a:t>
            </a:r>
            <a:r>
              <a:rPr lang="ru-RU" sz="1600" b="1" spc="5" dirty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сутки</a:t>
            </a:r>
            <a:endParaRPr lang="en-US" sz="1600" b="1" spc="5" dirty="0">
              <a:solidFill>
                <a:srgbClr val="00206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r>
              <a:rPr lang="ru-RU" sz="600" spc="5" dirty="0" smtClean="0">
                <a:latin typeface="Museo Sans Cyrl 300" pitchFamily="50" charset="-52"/>
                <a:ea typeface="ＭＳ Ｐゴシック" panose="020B0600070205080204" pitchFamily="34" charset="-128"/>
                <a:cs typeface="+mn-cs"/>
              </a:rPr>
              <a:t> </a:t>
            </a:r>
            <a:endParaRPr lang="en-US" sz="600" spc="5" dirty="0" smtClean="0">
              <a:latin typeface="Museo Sans Cyrl 300" pitchFamily="50" charset="-52"/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r>
              <a:rPr lang="ru-RU" sz="1600" b="1" spc="5" dirty="0" smtClean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Каждый </a:t>
            </a:r>
            <a:r>
              <a:rPr lang="ru-RU" sz="1600" b="1" spc="5" dirty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седьмой подросток </a:t>
            </a:r>
            <a:r>
              <a:rPr lang="ru-RU" sz="1600" b="1" spc="5" dirty="0">
                <a:ea typeface="ＭＳ Ｐゴシック" panose="020B0600070205080204" pitchFamily="34" charset="-128"/>
                <a:cs typeface="+mn-cs"/>
              </a:rPr>
              <a:t>в возрасте от 12 до 17 лет проводит в Сети </a:t>
            </a:r>
            <a:r>
              <a:rPr lang="ru-RU" sz="1600" b="1" spc="5" dirty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почти треть </a:t>
            </a:r>
            <a:r>
              <a:rPr lang="ru-RU" sz="1600" b="1" spc="5" dirty="0" smtClean="0">
                <a:solidFill>
                  <a:srgbClr val="002060"/>
                </a:solidFill>
                <a:ea typeface="ＭＳ Ｐゴシック" panose="020B0600070205080204" pitchFamily="34" charset="-128"/>
                <a:cs typeface="+mn-cs"/>
              </a:rPr>
              <a:t>жизни </a:t>
            </a:r>
          </a:p>
          <a:p>
            <a:pPr marL="0" indent="0" algn="just">
              <a:buNone/>
            </a:pPr>
            <a:endParaRPr lang="ru-RU" sz="900" b="1" spc="5" dirty="0">
              <a:solidFill>
                <a:srgbClr val="00206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r>
              <a:rPr lang="ru-RU" sz="1600" b="1" spc="5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75</a:t>
            </a:r>
            <a:r>
              <a:rPr lang="ru-RU" sz="1600" b="1" spc="5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% </a:t>
            </a:r>
            <a:r>
              <a:rPr lang="ru-RU" sz="1600" b="1" dirty="0"/>
              <a:t>подростков получали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навыки работы</a:t>
            </a:r>
            <a:r>
              <a:rPr lang="ru-RU" sz="1600" b="1" dirty="0"/>
              <a:t> с сервисами и информацией в Интернет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самостоятельно</a:t>
            </a:r>
            <a:endParaRPr lang="en-US" sz="1600" b="1" spc="5" dirty="0">
              <a:solidFill>
                <a:schemeClr val="accent1">
                  <a:lumMod val="50000"/>
                </a:schemeClr>
              </a:solidFill>
              <a:ea typeface="ＭＳ Ｐゴシック" panose="020B0600070205080204" pitchFamily="34" charset="-128"/>
            </a:endParaRPr>
          </a:p>
          <a:p>
            <a:pPr marL="0" indent="0" algn="just">
              <a:buNone/>
            </a:pPr>
            <a:endParaRPr lang="ru-RU" sz="1600" b="1" spc="5" dirty="0">
              <a:solidFill>
                <a:srgbClr val="00206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03303" y="4155926"/>
            <a:ext cx="3676777" cy="539322"/>
          </a:xfrm>
          <a:prstGeom prst="rect">
            <a:avLst/>
          </a:prstGeom>
          <a:noFill/>
        </p:spPr>
        <p:txBody>
          <a:bodyPr wrap="square" lIns="31188" tIns="15593" rIns="31188" bIns="15593" rtlCol="0">
            <a:spAutoFit/>
          </a:bodyPr>
          <a:lstStyle/>
          <a:p>
            <a:pPr marL="4332"/>
            <a:r>
              <a:rPr lang="ru-RU" sz="1100" spc="-2" dirty="0">
                <a:latin typeface="Museo Sans Cyrl 300" pitchFamily="50" charset="-52"/>
                <a:cs typeface="Myriad Pro"/>
              </a:rPr>
              <a:t>*Исследование Фонда Развития Интернет и факультета психологии МГУ имени В. Ломоносова, 2012-2013 год.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20820"/>
            <a:ext cx="4464496" cy="672254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Жизнь? Онлайн?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psychologytoday.ru/upload/iblock/653/6538bbe70409f6f73a73f37c971afa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2" y="1421061"/>
            <a:ext cx="3979948" cy="25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" y="0"/>
            <a:ext cx="9129238" cy="51435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380680" y="1557931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5409" y="1833086"/>
            <a:ext cx="3707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/>
              <a:t>Интернет - пространство проб </a:t>
            </a:r>
            <a:r>
              <a:rPr lang="ru-RU" sz="3000" b="1" i="1" dirty="0" smtClean="0"/>
              <a:t> и </a:t>
            </a:r>
            <a:r>
              <a:rPr lang="ru-RU" sz="3000" b="1" i="1" dirty="0"/>
              <a:t>возможностей 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19548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телекоммуникаций и информационных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в образовании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843558"/>
            <a:ext cx="1501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u="sng" dirty="0">
                <a:solidFill>
                  <a:srgbClr val="0070C0"/>
                </a:solidFill>
              </a:rPr>
              <a:t>www.edu.yar.ru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123728" y="1057841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vivaling.com/wp-content/uploads/2016/01/kids-compute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27371"/>
            <a:ext cx="7934824" cy="52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-2473336" y="-1028650"/>
            <a:ext cx="8582705" cy="6408712"/>
            <a:chOff x="-2110991" y="-1058764"/>
            <a:chExt cx="8136904" cy="6120498"/>
          </a:xfrm>
        </p:grpSpPr>
        <p:sp>
          <p:nvSpPr>
            <p:cNvPr id="16" name="Параллелограмм 15"/>
            <p:cNvSpPr/>
            <p:nvPr/>
          </p:nvSpPr>
          <p:spPr>
            <a:xfrm rot="777077">
              <a:off x="-2110991" y="-1058764"/>
              <a:ext cx="8136904" cy="6120498"/>
            </a:xfrm>
            <a:prstGeom prst="parallelogram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араллелограмм 16"/>
            <p:cNvSpPr/>
            <p:nvPr/>
          </p:nvSpPr>
          <p:spPr>
            <a:xfrm rot="20554669">
              <a:off x="-1591118" y="-633214"/>
              <a:ext cx="7210089" cy="5150235"/>
            </a:xfrm>
            <a:prstGeom prst="parallelogram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 flipH="1">
            <a:off x="380680" y="1275606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2499742"/>
            <a:ext cx="54837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i="1" dirty="0"/>
              <a:t>совместная </a:t>
            </a:r>
            <a:r>
              <a:rPr lang="ru-RU" altLang="ru-RU" i="1" dirty="0" smtClean="0"/>
              <a:t>деятельность</a:t>
            </a:r>
            <a:br>
              <a:rPr lang="ru-RU" altLang="ru-RU" i="1" dirty="0" smtClean="0"/>
            </a:br>
            <a:r>
              <a:rPr lang="ru-RU" altLang="ru-RU" i="1" dirty="0" smtClean="0"/>
              <a:t>географически </a:t>
            </a:r>
            <a:r>
              <a:rPr lang="ru-RU" altLang="ru-RU" i="1" dirty="0"/>
              <a:t>удаленных школьников </a:t>
            </a:r>
          </a:p>
          <a:p>
            <a:pPr>
              <a:defRPr/>
            </a:pPr>
            <a:endParaRPr lang="ru-RU" alt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i="1" dirty="0"/>
              <a:t>реализуется на основе телекоммуникаций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alt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i="1" dirty="0"/>
              <a:t>имеет общую цель и согласованные </a:t>
            </a:r>
            <a:r>
              <a:rPr lang="ru-RU" altLang="ru-RU" i="1" dirty="0" smtClean="0"/>
              <a:t/>
            </a:r>
            <a:br>
              <a:rPr lang="ru-RU" altLang="ru-RU" i="1" dirty="0" smtClean="0"/>
            </a:br>
            <a:r>
              <a:rPr lang="ru-RU" altLang="ru-RU" i="1" dirty="0" smtClean="0"/>
              <a:t>методы</a:t>
            </a:r>
            <a:r>
              <a:rPr lang="en-US" altLang="ru-RU" i="1" dirty="0" smtClean="0"/>
              <a:t> </a:t>
            </a:r>
            <a:r>
              <a:rPr lang="ru-RU" altLang="ru-RU" i="1" dirty="0" smtClean="0"/>
              <a:t>ее </a:t>
            </a:r>
            <a:r>
              <a:rPr lang="ru-RU" altLang="ru-RU" i="1" dirty="0"/>
              <a:t>достижения</a:t>
            </a:r>
          </a:p>
          <a:p>
            <a:endParaRPr lang="ru-RU" sz="1400" dirty="0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395536" y="1347614"/>
            <a:ext cx="4485953" cy="1090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 smtClean="0"/>
              <a:t>Образовательные,</a:t>
            </a:r>
            <a:br>
              <a:rPr lang="ru-RU" sz="2000" b="1" i="1" dirty="0" smtClean="0"/>
            </a:br>
            <a:r>
              <a:rPr lang="ru-RU" sz="2000" b="1" i="1" dirty="0" smtClean="0"/>
              <a:t>творческие, исследовательские</a:t>
            </a:r>
            <a:br>
              <a:rPr lang="ru-RU" sz="2000" b="1" i="1" dirty="0" smtClean="0"/>
            </a:br>
            <a:r>
              <a:rPr lang="ru-RU" sz="2000" b="1" i="1" dirty="0" smtClean="0"/>
              <a:t>Интернет-проекты</a:t>
            </a:r>
            <a:endParaRPr lang="ru-RU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19548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телекоммуникаций и информационных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в образовании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843558"/>
            <a:ext cx="1501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u="sng" dirty="0">
                <a:solidFill>
                  <a:srgbClr val="0070C0"/>
                </a:solidFill>
              </a:rPr>
              <a:t>www.edu.yar.ru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123728" y="1057841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0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37" y="-12424"/>
            <a:ext cx="7713707" cy="5143500"/>
          </a:xfrm>
          <a:prstGeom prst="rect">
            <a:avLst/>
          </a:prstGeom>
        </p:spPr>
      </p:pic>
      <p:sp>
        <p:nvSpPr>
          <p:cNvPr id="11" name="Параллелограмм 10"/>
          <p:cNvSpPr/>
          <p:nvPr/>
        </p:nvSpPr>
        <p:spPr>
          <a:xfrm rot="777077">
            <a:off x="-4127365" y="-1904948"/>
            <a:ext cx="9845653" cy="7664691"/>
          </a:xfrm>
          <a:prstGeom prst="parallelogram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 rot="20092832">
            <a:off x="-3561525" y="-226704"/>
            <a:ext cx="8974101" cy="5163429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380680" y="1557931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552" y="62927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телекоммуникаций и информационных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в образовании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19" y="1927397"/>
            <a:ext cx="54837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Творческий интернет-проект </a:t>
            </a:r>
          </a:p>
          <a:p>
            <a:pPr>
              <a:defRPr/>
            </a:pPr>
            <a:r>
              <a:rPr lang="ru-RU" altLang="ru-RU" dirty="0"/>
              <a:t> </a:t>
            </a:r>
            <a:r>
              <a:rPr lang="ru-RU" altLang="ru-RU" dirty="0" smtClean="0"/>
              <a:t>     </a:t>
            </a:r>
            <a:r>
              <a:rPr lang="ru-RU" altLang="ru-RU" b="1" dirty="0" smtClean="0"/>
              <a:t>«Тревоги на дороге»</a:t>
            </a:r>
            <a:endParaRPr lang="ru-RU" altLang="ru-RU" b="1" dirty="0"/>
          </a:p>
          <a:p>
            <a:pPr>
              <a:defRPr/>
            </a:pPr>
            <a:endParaRPr lang="ru-RU" alt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ru-RU" b="1" dirty="0" smtClean="0"/>
              <a:t>STEM-</a:t>
            </a:r>
            <a:r>
              <a:rPr lang="ru-RU" altLang="ru-RU" b="1" dirty="0" smtClean="0"/>
              <a:t>марафон</a:t>
            </a:r>
            <a:r>
              <a:rPr lang="ru-RU" altLang="ru-RU" dirty="0" smtClean="0"/>
              <a:t>  </a:t>
            </a:r>
            <a:endParaRPr lang="ru-RU" altLang="ru-R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alt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Интернет-олимпиада </a:t>
            </a:r>
            <a:r>
              <a:rPr lang="ru-RU" altLang="ru-RU" b="1" dirty="0" smtClean="0"/>
              <a:t>«Код успеха»</a:t>
            </a:r>
          </a:p>
          <a:p>
            <a:pPr>
              <a:defRPr/>
            </a:pPr>
            <a:endParaRPr lang="ru-RU" altLang="ru-RU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Интернет-проект, посвященный </a:t>
            </a:r>
          </a:p>
          <a:p>
            <a:pPr>
              <a:defRPr/>
            </a:pPr>
            <a:r>
              <a:rPr lang="ru-RU" altLang="ru-RU" dirty="0"/>
              <a:t> </a:t>
            </a:r>
            <a:r>
              <a:rPr lang="ru-RU" altLang="ru-RU" dirty="0" smtClean="0"/>
              <a:t>     </a:t>
            </a:r>
            <a:r>
              <a:rPr lang="ru-RU" altLang="ru-RU" b="1" dirty="0" smtClean="0"/>
              <a:t>безопасному поведению </a:t>
            </a:r>
          </a:p>
          <a:p>
            <a:pPr>
              <a:defRPr/>
            </a:pPr>
            <a:r>
              <a:rPr lang="ru-RU" altLang="ru-RU" b="1" dirty="0"/>
              <a:t> </a:t>
            </a:r>
            <a:r>
              <a:rPr lang="ru-RU" altLang="ru-RU" b="1" dirty="0" smtClean="0"/>
              <a:t>     в сети </a:t>
            </a:r>
            <a:r>
              <a:rPr lang="ru-RU" altLang="ru-RU" dirty="0" smtClean="0"/>
              <a:t>Интернет</a:t>
            </a:r>
            <a:endParaRPr lang="ru-RU" altLang="ru-RU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056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estinationksa.com/wp-content/uploads/2015/09/SAM-12-Gamification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-82366"/>
            <a:ext cx="8225796" cy="522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араллелограмм 10"/>
          <p:cNvSpPr/>
          <p:nvPr/>
        </p:nvSpPr>
        <p:spPr>
          <a:xfrm rot="777077">
            <a:off x="-4127365" y="-1904948"/>
            <a:ext cx="9845653" cy="7664691"/>
          </a:xfrm>
          <a:prstGeom prst="parallelogram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 rot="20092832">
            <a:off x="-3561525" y="-226704"/>
            <a:ext cx="8974101" cy="5163429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380680" y="1557931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552" y="62927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телекоммуникаций и информационных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в образовании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19" y="2494513"/>
            <a:ext cx="43204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Математическая командная онлайн-игра</a:t>
            </a:r>
            <a:endParaRPr lang="ru-RU" altLang="ru-RU" b="1" dirty="0"/>
          </a:p>
          <a:p>
            <a:pPr>
              <a:defRPr/>
            </a:pPr>
            <a:endParaRPr lang="ru-RU" altLang="ru-RU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Дистанционный непрерывный конкурс решения задач</a:t>
            </a:r>
          </a:p>
          <a:p>
            <a:pPr>
              <a:defRPr/>
            </a:pPr>
            <a:endParaRPr lang="ru-RU" altLang="ru-RU" dirty="0" smtClean="0"/>
          </a:p>
          <a:p>
            <a:endParaRPr lang="ru-RU" sz="1400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95536" y="1553542"/>
            <a:ext cx="4485953" cy="1090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 smtClean="0"/>
              <a:t>Региональный портал «Математика для всех</a:t>
            </a:r>
            <a:endParaRPr lang="ru-RU" sz="2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1786" y="4126309"/>
            <a:ext cx="217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</a:rPr>
              <a:t>math.edu.yar.ru</a:t>
            </a:r>
            <a:endParaRPr lang="ru-RU" sz="2400" i="1" u="sng" dirty="0">
              <a:solidFill>
                <a:srgbClr val="0070C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95536" y="4389245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5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lkert.ru/wp-content/uploads/2016/10/revolyutsionny-e-tehnologii-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 rot="474168">
            <a:off x="-2059099" y="-1061635"/>
            <a:ext cx="8136904" cy="6651000"/>
            <a:chOff x="-2110991" y="-1058764"/>
            <a:chExt cx="8136904" cy="6120498"/>
          </a:xfrm>
        </p:grpSpPr>
        <p:sp>
          <p:nvSpPr>
            <p:cNvPr id="6" name="Параллелограмм 5"/>
            <p:cNvSpPr/>
            <p:nvPr/>
          </p:nvSpPr>
          <p:spPr>
            <a:xfrm rot="777077">
              <a:off x="-2110991" y="-1058764"/>
              <a:ext cx="8136904" cy="6120498"/>
            </a:xfrm>
            <a:prstGeom prst="parallelogram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араллелограмм 6"/>
            <p:cNvSpPr/>
            <p:nvPr/>
          </p:nvSpPr>
          <p:spPr>
            <a:xfrm rot="20554669">
              <a:off x="-1591118" y="-633214"/>
              <a:ext cx="7210089" cy="5150235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380680" y="1557931"/>
            <a:ext cx="39032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95536" y="3219822"/>
            <a:ext cx="1501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u="sng" dirty="0">
                <a:solidFill>
                  <a:srgbClr val="0070C0"/>
                </a:solidFill>
              </a:rPr>
              <a:t>www.edu.yar.ru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48351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Департамент образования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Ярославской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552" y="1851670"/>
            <a:ext cx="43704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учреждение Ярославской области</a:t>
            </a:r>
          </a:p>
          <a:p>
            <a:r>
              <a:rPr lang="ru-RU" sz="2400" b="1" dirty="0"/>
              <a:t>Центр </a:t>
            </a:r>
            <a:r>
              <a:rPr lang="ru-RU" sz="2400" b="1" dirty="0" smtClean="0"/>
              <a:t>телекоммуникаций</a:t>
            </a:r>
            <a:endParaRPr lang="en-US" sz="2400" b="1" dirty="0" smtClean="0"/>
          </a:p>
          <a:p>
            <a:r>
              <a:rPr lang="ru-RU" sz="2400" b="1" dirty="0" smtClean="0"/>
              <a:t>и информационных</a:t>
            </a:r>
            <a:r>
              <a:rPr lang="en-US" sz="2400" b="1" dirty="0" smtClean="0"/>
              <a:t> </a:t>
            </a:r>
            <a:r>
              <a:rPr lang="ru-RU" sz="2400" b="1" dirty="0" smtClean="0"/>
              <a:t>систем</a:t>
            </a:r>
            <a:endParaRPr lang="en-US" sz="2400" b="1" dirty="0" smtClean="0"/>
          </a:p>
          <a:p>
            <a:r>
              <a:rPr lang="ru-RU" sz="2400" b="1" dirty="0" smtClean="0"/>
              <a:t>в образовании</a:t>
            </a:r>
            <a:endParaRPr lang="ru-RU" sz="2400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907704" y="3434105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1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rb.ru/media/news/shutterstock186292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9391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5004048" y="1421061"/>
            <a:ext cx="3456384" cy="34549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600" spc="5" dirty="0" smtClean="0">
                <a:latin typeface="Museo Sans Cyrl 300" pitchFamily="50" charset="-52"/>
                <a:ea typeface="ＭＳ Ｐゴシック" panose="020B0600070205080204" pitchFamily="34" charset="-128"/>
                <a:cs typeface="+mn-cs"/>
              </a:rPr>
              <a:t> </a:t>
            </a:r>
            <a:endParaRPr lang="en-US" sz="600" spc="5" dirty="0" smtClean="0">
              <a:latin typeface="Museo Sans Cyrl 300" pitchFamily="50" charset="-52"/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77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% </a:t>
            </a:r>
            <a:r>
              <a:rPr lang="ru-RU" sz="1600" b="1" dirty="0" smtClean="0"/>
              <a:t>подростков-пользователей хотя </a:t>
            </a:r>
            <a:r>
              <a:rPr lang="ru-RU" sz="1600" b="1" dirty="0"/>
              <a:t>бы раз в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испытывали негативный опыт </a:t>
            </a:r>
            <a:r>
              <a:rPr lang="ru-RU" sz="1600" b="1" dirty="0"/>
              <a:t>в </a:t>
            </a:r>
            <a:r>
              <a:rPr lang="ru-RU" sz="1600" b="1" dirty="0" smtClean="0"/>
              <a:t>сети</a:t>
            </a:r>
            <a:endParaRPr lang="ru-RU" sz="1600" b="1" spc="5" dirty="0" smtClean="0">
              <a:solidFill>
                <a:srgbClr val="00206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endParaRPr lang="ru-RU" sz="1600" b="1" spc="5" dirty="0">
              <a:solidFill>
                <a:schemeClr val="accent2">
                  <a:lumMod val="50000"/>
                </a:schemeClr>
              </a:solidFill>
              <a:ea typeface="ＭＳ Ｐゴシック" panose="020B0600070205080204" pitchFamily="34" charset="-128"/>
            </a:endParaRPr>
          </a:p>
          <a:p>
            <a:pPr marL="0" indent="0" algn="just">
              <a:buNone/>
            </a:pPr>
            <a:endParaRPr lang="ru-RU" sz="1600" b="1" spc="5" dirty="0" smtClean="0">
              <a:solidFill>
                <a:schemeClr val="accent2">
                  <a:lumMod val="50000"/>
                </a:schemeClr>
              </a:solidFill>
              <a:ea typeface="ＭＳ Ｐゴシック" panose="020B0600070205080204" pitchFamily="34" charset="-128"/>
            </a:endParaRPr>
          </a:p>
          <a:p>
            <a:pPr marL="0" indent="0" algn="just">
              <a:buNone/>
            </a:pPr>
            <a:r>
              <a:rPr lang="ru-RU" sz="1600" b="1" spc="5" dirty="0" smtClean="0">
                <a:solidFill>
                  <a:schemeClr val="accent2">
                    <a:lumMod val="50000"/>
                  </a:schemeClr>
                </a:solidFill>
                <a:ea typeface="ＭＳ Ｐゴシック" panose="020B0600070205080204" pitchFamily="34" charset="-128"/>
              </a:rPr>
              <a:t>72% </a:t>
            </a:r>
            <a:r>
              <a:rPr lang="ru-RU" sz="1600" b="1" spc="5" dirty="0" smtClean="0">
                <a:ea typeface="ＭＳ Ｐゴシック" panose="020B0600070205080204" pitchFamily="34" charset="-128"/>
              </a:rPr>
              <a:t>подростков</a:t>
            </a:r>
            <a:r>
              <a:rPr lang="ru-RU" sz="1600" b="1" spc="5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600" b="1" spc="5" dirty="0" smtClean="0">
                <a:ea typeface="ＭＳ Ｐゴシック" panose="020B0600070205080204" pitchFamily="34" charset="-128"/>
              </a:rPr>
              <a:t>хотели бы </a:t>
            </a:r>
            <a:r>
              <a:rPr lang="ru-RU" sz="1600" b="1" spc="5" dirty="0" smtClean="0">
                <a:solidFill>
                  <a:schemeClr val="accent2">
                    <a:lumMod val="50000"/>
                  </a:schemeClr>
                </a:solidFill>
                <a:ea typeface="ＭＳ Ｐゴシック" panose="020B0600070205080204" pitchFamily="34" charset="-128"/>
              </a:rPr>
              <a:t>больше говорить со</a:t>
            </a:r>
            <a:r>
              <a:rPr lang="ru-RU" sz="1600" b="1" spc="5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600" b="1" spc="5" dirty="0" smtClean="0">
                <a:ea typeface="ＭＳ Ｐゴシック" panose="020B0600070205080204" pitchFamily="34" charset="-128"/>
              </a:rPr>
              <a:t>взрослыми о </a:t>
            </a:r>
            <a:r>
              <a:rPr lang="ru-RU" sz="1600" b="1" spc="5" dirty="0" err="1" smtClean="0">
                <a:ea typeface="ＭＳ Ｐゴシック" panose="020B0600070205080204" pitchFamily="34" charset="-128"/>
              </a:rPr>
              <a:t>киберугрозах</a:t>
            </a:r>
            <a:r>
              <a:rPr lang="ru-RU" sz="1600" b="1" spc="5" dirty="0" smtClean="0">
                <a:ea typeface="ＭＳ Ｐゴシック" panose="020B0600070205080204" pitchFamily="34" charset="-128"/>
              </a:rPr>
              <a:t> </a:t>
            </a:r>
          </a:p>
          <a:p>
            <a:pPr marL="0" indent="0" algn="just">
              <a:buNone/>
            </a:pPr>
            <a:endParaRPr lang="ru-RU" sz="1600" b="1" spc="5" dirty="0">
              <a:solidFill>
                <a:srgbClr val="002060"/>
              </a:solidFill>
              <a:ea typeface="ＭＳ Ｐゴシック" panose="020B0600070205080204" pitchFamily="34" charset="-128"/>
              <a:cs typeface="+mn-cs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20820"/>
            <a:ext cx="4464496" cy="672254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Жизнь? Онлайн?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psychologytoday.ru/upload/iblock/653/6538bbe70409f6f73a73f37c971afa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2" y="1421061"/>
            <a:ext cx="3979948" cy="25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20072" y="3867894"/>
            <a:ext cx="3676777" cy="585488"/>
          </a:xfrm>
          <a:prstGeom prst="rect">
            <a:avLst/>
          </a:prstGeom>
          <a:noFill/>
        </p:spPr>
        <p:txBody>
          <a:bodyPr wrap="square" lIns="31188" tIns="15593" rIns="31188" bIns="15593" rtlCol="0">
            <a:spAutoFit/>
          </a:bodyPr>
          <a:lstStyle/>
          <a:p>
            <a:pPr marL="4332"/>
            <a:r>
              <a:rPr lang="ru-RU" sz="1200" spc="-2" dirty="0">
                <a:cs typeface="Myriad Pro"/>
              </a:rPr>
              <a:t>*Исследование </a:t>
            </a:r>
            <a:r>
              <a:rPr lang="ru-RU" sz="1200" dirty="0" smtClean="0"/>
              <a:t>«</a:t>
            </a:r>
            <a:r>
              <a:rPr lang="ru-RU" sz="1200" dirty="0"/>
              <a:t>Растим детей в эпоху Интернета» проведено </a:t>
            </a:r>
            <a:r>
              <a:rPr lang="ru-RU" sz="1200" dirty="0"/>
              <a:t>организацией </a:t>
            </a:r>
            <a:r>
              <a:rPr lang="ru-RU" sz="1200" dirty="0" err="1"/>
              <a:t>IconKids&amp;Youth</a:t>
            </a:r>
            <a:r>
              <a:rPr lang="ru-RU" sz="1200" dirty="0"/>
              <a:t> </a:t>
            </a:r>
            <a:r>
              <a:rPr lang="ru-RU" sz="1200" dirty="0" smtClean="0"/>
              <a:t>  </a:t>
            </a:r>
            <a:r>
              <a:rPr lang="ru-RU" sz="1200" dirty="0"/>
              <a:t>для «Лаборатории Касперского» </a:t>
            </a:r>
            <a:r>
              <a:rPr lang="ru-RU" sz="1200" spc="-2" dirty="0" smtClean="0">
                <a:cs typeface="Myriad Pro"/>
              </a:rPr>
              <a:t>2016 год</a:t>
            </a:r>
            <a:endParaRPr lang="ru-RU" sz="1200" spc="-2" dirty="0"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3" y="2417729"/>
            <a:ext cx="3240360" cy="370045"/>
          </a:xfrm>
          <a:prstGeom prst="rect">
            <a:avLst/>
          </a:prstGeom>
          <a:noFill/>
        </p:spPr>
        <p:txBody>
          <a:bodyPr wrap="square" lIns="31188" tIns="15593" rIns="31188" bIns="15593" rtlCol="0">
            <a:spAutoFit/>
          </a:bodyPr>
          <a:lstStyle/>
          <a:p>
            <a:pPr marL="4332"/>
            <a:r>
              <a:rPr lang="ru-RU" sz="1100" spc="-2" dirty="0">
                <a:latin typeface="Museo Sans Cyrl 300" pitchFamily="50" charset="-52"/>
                <a:cs typeface="Myriad Pro"/>
              </a:rPr>
              <a:t>*Ежегодный опрос  </a:t>
            </a:r>
            <a:r>
              <a:rPr lang="ru-RU" sz="1100" spc="-2" dirty="0" err="1">
                <a:latin typeface="Museo Sans Cyrl 300" pitchFamily="50" charset="-52"/>
                <a:cs typeface="Myriad Pro"/>
              </a:rPr>
              <a:t>Microsoft</a:t>
            </a:r>
            <a:r>
              <a:rPr lang="ru-RU" sz="1100" spc="-2" dirty="0">
                <a:latin typeface="Museo Sans Cyrl 300" pitchFamily="50" charset="-52"/>
                <a:cs typeface="Myriad Pro"/>
              </a:rPr>
              <a:t> о культуре общения в сети </a:t>
            </a:r>
            <a:r>
              <a:rPr lang="ru-RU" sz="1100" spc="-2" dirty="0">
                <a:latin typeface="Museo Sans Cyrl 300" pitchFamily="50" charset="-52"/>
                <a:cs typeface="Myriad Pro"/>
              </a:rPr>
              <a:t>, </a:t>
            </a:r>
            <a:r>
              <a:rPr lang="ru-RU" sz="1100" spc="-2" dirty="0" smtClean="0">
                <a:latin typeface="Museo Sans Cyrl 300" pitchFamily="50" charset="-52"/>
                <a:cs typeface="Myriad Pro"/>
              </a:rPr>
              <a:t>2016 </a:t>
            </a:r>
            <a:r>
              <a:rPr lang="ru-RU" sz="1100" spc="-2" dirty="0">
                <a:latin typeface="Museo Sans Cyrl 300" pitchFamily="50" charset="-52"/>
                <a:cs typeface="Myriad Pro"/>
              </a:rPr>
              <a:t>год</a:t>
            </a:r>
            <a:endParaRPr lang="ru-RU" sz="1100" spc="-2" dirty="0">
              <a:latin typeface="Museo Sans Cyrl 300" pitchFamily="50" charset="-52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865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4572000" y="1677206"/>
            <a:ext cx="4104456" cy="34549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/>
              <a:t>грамотное использование детьми и их преподавателями инструментов, обеспечивающих доступ к </a:t>
            </a:r>
            <a:r>
              <a:rPr lang="ru-RU" sz="1600" dirty="0" smtClean="0"/>
              <a:t>информации</a:t>
            </a:r>
          </a:p>
          <a:p>
            <a:pPr marL="0" indent="0" algn="just">
              <a:buNone/>
            </a:pPr>
            <a:endParaRPr lang="ru-RU" sz="11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развитие </a:t>
            </a:r>
            <a:r>
              <a:rPr lang="ru-RU" sz="1600" dirty="0"/>
              <a:t>критического анализа содержания информации и привития коммуникативных </a:t>
            </a:r>
            <a:r>
              <a:rPr lang="ru-RU" sz="1600" dirty="0" smtClean="0"/>
              <a:t>навыков</a:t>
            </a:r>
          </a:p>
          <a:p>
            <a:pPr marL="0" indent="0" algn="just">
              <a:buNone/>
            </a:pPr>
            <a:endParaRPr lang="ru-RU" sz="11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 </a:t>
            </a:r>
            <a:r>
              <a:rPr lang="ru-RU" sz="1600" dirty="0"/>
              <a:t>содействие </a:t>
            </a:r>
            <a:r>
              <a:rPr lang="ru-RU" sz="1600" dirty="0" smtClean="0"/>
              <a:t>подготовке </a:t>
            </a:r>
            <a:r>
              <a:rPr lang="ru-RU" sz="1600" dirty="0"/>
              <a:t>детей и их педагогов в целях позитивного и  ответственного использования </a:t>
            </a:r>
            <a:r>
              <a:rPr lang="ru-RU" sz="1600" dirty="0" smtClean="0"/>
              <a:t>ИКТ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Медиаграмотность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5259"/>
            <a:ext cx="4199810" cy="20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923928" y="1191533"/>
            <a:ext cx="45365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Bef>
                <a:spcPts val="0"/>
              </a:spcBef>
              <a:defRPr/>
            </a:pPr>
            <a:r>
              <a:rPr lang="ru-RU" sz="1500" dirty="0" smtClean="0"/>
              <a:t>Федеральный закон  </a:t>
            </a:r>
            <a:r>
              <a:rPr lang="ru-RU" sz="1500" dirty="0"/>
              <a:t>от 29 декабря 2010 года </a:t>
            </a:r>
            <a:endParaRPr lang="ru-RU" sz="1500" dirty="0" smtClean="0"/>
          </a:p>
          <a:p>
            <a:pPr marL="360000">
              <a:spcBef>
                <a:spcPts val="0"/>
              </a:spcBef>
              <a:defRPr/>
            </a:pPr>
            <a:r>
              <a:rPr lang="ru-RU" sz="1500" dirty="0" smtClean="0"/>
              <a:t>№ </a:t>
            </a:r>
            <a:r>
              <a:rPr lang="ru-RU" sz="1500" dirty="0"/>
              <a:t>436-ФЗ </a:t>
            </a:r>
            <a:r>
              <a:rPr lang="ru-RU" sz="1500" dirty="0"/>
              <a:t>« О </a:t>
            </a:r>
            <a:r>
              <a:rPr lang="ru-RU" sz="1500" dirty="0"/>
              <a:t>защите детей от информации, причиняющей вред их здоровью и </a:t>
            </a:r>
            <a:r>
              <a:rPr lang="ru-RU" sz="1500" dirty="0" smtClean="0"/>
              <a:t>развитию»</a:t>
            </a:r>
            <a:endParaRPr lang="ru-RU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6755" y="3415521"/>
            <a:ext cx="34867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РЕГИОНАЛЬНАЯ ПРОГРАММА</a:t>
            </a:r>
            <a:endParaRPr lang="ru-RU" sz="2000" dirty="0" smtClean="0"/>
          </a:p>
          <a:p>
            <a:pPr algn="r"/>
            <a:r>
              <a:rPr lang="ru-RU" b="1" dirty="0" smtClean="0"/>
              <a:t>обеспечения информационной безопасности детей и молодёжи </a:t>
            </a:r>
            <a:br>
              <a:rPr lang="ru-RU" b="1" dirty="0" smtClean="0"/>
            </a:br>
            <a:r>
              <a:rPr lang="ru-RU" b="1" dirty="0" smtClean="0"/>
              <a:t>в Ярославской области</a:t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2018 – 2020 годы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3968" y="2024494"/>
            <a:ext cx="46805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Концепция </a:t>
            </a:r>
            <a:r>
              <a:rPr lang="ru-RU" sz="1500" dirty="0"/>
              <a:t>информационной безопасности детей, утвержденная распоряжением Правительства Российской Федерации </a:t>
            </a:r>
            <a:r>
              <a:rPr lang="ru-RU" sz="1500" dirty="0" smtClean="0"/>
              <a:t>от </a:t>
            </a:r>
            <a:r>
              <a:rPr lang="ru-RU" sz="1500" dirty="0" smtClean="0"/>
              <a:t>2</a:t>
            </a:r>
            <a:r>
              <a:rPr lang="en-US" sz="1500" dirty="0" smtClean="0"/>
              <a:t> </a:t>
            </a:r>
            <a:r>
              <a:rPr lang="ru-RU" sz="1500" dirty="0" smtClean="0"/>
              <a:t>декабря </a:t>
            </a:r>
            <a:r>
              <a:rPr lang="ru-RU" sz="1500" dirty="0"/>
              <a:t>2015 г. № </a:t>
            </a:r>
            <a:r>
              <a:rPr lang="ru-RU" sz="1500" dirty="0" smtClean="0"/>
              <a:t>2471-р  </a:t>
            </a:r>
            <a:endParaRPr lang="ru-RU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2971844"/>
            <a:ext cx="432048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Ст.14 </a:t>
            </a:r>
            <a:r>
              <a:rPr lang="ru-RU" sz="1500" dirty="0" smtClean="0"/>
              <a:t>Федерального закона РФ от 3 июля 1998 года № 124-ФЗ </a:t>
            </a:r>
            <a:r>
              <a:rPr lang="ru-RU" sz="1500" dirty="0"/>
              <a:t>« Об </a:t>
            </a:r>
            <a:r>
              <a:rPr lang="ru-RU" sz="1500" dirty="0" smtClean="0"/>
              <a:t>основных гарантиях прав ребенка в Российской </a:t>
            </a:r>
            <a:r>
              <a:rPr lang="ru-RU" sz="1500" dirty="0" smtClean="0"/>
              <a:t>Федерации» </a:t>
            </a:r>
            <a:endParaRPr lang="ru-RU" sz="1500" dirty="0"/>
          </a:p>
          <a:p>
            <a:endParaRPr lang="ru-RU" sz="1600" dirty="0"/>
          </a:p>
        </p:txBody>
      </p:sp>
      <p:pic>
        <p:nvPicPr>
          <p:cNvPr id="2051" name="Picture 3" descr="C:\Users\des\Desktop\ОЧЕНЬ СРОЧНО\МОЕ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8" y="1289422"/>
            <a:ext cx="3487956" cy="20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9215" y="346386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нформационная безопасност</a:t>
            </a:r>
            <a:r>
              <a:rPr lang="ru-RU" sz="2800" b="1" dirty="0">
                <a:solidFill>
                  <a:schemeClr val="bg1"/>
                </a:solidFill>
              </a:rPr>
              <a:t>ь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детей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3795721"/>
            <a:ext cx="491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just">
              <a:spcBef>
                <a:spcPts val="0"/>
              </a:spcBef>
              <a:defRPr/>
            </a:pPr>
            <a:r>
              <a:rPr lang="ru-RU" sz="1500" dirty="0"/>
              <a:t>Приказ </a:t>
            </a:r>
            <a:r>
              <a:rPr lang="ru-RU" sz="1500" dirty="0"/>
              <a:t>Минсвязи РФ от </a:t>
            </a:r>
            <a:r>
              <a:rPr lang="ru-RU" sz="1500" dirty="0" smtClean="0"/>
              <a:t>27 февраля 2018 </a:t>
            </a:r>
            <a:r>
              <a:rPr lang="ru-RU" sz="1500" dirty="0"/>
              <a:t>№ </a:t>
            </a:r>
            <a:r>
              <a:rPr lang="ru-RU" sz="1500" dirty="0"/>
              <a:t>88</a:t>
            </a:r>
            <a:r>
              <a:rPr lang="en-US" sz="1500" dirty="0"/>
              <a:t> </a:t>
            </a:r>
            <a:r>
              <a:rPr lang="ru-RU" sz="1500" dirty="0"/>
              <a:t>«Об </a:t>
            </a:r>
            <a:r>
              <a:rPr lang="ru-RU" sz="1500" dirty="0"/>
              <a:t>утверждении плана мероприятий по реализации Концепции информационной безопасности детей 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ru-RU" sz="1500" dirty="0"/>
              <a:t>на </a:t>
            </a:r>
            <a:r>
              <a:rPr lang="ru-RU" sz="1500" dirty="0"/>
              <a:t>2018-2020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38445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567" y="218133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РЕГИОНАЛЬНАЯ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обеспечения информационной </a:t>
            </a:r>
            <a:r>
              <a:rPr lang="ru-RU" sz="1600" b="1" dirty="0" smtClean="0">
                <a:solidFill>
                  <a:schemeClr val="bg1"/>
                </a:solidFill>
              </a:rPr>
              <a:t>безопасности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детей </a:t>
            </a:r>
            <a:r>
              <a:rPr lang="ru-RU" sz="1600" b="1" dirty="0" smtClean="0">
                <a:solidFill>
                  <a:schemeClr val="bg1"/>
                </a:solidFill>
              </a:rPr>
              <a:t>и молодёжи в Ярославской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на </a:t>
            </a:r>
            <a:r>
              <a:rPr lang="ru-RU" sz="1600" b="1" dirty="0">
                <a:solidFill>
                  <a:schemeClr val="bg1"/>
                </a:solidFill>
              </a:rPr>
              <a:t>2018 – 2020 годы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108" y="2017008"/>
            <a:ext cx="341233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культуры Ярославской области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общественных связей Ярославской области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информатизации и связи Ярославской области</a:t>
            </a:r>
          </a:p>
          <a:p>
            <a:pPr marL="285750" lvl="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региональной безопасности Ярославской области 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Управление массовых коммуникаций Ярославской области</a:t>
            </a:r>
          </a:p>
          <a:p>
            <a:pPr marL="285750" indent="-285750" algn="r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endParaRPr lang="ru-RU" sz="13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84061" y="1461269"/>
            <a:ext cx="345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fontAlgn="base">
              <a:spcAft>
                <a:spcPct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Соисполнители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54683" y="1995686"/>
            <a:ext cx="43337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по физической культуре, спорту и молодежной политике Ярославской области</a:t>
            </a:r>
          </a:p>
          <a:p>
            <a:pPr marL="285750" lvl="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имущественных и земельных отношений Ярославской области</a:t>
            </a:r>
          </a:p>
          <a:p>
            <a:pPr marL="285750" lvl="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труда и социальной поддержки населения Ярославской области</a:t>
            </a:r>
          </a:p>
          <a:p>
            <a:pPr marL="285750" lvl="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Департамент здравоохранения и фармации</a:t>
            </a:r>
            <a:br>
              <a:rPr lang="ru-RU" sz="1400" b="1" dirty="0"/>
            </a:br>
            <a:r>
              <a:rPr lang="ru-RU" sz="1400" b="1" dirty="0"/>
              <a:t>Ярославской области</a:t>
            </a:r>
          </a:p>
          <a:p>
            <a:pPr marL="285750" lvl="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400" b="1" dirty="0"/>
              <a:t>Управление по социальной и демографической политике Ярославской области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˃"/>
            </a:pP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27871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00032" y="3468924"/>
            <a:ext cx="467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500" b="1" dirty="0"/>
              <a:t>Управление Федеральной службы по надзору</a:t>
            </a:r>
            <a:br>
              <a:rPr lang="ru-RU" sz="1500" b="1" dirty="0"/>
            </a:br>
            <a:r>
              <a:rPr lang="ru-RU" sz="1500" b="1" dirty="0"/>
              <a:t>в сфере связи, информационных технологий</a:t>
            </a:r>
            <a:br>
              <a:rPr lang="ru-RU" sz="1500" b="1" dirty="0"/>
            </a:br>
            <a:r>
              <a:rPr lang="ru-RU" sz="1500" b="1" dirty="0"/>
              <a:t>и массовых коммуникаций по Ярославской  области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500" b="1" dirty="0"/>
              <a:t>Прокуратура Ярославской области</a:t>
            </a:r>
          </a:p>
          <a:p>
            <a:pPr algn="ctr"/>
            <a:endParaRPr lang="ru-RU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2208222" y="1503481"/>
            <a:ext cx="345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fontAlgn="base">
              <a:spcAft>
                <a:spcPct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Соисполнители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032" y="2092662"/>
            <a:ext cx="453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500" b="1" dirty="0"/>
              <a:t>Управление Федеральной службы по надзору в сфере защиты прав потребителей и благополучия человека по Ярославской области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•"/>
            </a:pPr>
            <a:r>
              <a:rPr lang="ru-RU" sz="1500" b="1" dirty="0"/>
              <a:t>Управление Министерства внутренних дел Российской Федерации по Ярославской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/>
          </a:p>
        </p:txBody>
      </p:sp>
      <p:pic>
        <p:nvPicPr>
          <p:cNvPr id="4098" name="Picture 2" descr="https://schneider-group.com/wp-content/uploads/2018/05/Personal_Data_Prot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3" y="2211710"/>
            <a:ext cx="3447393" cy="201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7" y="218133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РЕГИОНАЛЬНАЯ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обеспечения информационной </a:t>
            </a:r>
            <a:r>
              <a:rPr lang="ru-RU" sz="1600" b="1" dirty="0" smtClean="0">
                <a:solidFill>
                  <a:schemeClr val="bg1"/>
                </a:solidFill>
              </a:rPr>
              <a:t>безопасности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детей </a:t>
            </a:r>
            <a:r>
              <a:rPr lang="ru-RU" sz="1600" b="1" dirty="0" smtClean="0">
                <a:solidFill>
                  <a:schemeClr val="bg1"/>
                </a:solidFill>
              </a:rPr>
              <a:t>и молодёжи в Ярославской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на </a:t>
            </a:r>
            <a:r>
              <a:rPr lang="ru-RU" sz="1600" b="1" dirty="0">
                <a:solidFill>
                  <a:schemeClr val="bg1"/>
                </a:solidFill>
              </a:rPr>
              <a:t>2018 – 2020 годы</a:t>
            </a:r>
          </a:p>
        </p:txBody>
      </p:sp>
    </p:spTree>
    <p:extLst>
      <p:ext uri="{BB962C8B-B14F-4D97-AF65-F5344CB8AC3E}">
        <p14:creationId xmlns:p14="http://schemas.microsoft.com/office/powerpoint/2010/main" val="554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77914" y="1275606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fontAlgn="base">
              <a:spcAft>
                <a:spcPct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Основные направления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4842" y="2033865"/>
            <a:ext cx="45996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1600" b="1" dirty="0" smtClean="0"/>
              <a:t>Создание организационно-правовых механизмов защиты </a:t>
            </a:r>
            <a:r>
              <a:rPr lang="ru-RU" sz="1600" b="1" dirty="0"/>
              <a:t>детей от распространения информации</a:t>
            </a:r>
            <a:r>
              <a:rPr lang="ru-RU" sz="1600" dirty="0"/>
              <a:t>, </a:t>
            </a:r>
            <a:r>
              <a:rPr lang="ru-RU" sz="1600" dirty="0" smtClean="0"/>
              <a:t>причиняющей </a:t>
            </a:r>
            <a:r>
              <a:rPr lang="ru-RU" sz="1600" dirty="0"/>
              <a:t>вред их здоровью, несовместимой с задачами гражданского становления детей и направленной на распространение антиобщественных тенденций, </a:t>
            </a:r>
            <a:r>
              <a:rPr lang="ru-RU" sz="1600" dirty="0" smtClean="0"/>
              <a:t>внедрение </a:t>
            </a:r>
            <a:r>
              <a:rPr lang="ru-RU" sz="1600" dirty="0"/>
              <a:t>систем исключения доступа к </a:t>
            </a:r>
            <a:r>
              <a:rPr lang="ru-RU" sz="1600" dirty="0" smtClean="0"/>
              <a:t>информации</a:t>
            </a:r>
            <a:endParaRPr lang="ru-RU" sz="1600" dirty="0"/>
          </a:p>
        </p:txBody>
      </p:sp>
      <p:pic>
        <p:nvPicPr>
          <p:cNvPr id="4099" name="Picture 3" descr="C:\Users\des\Desktop\ОЧЕНЬ СРОЧНО\МОЕ\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8" y="2088087"/>
            <a:ext cx="3312558" cy="20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7" y="218133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РЕГИОНАЛЬНАЯ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обеспечения информационной </a:t>
            </a:r>
            <a:r>
              <a:rPr lang="ru-RU" sz="1600" b="1" dirty="0" smtClean="0">
                <a:solidFill>
                  <a:schemeClr val="bg1"/>
                </a:solidFill>
              </a:rPr>
              <a:t>безопасности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детей </a:t>
            </a:r>
            <a:r>
              <a:rPr lang="ru-RU" sz="1600" b="1" dirty="0" smtClean="0">
                <a:solidFill>
                  <a:schemeClr val="bg1"/>
                </a:solidFill>
              </a:rPr>
              <a:t>и молодёжи в Ярославской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на </a:t>
            </a:r>
            <a:r>
              <a:rPr lang="ru-RU" sz="1600" b="1" dirty="0">
                <a:solidFill>
                  <a:schemeClr val="bg1"/>
                </a:solidFill>
              </a:rPr>
              <a:t>2018 – 2020 годы</a:t>
            </a:r>
          </a:p>
        </p:txBody>
      </p:sp>
    </p:spTree>
    <p:extLst>
      <p:ext uri="{BB962C8B-B14F-4D97-AF65-F5344CB8AC3E}">
        <p14:creationId xmlns:p14="http://schemas.microsoft.com/office/powerpoint/2010/main" val="15685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02750" y="141033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fontAlgn="base">
              <a:spcAft>
                <a:spcPct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Основные направления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8442" y="1779662"/>
            <a:ext cx="512604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ru-RU" sz="1550" b="1" dirty="0"/>
              <a:t>Формирование у </a:t>
            </a:r>
            <a:r>
              <a:rPr lang="ru-RU" sz="1550" b="1" dirty="0" smtClean="0"/>
              <a:t>несовершеннолетних навыков </a:t>
            </a:r>
            <a:r>
              <a:rPr lang="ru-RU" sz="1550" b="1" dirty="0"/>
              <a:t>ответственного и безопасного </a:t>
            </a:r>
            <a:r>
              <a:rPr lang="ru-RU" sz="1550" b="1" dirty="0" smtClean="0"/>
              <a:t>поведения в </a:t>
            </a:r>
            <a:r>
              <a:rPr lang="ru-RU" sz="1550" b="1" dirty="0"/>
              <a:t>современной информационно-телекоммуникационной </a:t>
            </a:r>
            <a:r>
              <a:rPr lang="ru-RU" sz="1550" b="1" dirty="0" smtClean="0"/>
              <a:t>среде</a:t>
            </a:r>
            <a:r>
              <a:rPr lang="ru-RU" sz="1550" dirty="0" smtClean="0"/>
              <a:t>,  профилактика </a:t>
            </a:r>
            <a:r>
              <a:rPr lang="ru-RU" sz="1550" dirty="0"/>
              <a:t>у детей и подростков интернет-зависимости, </a:t>
            </a:r>
            <a:r>
              <a:rPr lang="ru-RU" sz="1550" dirty="0" smtClean="0"/>
              <a:t>предупреждения </a:t>
            </a:r>
            <a:r>
              <a:rPr lang="ru-RU" sz="1550" dirty="0"/>
              <a:t>рисков </a:t>
            </a:r>
            <a:r>
              <a:rPr lang="ru-RU" sz="1550" dirty="0" smtClean="0"/>
              <a:t>вовлечения</a:t>
            </a:r>
            <a:br>
              <a:rPr lang="ru-RU" sz="1550" dirty="0" smtClean="0"/>
            </a:br>
            <a:r>
              <a:rPr lang="ru-RU" sz="1550" dirty="0" smtClean="0"/>
              <a:t>в </a:t>
            </a:r>
            <a:r>
              <a:rPr lang="ru-RU" sz="1550" dirty="0"/>
              <a:t>противоправную деятельность и совершения правонарушений с использованием информационно-телекоммуникационных </a:t>
            </a:r>
            <a:r>
              <a:rPr lang="ru-RU" sz="1550" dirty="0" smtClean="0"/>
              <a:t>технологий</a:t>
            </a:r>
          </a:p>
          <a:p>
            <a:pPr lvl="0" algn="just">
              <a:spcAft>
                <a:spcPts val="1200"/>
              </a:spcAft>
            </a:pPr>
            <a:r>
              <a:rPr lang="ru-RU" sz="1600" b="1" dirty="0"/>
              <a:t>Создание условий для роста профессиональной компетентности работников различных ведомств </a:t>
            </a:r>
            <a:r>
              <a:rPr lang="ru-RU" sz="1600" dirty="0"/>
              <a:t>по вопросам информационной безопасности детей и молодёжи в Ярославской области</a:t>
            </a:r>
            <a:endParaRPr lang="ru-RU" sz="1550" dirty="0"/>
          </a:p>
        </p:txBody>
      </p:sp>
      <p:pic>
        <p:nvPicPr>
          <p:cNvPr id="5123" name="Picture 3" descr="C:\Users\des\Desktop\ОЧЕНЬ СРОЧНО\МОЕ\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" y="2048001"/>
            <a:ext cx="3456384" cy="21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252536" y="143234"/>
            <a:ext cx="9649072" cy="984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3567" y="218133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РЕГИОНАЛЬНАЯ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обеспечения информационной </a:t>
            </a:r>
            <a:r>
              <a:rPr lang="ru-RU" sz="1600" b="1" dirty="0" smtClean="0">
                <a:solidFill>
                  <a:schemeClr val="bg1"/>
                </a:solidFill>
              </a:rPr>
              <a:t>безопасности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детей </a:t>
            </a:r>
            <a:r>
              <a:rPr lang="ru-RU" sz="1600" b="1" dirty="0" smtClean="0">
                <a:solidFill>
                  <a:schemeClr val="bg1"/>
                </a:solidFill>
              </a:rPr>
              <a:t>и молодёжи в Ярославской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на </a:t>
            </a:r>
            <a:r>
              <a:rPr lang="ru-RU" sz="1600" b="1" dirty="0">
                <a:solidFill>
                  <a:schemeClr val="bg1"/>
                </a:solidFill>
              </a:rPr>
              <a:t>2018 – 2020 годы</a:t>
            </a:r>
          </a:p>
        </p:txBody>
      </p:sp>
    </p:spTree>
    <p:extLst>
      <p:ext uri="{BB962C8B-B14F-4D97-AF65-F5344CB8AC3E}">
        <p14:creationId xmlns:p14="http://schemas.microsoft.com/office/powerpoint/2010/main" val="20798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909</Words>
  <Application>Microsoft Office PowerPoint</Application>
  <PresentationFormat>Экран (16:9)</PresentationFormat>
  <Paragraphs>191</Paragraphs>
  <Slides>25</Slides>
  <Notes>12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Жизнь? Онлайн?</vt:lpstr>
      <vt:lpstr>Жизнь? Онлайн?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Завьялова</dc:creator>
  <cp:lastModifiedBy>User</cp:lastModifiedBy>
  <cp:revision>166</cp:revision>
  <dcterms:created xsi:type="dcterms:W3CDTF">2018-07-30T12:53:07Z</dcterms:created>
  <dcterms:modified xsi:type="dcterms:W3CDTF">2018-08-26T19:10:25Z</dcterms:modified>
</cp:coreProperties>
</file>