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4" r:id="rId2"/>
    <p:sldId id="267" r:id="rId3"/>
    <p:sldId id="269" r:id="rId4"/>
    <p:sldId id="270" r:id="rId5"/>
    <p:sldId id="271" r:id="rId6"/>
    <p:sldId id="261" r:id="rId7"/>
    <p:sldId id="272" r:id="rId8"/>
    <p:sldId id="258" r:id="rId9"/>
    <p:sldId id="259" r:id="rId10"/>
    <p:sldId id="273" r:id="rId11"/>
    <p:sldId id="274" r:id="rId12"/>
    <p:sldId id="275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A49"/>
    <a:srgbClr val="0E521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4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234028871391076"/>
                  <c:y val="0.206670312044327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757808398950138"/>
                  <c:y val="0.236828521434820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[Книга1]Лист1!$A$1:$C$1</c:f>
              <c:numCache>
                <c:formatCode>General</c:formatCode>
                <c:ptCount val="3"/>
                <c:pt idx="0">
                  <c:v>8</c:v>
                </c:pt>
                <c:pt idx="1">
                  <c:v>18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0.36563</cdr:x>
      <cdr:y>0.2066</cdr:y>
    </cdr:from>
    <cdr:to>
      <cdr:x>0.41771</cdr:x>
      <cdr:y>0.39757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1638" y="566738"/>
          <a:ext cx="23812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0.87289</cdr:x>
      <cdr:y>0.33854</cdr:y>
    </cdr:from>
    <cdr:to>
      <cdr:x>1</cdr:x>
      <cdr:y>0.39063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86239" y="928688"/>
          <a:ext cx="609600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0.77632</cdr:x>
      <cdr:y>0.26009</cdr:y>
    </cdr:from>
    <cdr:to>
      <cdr:x>0.98014</cdr:x>
      <cdr:y>0.35458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033864" y="1189112"/>
          <a:ext cx="1584176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вВвывы</a:t>
          </a:r>
          <a:endParaRPr lang="ru-RU" dirty="0"/>
        </a:p>
      </cdr:txBody>
    </cdr:sp>
  </cdr:relSizeAnchor>
  <cdr:relSizeAnchor xmlns:cdr="http://schemas.openxmlformats.org/drawingml/2006/chartDrawing">
    <cdr:from>
      <cdr:x>0.77632</cdr:x>
      <cdr:y>0.32308</cdr:y>
    </cdr:from>
    <cdr:to>
      <cdr:x>1</cdr:x>
      <cdr:y>0.46483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033864" y="1477144"/>
          <a:ext cx="17385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Высшая категория </a:t>
          </a:r>
        </a:p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8 </a:t>
          </a:r>
          <a:r>
            <a:rPr lang="ru-RU" sz="1600" dirty="0" smtClean="0"/>
            <a:t>человек -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0.91919</cdr:x>
      <cdr:y>0.39374</cdr:y>
    </cdr:from>
    <cdr:to>
      <cdr:x>0.97477</cdr:x>
      <cdr:y>0.42524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 flipV="1">
          <a:off x="7488832" y="1800200"/>
          <a:ext cx="452885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0.77632</cdr:x>
      <cdr:y>0.46483</cdr:y>
    </cdr:from>
    <cdr:to>
      <cdr:x>0.96161</cdr:x>
      <cdr:y>0.66483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033864" y="2125216"/>
          <a:ext cx="14401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Первая категория</a:t>
          </a:r>
        </a:p>
        <a:p xmlns:a="http://schemas.openxmlformats.org/drawingml/2006/main">
          <a:r>
            <a:rPr lang="ru-RU" sz="1600" b="1" dirty="0" smtClean="0">
              <a:solidFill>
                <a:srgbClr val="0070C0"/>
              </a:solidFill>
            </a:rPr>
            <a:t>18 </a:t>
          </a:r>
          <a:r>
            <a:rPr lang="ru-RU" sz="1600" dirty="0" smtClean="0"/>
            <a:t> </a:t>
          </a:r>
          <a:r>
            <a:rPr lang="ru-RU" sz="1600" dirty="0" smtClean="0"/>
            <a:t>человек </a:t>
          </a:r>
          <a:r>
            <a:rPr lang="ru-RU" dirty="0" smtClean="0"/>
            <a:t>-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0.93686</cdr:x>
      <cdr:y>0.53549</cdr:y>
    </cdr:from>
    <cdr:to>
      <cdr:x>0.99378</cdr:x>
      <cdr:y>0.56699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7632848" y="2448272"/>
          <a:ext cx="463728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0.78558</cdr:x>
      <cdr:y>0.62233</cdr:y>
    </cdr:from>
    <cdr:to>
      <cdr:x>0.9894</cdr:x>
      <cdr:y>0.88533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105872" y="2845296"/>
          <a:ext cx="1584176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Без категории </a:t>
          </a:r>
        </a:p>
        <a:p xmlns:a="http://schemas.openxmlformats.org/drawingml/2006/main">
          <a:r>
            <a:rPr lang="ru-RU" sz="1600" b="1" dirty="0" smtClean="0">
              <a:solidFill>
                <a:srgbClr val="00B050"/>
              </a:solidFill>
            </a:rPr>
            <a:t>6</a:t>
          </a:r>
          <a:r>
            <a:rPr lang="ru-RU" sz="1600" dirty="0" smtClean="0"/>
            <a:t> человек -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0.93382</cdr:x>
      <cdr:y>0.70108</cdr:y>
    </cdr:from>
    <cdr:to>
      <cdr:x>0.9894</cdr:x>
      <cdr:y>0.73258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flipV="1">
          <a:off x="7258000" y="3205336"/>
          <a:ext cx="432048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D2A5C-E01D-4E61-8455-A93828A6FE3F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AA2CE-D1A3-446C-B004-7C0054AE15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9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37444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«Развитие </a:t>
            </a:r>
            <a:r>
              <a:rPr lang="ru-RU" sz="2800" b="1" dirty="0" smtClean="0">
                <a:solidFill>
                  <a:srgbClr val="FFFF00"/>
                </a:solidFill>
              </a:rPr>
              <a:t>психолого-педагогического сопровождения детей в системе образования района»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5" descr="D:\ТОМА\ФОТО к юбилею\DSC0587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1" b="10812"/>
          <a:stretch>
            <a:fillRect/>
          </a:stretch>
        </p:blipFill>
        <p:spPr bwMode="auto">
          <a:xfrm>
            <a:off x="1835696" y="3356992"/>
            <a:ext cx="540060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АКТУАЛЬНЫЕ ВИДЫ ДЕЯТЕЛЬНОСТИ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19256" cy="50390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ПРОФИЛАКТИКА ЖЕСТОКОСТИ И НАСИЛИЯ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СОПРОВОЖДЕНИЕ УСЛОВНО-ОСУЖДЕННЫХ            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  </a:t>
            </a:r>
            <a:r>
              <a:rPr lang="ru-RU" sz="2000" b="1" dirty="0" smtClean="0"/>
              <a:t>155</a:t>
            </a:r>
          </a:p>
          <a:p>
            <a:endParaRPr lang="ru-RU" sz="2000" b="1" dirty="0" smtClean="0"/>
          </a:p>
          <a:p>
            <a:r>
              <a:rPr lang="ru-RU" sz="2000" dirty="0" smtClean="0"/>
              <a:t>СОПРОВОЖДЕНИЕ ОДАРЕННЫХ ДЕТЕЙ                                          </a:t>
            </a:r>
            <a:r>
              <a:rPr lang="ru-RU" sz="2000" b="1" dirty="0" smtClean="0"/>
              <a:t>329</a:t>
            </a:r>
          </a:p>
          <a:p>
            <a:endParaRPr lang="ru-RU" sz="2000" b="1" dirty="0" smtClean="0"/>
          </a:p>
          <a:p>
            <a:r>
              <a:rPr lang="ru-RU" sz="2000" dirty="0" smtClean="0">
                <a:solidFill>
                  <a:srgbClr val="0070C0"/>
                </a:solidFill>
              </a:rPr>
              <a:t>СОПРОВОЖДЕНИЕ ДЕТЕЙ С ОВЗ                                                          </a:t>
            </a:r>
            <a:r>
              <a:rPr lang="ru-RU" sz="2000" b="1" dirty="0" smtClean="0"/>
              <a:t>1706</a:t>
            </a:r>
          </a:p>
          <a:p>
            <a:endParaRPr lang="ru-RU" sz="2000" b="1" dirty="0" smtClean="0"/>
          </a:p>
          <a:p>
            <a:r>
              <a:rPr lang="ru-RU" sz="2000" dirty="0" smtClean="0"/>
              <a:t>СОПРОЖДЕНИЕ ПРИЁМНЫХ                                                                    </a:t>
            </a:r>
            <a:r>
              <a:rPr lang="ru-RU" sz="2000" b="1" dirty="0" smtClean="0"/>
              <a:t>482      </a:t>
            </a:r>
            <a:r>
              <a:rPr lang="ru-RU" sz="2000" dirty="0" smtClean="0"/>
              <a:t>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И ОПЕКАЕМЫХ ДЕТЕЙ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rgbClr val="0070C0"/>
                </a:solidFill>
              </a:rPr>
              <a:t>ПРОФИЛАКТИКА СУИЦИДОВ  </a:t>
            </a:r>
            <a:r>
              <a:rPr lang="ru-RU" sz="1800" dirty="0" smtClean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ru-RU" sz="1800" b="1" dirty="0" smtClean="0"/>
              <a:t>2158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1052736"/>
            <a:ext cx="1296144" cy="3600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7164288" y="1052736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2108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1700808"/>
            <a:ext cx="504056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2564904"/>
            <a:ext cx="864096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3284984"/>
            <a:ext cx="1224136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4221088"/>
            <a:ext cx="1008112" cy="3600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5157192"/>
            <a:ext cx="1656184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718364" y="6061045"/>
            <a:ext cx="5017767" cy="261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8364" y="5446482"/>
            <a:ext cx="5017767" cy="2612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8364" y="4977502"/>
            <a:ext cx="5017767" cy="130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8364" y="4535166"/>
            <a:ext cx="5017767" cy="130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8364" y="3938453"/>
            <a:ext cx="5017767" cy="4244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18364" y="3472361"/>
            <a:ext cx="5017767" cy="2938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18364" y="2991416"/>
            <a:ext cx="5017767" cy="2938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8364" y="2552077"/>
            <a:ext cx="5017767" cy="2938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18364" y="1808647"/>
            <a:ext cx="5017767" cy="4244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Администратор\Desktop\справка\полос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14" y="359400"/>
            <a:ext cx="3164395" cy="111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Администратор\Desktop\справка\пси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6672"/>
            <a:ext cx="420216" cy="43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09957" y="392752"/>
            <a:ext cx="5387649" cy="650317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600" dirty="0">
                <a:solidFill>
                  <a:srgbClr val="85096B"/>
                </a:solidFill>
              </a:rPr>
              <a:t>ЦЕЛЕВЫЕ ОРИЕНТИРЫ В ДЕЯТЕЛЬНОСТИ </a:t>
            </a:r>
            <a:r>
              <a:rPr lang="ru-RU" sz="1600" dirty="0" smtClean="0">
                <a:solidFill>
                  <a:srgbClr val="85096B"/>
                </a:solidFill>
              </a:rPr>
              <a:t>СЛУЖБЫ</a:t>
            </a:r>
          </a:p>
          <a:p>
            <a:r>
              <a:rPr lang="ru-RU" sz="1000" dirty="0">
                <a:solidFill>
                  <a:srgbClr val="85096B"/>
                </a:solidFill>
              </a:rPr>
              <a:t>выдержки из Концепции развития психологической </a:t>
            </a:r>
            <a:r>
              <a:rPr lang="ru-RU" sz="1000" dirty="0" smtClean="0">
                <a:solidFill>
                  <a:srgbClr val="85096B"/>
                </a:solidFill>
              </a:rPr>
              <a:t>службы </a:t>
            </a:r>
            <a:r>
              <a:rPr lang="ru-RU" sz="1000" dirty="0">
                <a:solidFill>
                  <a:srgbClr val="85096B"/>
                </a:solidFill>
              </a:rPr>
              <a:t>в системе образования в РФ </a:t>
            </a:r>
            <a:endParaRPr lang="ru-RU" sz="1000" dirty="0" smtClean="0">
              <a:solidFill>
                <a:srgbClr val="85096B"/>
              </a:solidFill>
            </a:endParaRPr>
          </a:p>
          <a:p>
            <a:r>
              <a:rPr lang="ru-RU" sz="1000" dirty="0" smtClean="0">
                <a:solidFill>
                  <a:srgbClr val="85096B"/>
                </a:solidFill>
              </a:rPr>
              <a:t>на </a:t>
            </a:r>
            <a:r>
              <a:rPr lang="ru-RU" sz="1000" dirty="0">
                <a:solidFill>
                  <a:srgbClr val="85096B"/>
                </a:solidFill>
              </a:rPr>
              <a:t>период до 2025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0717" y="1052736"/>
            <a:ext cx="5218351" cy="5651686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ru-RU" sz="1000" dirty="0" smtClean="0"/>
              <a:t>Для </a:t>
            </a:r>
            <a:r>
              <a:rPr lang="ru-RU" sz="1000" dirty="0"/>
              <a:t>реализации поставленной цели необходимо </a:t>
            </a:r>
            <a:r>
              <a:rPr lang="ru-RU" sz="1200" dirty="0" smtClean="0">
                <a:solidFill>
                  <a:srgbClr val="159893"/>
                </a:solidFill>
              </a:rPr>
              <a:t>РЕШЕНИЕ СЛЕДУЮЩИХ ЗАДАЧ</a:t>
            </a:r>
            <a:r>
              <a:rPr lang="ru-RU" sz="1200" dirty="0" smtClean="0"/>
              <a:t>:</a:t>
            </a:r>
            <a:endParaRPr lang="ru-RU" sz="1200" dirty="0"/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содействие </a:t>
            </a:r>
            <a:r>
              <a:rPr lang="ru-RU" sz="1000" dirty="0"/>
              <a:t>созданию условий для сохранения и укрепления психологического и психического здоровья и развития обучающихся, оказание им психологической поддержки и содействия в трудных жизненных ситуациях;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реализация </a:t>
            </a:r>
            <a:r>
              <a:rPr lang="ru-RU" sz="1000" dirty="0"/>
              <a:t>программ преодоления трудностей в обучении; участие в проектировании и создании развивающей безопасной образовательной среды;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проведение </a:t>
            </a:r>
            <a:r>
              <a:rPr lang="ru-RU" sz="1000" dirty="0"/>
              <a:t>психологической экспертизы, участие в мониторинге эффективности внедряемых программ  и технологий обучения;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диагностика </a:t>
            </a:r>
            <a:r>
              <a:rPr lang="ru-RU" sz="1000" dirty="0"/>
              <a:t>и контроль динамики личностного и интеллектуального развития обучающихся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сотрудничество </a:t>
            </a:r>
            <a:r>
              <a:rPr lang="ru-RU" sz="1000" dirty="0"/>
              <a:t>специалистов Службы с педагогами по вопросам обеспечения достижения личностных и </a:t>
            </a:r>
            <a:r>
              <a:rPr lang="ru-RU" sz="1000" dirty="0" err="1"/>
              <a:t>метапредметных</a:t>
            </a:r>
            <a:r>
              <a:rPr lang="ru-RU" sz="1000" dirty="0"/>
              <a:t> результатов;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содействие </a:t>
            </a:r>
            <a:r>
              <a:rPr lang="ru-RU" sz="1000" dirty="0"/>
              <a:t>в построении индивидуальной образовательной траектории обучающихся;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содействие </a:t>
            </a:r>
            <a:r>
              <a:rPr lang="ru-RU" sz="1000" dirty="0"/>
              <a:t>созданию условий для самостоятельного осознанного выбора обучающимися профессии и построения личных профессиональных планов;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содействие </a:t>
            </a:r>
            <a:r>
              <a:rPr lang="ru-RU" sz="1000" dirty="0"/>
              <a:t>в позитивной социализации;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организация </a:t>
            </a:r>
            <a:r>
              <a:rPr lang="ru-RU" sz="1000" dirty="0"/>
              <a:t>и участие в мероприятиях по профилактике и коррекции отклоняющегося и </a:t>
            </a:r>
            <a:r>
              <a:rPr lang="ru-RU" sz="1000" dirty="0" err="1"/>
              <a:t>делинквентного</a:t>
            </a:r>
            <a:r>
              <a:rPr lang="ru-RU" sz="1000" dirty="0"/>
              <a:t> (противоправного) поведения детей, молодежи с учетом возрастных и индивидуальных особенностей;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профилактика </a:t>
            </a:r>
            <a:r>
              <a:rPr lang="ru-RU" sz="1000" dirty="0"/>
              <a:t>социального сиротства;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содействие </a:t>
            </a:r>
            <a:r>
              <a:rPr lang="ru-RU" sz="1000" dirty="0"/>
              <a:t>реализации программ духовно-нравственного воспитания обучающихся;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участие </a:t>
            </a:r>
            <a:r>
              <a:rPr lang="ru-RU" sz="1000" dirty="0"/>
              <a:t>в развитии у обучающихся межкультурной компетентности и толерантности, профилактика ксенофобии, экстремизма, межэтнических конфликтов;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психологическое </a:t>
            </a:r>
            <a:r>
              <a:rPr lang="ru-RU" sz="1000" dirty="0"/>
              <a:t>сопровождение одаренных </a:t>
            </a:r>
            <a:r>
              <a:rPr lang="ru-RU" sz="1000" dirty="0" smtClean="0"/>
              <a:t>детей; </a:t>
            </a:r>
            <a:endParaRPr lang="ru-RU" sz="1000" dirty="0"/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/>
              <a:t>психологическое сопровождение процессов коррекционно-развивающего обучения, воспитания, социальной адаптации и социализации обучающихся с ОВЗ, 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профессиональная </a:t>
            </a:r>
            <a:r>
              <a:rPr lang="ru-RU" sz="1000" dirty="0"/>
              <a:t>помощь в преодолении школьной тревожности, страхов, </a:t>
            </a:r>
            <a:r>
              <a:rPr lang="ru-RU" sz="1000" dirty="0" err="1"/>
              <a:t>фобических</a:t>
            </a:r>
            <a:r>
              <a:rPr lang="ru-RU" sz="1000" dirty="0"/>
              <a:t>, аффективных и личностных расстройств;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профилактика </a:t>
            </a:r>
            <a:r>
              <a:rPr lang="ru-RU" sz="1000" dirty="0"/>
              <a:t>эмоционального выгорания, личностных и профессиональных деформаций педагогических работников;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1000" dirty="0" smtClean="0"/>
              <a:t>психологическое </a:t>
            </a:r>
            <a:r>
              <a:rPr lang="ru-RU" sz="1000" dirty="0"/>
              <a:t>просвещение и консультирование родителей (законных представителей) ребенка по проблемам обучения, воспитания, развития.</a:t>
            </a:r>
          </a:p>
          <a:p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06543" y="458808"/>
            <a:ext cx="2969314" cy="590709"/>
          </a:xfrm>
          <a:prstGeom prst="rect">
            <a:avLst/>
          </a:prstGeom>
          <a:noFill/>
        </p:spPr>
        <p:txBody>
          <a:bodyPr wrap="square" lIns="102396" tIns="51198" rIns="102396" bIns="51198" rtlCol="0">
            <a:spAutoFit/>
          </a:bodyPr>
          <a:lstStyle/>
          <a:p>
            <a:pPr>
              <a:lnSpc>
                <a:spcPts val="1928"/>
              </a:lnSpc>
            </a:pPr>
            <a:r>
              <a:rPr lang="ru-RU" sz="2100" dirty="0" smtClean="0">
                <a:solidFill>
                  <a:schemeClr val="bg1"/>
                </a:solidFill>
              </a:rPr>
              <a:t>ДЕЯТЕЛЬНОСТЬ СЛУЖБЫ 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642" y="1628800"/>
            <a:ext cx="2963293" cy="377424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159893"/>
                </a:solidFill>
              </a:rPr>
              <a:t>ЦЕЛЬЮ ДЕЯТЕЛЬНОСТИ СЛУЖБЫ </a:t>
            </a:r>
            <a:br>
              <a:rPr lang="ru-RU" sz="1600" dirty="0" smtClean="0">
                <a:solidFill>
                  <a:srgbClr val="159893"/>
                </a:solidFill>
              </a:rPr>
            </a:br>
            <a:r>
              <a:rPr lang="ru-RU" sz="1600" dirty="0" smtClean="0"/>
              <a:t>должно </a:t>
            </a:r>
            <a:r>
              <a:rPr lang="ru-RU" sz="1600" dirty="0"/>
              <a:t>стать профессиональное (психологическое, психолого-педагогическое, социальное) обеспечение решения стратегических задач развития образования Российской Федерации, направленное на сохранение и укрепление здоровья обучающихся, снижение рисков их </a:t>
            </a:r>
            <a:r>
              <a:rPr lang="ru-RU" sz="1600" dirty="0" err="1"/>
              <a:t>дезадаптации</a:t>
            </a:r>
            <a:r>
              <a:rPr lang="ru-RU" sz="1600" dirty="0"/>
              <a:t>, негативной социализации</a:t>
            </a:r>
            <a:r>
              <a:rPr lang="ru-RU" sz="1000" dirty="0" smtClean="0"/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635509" y="6379892"/>
            <a:ext cx="307838" cy="326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100" dirty="0" smtClean="0"/>
              <a:t>10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311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справка\полос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9" y="359400"/>
            <a:ext cx="3164395" cy="111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Администратор\Desktop\справка\пси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49788"/>
            <a:ext cx="432048" cy="43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326" y="392628"/>
            <a:ext cx="5730628" cy="573373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600" dirty="0" smtClean="0">
                <a:solidFill>
                  <a:srgbClr val="85096B"/>
                </a:solidFill>
              </a:rPr>
              <a:t>ПРИОРИТЕТНЫЕ НАПРАВЛЕНИЯ </a:t>
            </a:r>
            <a:r>
              <a:rPr lang="ru-RU" sz="1600" dirty="0">
                <a:solidFill>
                  <a:srgbClr val="85096B"/>
                </a:solidFill>
              </a:rPr>
              <a:t>ДЕЯТЕЛЬНОСТИ СЛУЖБЫ</a:t>
            </a:r>
          </a:p>
          <a:p>
            <a:endParaRPr lang="ru-RU" sz="1600" dirty="0">
              <a:solidFill>
                <a:srgbClr val="85096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672" y="444115"/>
            <a:ext cx="3085184" cy="590709"/>
          </a:xfrm>
          <a:prstGeom prst="rect">
            <a:avLst/>
          </a:prstGeom>
          <a:noFill/>
        </p:spPr>
        <p:txBody>
          <a:bodyPr wrap="square" lIns="102396" tIns="51198" rIns="102396" bIns="51198" rtlCol="0">
            <a:spAutoFit/>
          </a:bodyPr>
          <a:lstStyle/>
          <a:p>
            <a:pPr>
              <a:lnSpc>
                <a:spcPts val="1928"/>
              </a:lnSpc>
            </a:pPr>
            <a:r>
              <a:rPr lang="ru-RU" sz="2100" dirty="0" smtClean="0">
                <a:solidFill>
                  <a:schemeClr val="bg1"/>
                </a:solidFill>
              </a:rPr>
              <a:t>ДЕЯТЕЛЬНОСТЬ СЛУЖБЫ 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8382" y="708245"/>
            <a:ext cx="5504227" cy="1512092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ru-RU" sz="900" dirty="0" smtClean="0"/>
              <a:t>НА ОСНОВЕ АНАЛИЗА КЛЮЧЕВЫХ ПРОБЛЕМ И РЕСУРСОВ РАЗВИТИЯ СЛУЖБЫ КОНЦЕПЦИЕЙ ОПРЕДЕЛЕНЫ СЛЕДУЮЩИЕ </a:t>
            </a:r>
            <a:r>
              <a:rPr lang="ru-RU" sz="1200" dirty="0" smtClean="0">
                <a:solidFill>
                  <a:srgbClr val="159893"/>
                </a:solidFill>
              </a:rPr>
              <a:t>ПРИОРИТЕТНЫЕ НАПРАВЛЕНИЯ РАЗВИТИЯ</a:t>
            </a:r>
            <a:r>
              <a:rPr lang="ru-RU" sz="900" dirty="0" smtClean="0"/>
              <a:t>:</a:t>
            </a:r>
            <a:endParaRPr lang="ru-RU" sz="900" dirty="0"/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900" dirty="0" smtClean="0"/>
              <a:t>НОРМАТИВНО-ПРАВОВОЕ РЕГУЛИРОВАНИЕ;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900" dirty="0" smtClean="0"/>
              <a:t>ОРГАНИЗАЦИОННО-УПРАВЛЕНЧЕСКОЕ ОБЕСПЕЧЕНИЕ; 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900" dirty="0" smtClean="0"/>
              <a:t>НАУЧНО-МЕТОДИЧЕСКОЕ ОБЕСПЕЧЕНИЕ;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900" dirty="0" smtClean="0"/>
              <a:t>КАДРОВОЕ ОБЕСПЕЧЕНИЕ;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900" dirty="0" smtClean="0"/>
              <a:t>ИНФОРМАЦИОННОЕ ОБЕСПЕЧЕНИЕ; </a:t>
            </a:r>
          </a:p>
          <a:p>
            <a:pPr marL="150276" indent="-150276">
              <a:buClr>
                <a:srgbClr val="159893"/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900" dirty="0" smtClean="0"/>
              <a:t>ОБЕСПЕЧЕНИЕ УСЛОВИЙ ДЛЯ МЕЖВЕДОМСТВЕННОГО И ВНУТРИВЕДОМСТВЕННОГО ВЗАИМОДЕЙСТВИЯ.</a:t>
            </a:r>
          </a:p>
          <a:p>
            <a:r>
              <a:rPr lang="ru-RU" sz="800" b="1" dirty="0"/>
              <a:t> </a:t>
            </a:r>
            <a:endParaRPr lang="ru-RU" sz="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171" y="1628800"/>
            <a:ext cx="2154869" cy="4951495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spcAft>
                <a:spcPts val="263"/>
              </a:spcAft>
            </a:pPr>
            <a:r>
              <a:rPr lang="ru-RU" sz="1400" dirty="0" smtClean="0">
                <a:solidFill>
                  <a:srgbClr val="85096B"/>
                </a:solidFill>
              </a:rPr>
              <a:t>К</a:t>
            </a:r>
            <a:r>
              <a:rPr lang="ru-RU" sz="1400" i="1" dirty="0" smtClean="0">
                <a:solidFill>
                  <a:srgbClr val="85096B"/>
                </a:solidFill>
              </a:rPr>
              <a:t>АДРОВО</a:t>
            </a:r>
            <a:r>
              <a:rPr lang="ru-RU" sz="1400" dirty="0" smtClean="0">
                <a:solidFill>
                  <a:srgbClr val="85096B"/>
                </a:solidFill>
              </a:rPr>
              <a:t>Е ОБЕСПЕЧЕНИЕ </a:t>
            </a:r>
          </a:p>
          <a:p>
            <a:r>
              <a:rPr lang="ru-RU" sz="1100" dirty="0" smtClean="0"/>
              <a:t>разработка </a:t>
            </a:r>
            <a:r>
              <a:rPr lang="ru-RU" sz="1100" dirty="0"/>
              <a:t>последовательности ступеней профессионального карьерного роста специалиста-психолога в системе образования.</a:t>
            </a:r>
          </a:p>
          <a:p>
            <a:r>
              <a:rPr lang="ru-RU" sz="1100" dirty="0"/>
              <a:t>Квалификация психолога, работающего в сфере образования и осуществляющего свою профессиональную деятельность в рамках Службы, должна соответствовать 7 уровню квалификации в соответствии с уровнями квалификации в целях разработки проектов профессиональных стандартов, утвержденными приказом Минтруда России от 12 апреля 2013 г. № 148н «Об утверждении уровней квалификации в целях разработки проектов профессиональных стандартов».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24764" y="2492896"/>
            <a:ext cx="2154869" cy="3997387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spcAft>
                <a:spcPts val="263"/>
              </a:spcAft>
            </a:pPr>
            <a:r>
              <a:rPr lang="ru-RU" sz="1400" dirty="0" smtClean="0">
                <a:solidFill>
                  <a:srgbClr val="85096B"/>
                </a:solidFill>
              </a:rPr>
              <a:t>ИНФОРМАЦИОННОЕ ОБЕСПЕЧЕНИЕ </a:t>
            </a:r>
          </a:p>
          <a:p>
            <a:r>
              <a:rPr lang="ru-RU" sz="800" dirty="0" smtClean="0"/>
              <a:t>- </a:t>
            </a:r>
            <a:r>
              <a:rPr lang="ru-RU" sz="1400" dirty="0" smtClean="0"/>
              <a:t>создание </a:t>
            </a:r>
            <a:r>
              <a:rPr lang="ru-RU" sz="1400" dirty="0"/>
              <a:t>информационного веб-портала Службы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- создание единой экспериментальной веб-платформы для сбора данных, их обработки и хранения в психологическом центре обработки данных (ЦОД) для </a:t>
            </a:r>
            <a:r>
              <a:rPr lang="ru-RU" sz="1400" dirty="0" err="1" smtClean="0"/>
              <a:t>неперсонифицированных</a:t>
            </a:r>
            <a:r>
              <a:rPr lang="ru-RU" sz="1400" dirty="0" smtClean="0"/>
              <a:t> данных и разработка регламента их сбора, хранения и использования.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187745" y="2492896"/>
            <a:ext cx="3540143" cy="2950947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spcAft>
                <a:spcPts val="263"/>
              </a:spcAft>
            </a:pPr>
            <a:r>
              <a:rPr lang="ru-RU" sz="1400" dirty="0" smtClean="0">
                <a:solidFill>
                  <a:srgbClr val="85096B"/>
                </a:solidFill>
              </a:rPr>
              <a:t>ОБЕСПЕЧЕНИЕ УСЛОВИЙ ДЛЯ МЕЖВЕДОМСТВЕННОГО </a:t>
            </a:r>
            <a:br>
              <a:rPr lang="ru-RU" sz="1400" dirty="0" smtClean="0">
                <a:solidFill>
                  <a:srgbClr val="85096B"/>
                </a:solidFill>
              </a:rPr>
            </a:br>
            <a:r>
              <a:rPr lang="ru-RU" sz="1400" dirty="0" smtClean="0">
                <a:solidFill>
                  <a:srgbClr val="85096B"/>
                </a:solidFill>
              </a:rPr>
              <a:t>И МЕЖУРОВНЕВОГО ВЗАИМОДЕЙСТВИЯ СПЕЦИАЛИСТОВ</a:t>
            </a:r>
          </a:p>
          <a:p>
            <a:r>
              <a:rPr lang="ru-RU" sz="800" dirty="0" smtClean="0"/>
              <a:t>-</a:t>
            </a:r>
            <a:r>
              <a:rPr lang="ru-RU" sz="1600" dirty="0" smtClean="0"/>
              <a:t>создание </a:t>
            </a:r>
            <a:r>
              <a:rPr lang="ru-RU" sz="1600" dirty="0"/>
              <a:t>механизма межведомственного взаимодействия психологических служб разных ведомств;</a:t>
            </a:r>
          </a:p>
          <a:p>
            <a:r>
              <a:rPr lang="ru-RU" sz="1600" dirty="0"/>
              <a:t>- координация усилий ведомств в разработке и совершенствовании нормативно-правовой и ресурсной базы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635509" y="6379892"/>
            <a:ext cx="307838" cy="326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100" dirty="0" smtClean="0"/>
              <a:t>11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985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Учить учиться = обнимать необъятное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Рожденье личности –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мучительный процесс.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Сквозь перепады судеб и культур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Рожденья эти двигают прогресс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Поверх барьеров разных диктатур.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Учителя причастны к тем рожденьям,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К творенью судеб приговорены.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Движенья душ – тончайшее движенья,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1A49"/>
                </a:solidFill>
                <a:latin typeface="Monotype Corsiva" pitchFamily="66" charset="0"/>
              </a:rPr>
              <a:t>Запомните, их дирижеры вы.</a:t>
            </a:r>
          </a:p>
          <a:p>
            <a:pPr algn="ctr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           Александр Асмолов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088"/>
            <a:ext cx="2088232" cy="2253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Риски детства: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352928" cy="5400600"/>
          </a:xfrm>
        </p:spPr>
        <p:txBody>
          <a:bodyPr/>
          <a:lstStyle/>
          <a:p>
            <a:r>
              <a:rPr lang="ru-RU" dirty="0" smtClean="0"/>
              <a:t>1.Парадокс “</a:t>
            </a:r>
            <a:r>
              <a:rPr lang="ru-RU" b="1" dirty="0" smtClean="0">
                <a:solidFill>
                  <a:srgbClr val="7030A0"/>
                </a:solidFill>
              </a:rPr>
              <a:t>известной неизвестности”: </a:t>
            </a:r>
            <a:r>
              <a:rPr lang="ru-RU" dirty="0" smtClean="0"/>
              <a:t>кто они – наши дети?</a:t>
            </a:r>
          </a:p>
          <a:p>
            <a:r>
              <a:rPr lang="ru-RU" dirty="0" smtClean="0"/>
              <a:t>2. Драма </a:t>
            </a:r>
            <a:r>
              <a:rPr lang="ru-RU" b="1" dirty="0" smtClean="0">
                <a:solidFill>
                  <a:srgbClr val="7030A0"/>
                </a:solidFill>
              </a:rPr>
              <a:t>отставания </a:t>
            </a:r>
            <a:r>
              <a:rPr lang="ru-RU" dirty="0" smtClean="0"/>
              <a:t>родителей и учителей от детей.</a:t>
            </a:r>
          </a:p>
          <a:p>
            <a:r>
              <a:rPr lang="ru-RU" dirty="0" smtClean="0"/>
              <a:t>3</a:t>
            </a:r>
            <a:r>
              <a:rPr lang="ru-RU" b="1" dirty="0" smtClean="0">
                <a:solidFill>
                  <a:srgbClr val="7030A0"/>
                </a:solidFill>
              </a:rPr>
              <a:t>. Мир </a:t>
            </a:r>
            <a:r>
              <a:rPr lang="ru-RU" dirty="0" smtClean="0"/>
              <a:t>меняется быстрее, чем система образования, готовящая к жизни в нем.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17032"/>
            <a:ext cx="504056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Исходя из этого необходимо: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789512"/>
          </a:xfrm>
        </p:spPr>
        <p:txBody>
          <a:bodyPr/>
          <a:lstStyle/>
          <a:p>
            <a:pPr lvl="0"/>
            <a:r>
              <a:rPr lang="ru-RU" dirty="0" smtClean="0"/>
              <a:t>ПОМОЧЬ УЧАЩИМСЯ СФОРМИРОВАТЬ ПОЗИТИВНЫЙ ЖИЗНЕННЫЙ СЦЕНАРИЙ, </a:t>
            </a:r>
          </a:p>
          <a:p>
            <a:pPr lvl="0"/>
            <a:r>
              <a:rPr lang="ru-RU" dirty="0" smtClean="0"/>
              <a:t>СФОРМУЛИРОВАТЬ ЗНАЧИМЫЕ ЖИЗНЕННЫЕ ЦЕЛИ, </a:t>
            </a:r>
          </a:p>
          <a:p>
            <a:pPr lvl="0"/>
            <a:r>
              <a:rPr lang="ru-RU" dirty="0" smtClean="0"/>
              <a:t>ОСВОИТЬ ГИБКИЕ СТРАТЕГИИ ПОВЕДЕНИЯ, </a:t>
            </a:r>
          </a:p>
          <a:p>
            <a:pPr lvl="0"/>
            <a:r>
              <a:rPr lang="ru-RU" dirty="0" smtClean="0"/>
              <a:t>ПОСТРОИТЬ СВОЕ ПРОФЕССИОНАЛЬНОЕ БУДУЩЕЕ – ЭТИ И ДРУГИЕ ВАЖНЫЕ ОРИЕНТИРЫ СТОЯТ СЕГОДНЯ ПЕРЕД СЛУЖБОЙ ПРАКТИЧЕСКОЙ ПСИХОЛОГИИ ОБРАЗОВАНИЯ.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Кадровый состав: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9107763"/>
              </p:ext>
            </p:extLst>
          </p:nvPr>
        </p:nvGraphicFramePr>
        <p:xfrm>
          <a:off x="683568" y="1412776"/>
          <a:ext cx="814724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1772816"/>
            <a:ext cx="7571184" cy="475252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ЗА УСЛУГУ ПРИНИМАЕТСЯ ЛЮБОЕ ЗАВЕРШЕННОЕ МЕРОПРИЯТИЕ (ВЫПОЛНЕННАЯ РАБОТА) – КОНСУЛЬТАЦИЯ, ЛЕКЦИЯ, СЕМИНАР, РЕАЛИЗОВАННАЯ ПРОГРАММА, ТРЕНИНГ, ПЕДСОВЕТ, «КРУГЛЫЙ СТОЛ», СОВЕЩАНИЕ, ДЕЛОВАЯ ИГРА, КОНСИЛИУМ, ДИСКУССИЯ, РОДИТЕЛЬСКОЕ СОБРАНИЕ, ОФОРМЛЕНИЕ ИНФОРМАЦИОННОГО ЛИСТА, СТЕНДА, ОРГАНИЗАЦИЯ И ПРОВЕДЕНИЕ КОНКУРСА, ОЛИМПИАДЫ И Т.Д.</a:t>
            </a:r>
          </a:p>
          <a:p>
            <a:endParaRPr lang="ru-RU" dirty="0"/>
          </a:p>
        </p:txBody>
      </p:sp>
      <p:pic>
        <p:nvPicPr>
          <p:cNvPr id="4" name="Picture 2" descr="C:\Users\Администратор\Desktop\справка\полос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46449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6206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Услуги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6" name="Picture 7" descr="C:\Users\Администратор\Desktop\справка\пси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1619672" y="4221088"/>
            <a:ext cx="5904656" cy="21602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44 394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услуги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РАСПРЕДЕЛЕНИЕ УСЛУГ ПО НАПРАВЛЕНИЯМ ДЕЯТЕЛЬНОСТИ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363272" cy="5472608"/>
          </a:xfrm>
        </p:spPr>
        <p:txBody>
          <a:bodyPr/>
          <a:lstStyle/>
          <a:p>
            <a:r>
              <a:rPr lang="ru-RU" dirty="0" smtClean="0">
                <a:solidFill>
                  <a:srgbClr val="85096B"/>
                </a:solidFill>
              </a:rPr>
              <a:t>58329</a:t>
            </a:r>
            <a:r>
              <a:rPr lang="ru-RU" dirty="0" smtClean="0"/>
              <a:t> (25,2%)                                                                 </a:t>
            </a:r>
            <a:r>
              <a:rPr lang="ru-RU" sz="2400" b="1" dirty="0" smtClean="0"/>
              <a:t>8567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5184576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5184576" cy="592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ПСИХОЛОГИЧЕСКОЕ СОПРОВОЖДЕНИЕ </a:t>
            </a:r>
            <a:br>
              <a:rPr lang="ru-RU" sz="2000" dirty="0" smtClean="0"/>
            </a:br>
            <a:r>
              <a:rPr lang="ru-RU" sz="2000" dirty="0" smtClean="0"/>
              <a:t>УЧЕБНОЙ ДЕЯТЕЛЬНОСТИ</a:t>
            </a:r>
          </a:p>
          <a:p>
            <a:r>
              <a:rPr lang="ru-RU" sz="2000" dirty="0" smtClean="0">
                <a:solidFill>
                  <a:srgbClr val="159893"/>
                </a:solidFill>
              </a:rPr>
              <a:t>ПСИХОЛОГИЧЕСКОЕ СОПРОВОЖДЕНИЕ              </a:t>
            </a:r>
          </a:p>
          <a:p>
            <a:r>
              <a:rPr lang="ru-RU" sz="2000" dirty="0" smtClean="0">
                <a:solidFill>
                  <a:srgbClr val="159893"/>
                </a:solidFill>
              </a:rPr>
              <a:t> ВОСПИТАТЕЛЬНОЙ ДЕЯТЕЛЬНОСТИ,                                                                                                                        </a:t>
            </a:r>
          </a:p>
          <a:p>
            <a:r>
              <a:rPr lang="ru-RU" sz="2000" dirty="0" smtClean="0">
                <a:solidFill>
                  <a:srgbClr val="159893"/>
                </a:solidFill>
              </a:rPr>
              <a:t>РАЗВИТИЯ ЛИЧНОСТИ ОБУЧАЮЩИХСЯ (ВОСПИТАННИКОВ), ИХ СОЦИАЛИЗАЦИИ</a:t>
            </a:r>
          </a:p>
          <a:p>
            <a:r>
              <a:rPr lang="ru-RU" sz="2000" dirty="0" smtClean="0"/>
              <a:t>ПСИХОЛОГИЧЕСКОЕ СОПРОВОЖДЕНИЕ ПЕРЕХОДА                                                         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НА НОВЫЙ ОБРАЗОВАТЕЛЬНЫЙ УРОВЕНЬ И АДАПТАЦИИ НА НОВОМ ЭТАПЕ ОБУЧЕНИЯ</a:t>
            </a:r>
          </a:p>
          <a:p>
            <a:r>
              <a:rPr lang="ru-RU" sz="2000" dirty="0" smtClean="0">
                <a:solidFill>
                  <a:srgbClr val="159893"/>
                </a:solidFill>
              </a:rPr>
              <a:t>ПСИХОЛОГИЧЕСКОЕ СОПРОВОЖДЕНИЕ ДЕЯТЕЛЬНОСТИ ПО СОХРАНЕНИЮ И УКРЕПЛЕНИЮ ЗДОРОВЬЯ ОБУЧАЮЩИХСЯ (ВОСПИТАННИКОВ)</a:t>
            </a:r>
          </a:p>
          <a:p>
            <a:r>
              <a:rPr lang="ru-RU" sz="2000" dirty="0" smtClean="0"/>
              <a:t>ПСИХОЛОГИЧЕСКОЕ СОПРОВОЖДЕНИЕ </a:t>
            </a:r>
          </a:p>
          <a:p>
            <a:r>
              <a:rPr lang="ru-RU" sz="2000" dirty="0" smtClean="0"/>
              <a:t>ПРОФ.САМООПРЕДЕЛЕНИЯ,                                                                                          </a:t>
            </a:r>
          </a:p>
          <a:p>
            <a:r>
              <a:rPr lang="ru-RU" sz="2000" dirty="0" smtClean="0"/>
              <a:t> ПРЕДПРОФИЛЬНОЙ ПОДГОТОВКИ</a:t>
            </a:r>
          </a:p>
          <a:p>
            <a:r>
              <a:rPr lang="ru-RU" sz="2000" dirty="0" smtClean="0"/>
              <a:t> И ПРОФИЛЬНОГО ОБУЧЕНИЯ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1268760"/>
            <a:ext cx="1440160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060848"/>
            <a:ext cx="1728192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3356992"/>
            <a:ext cx="1512168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4581128"/>
            <a:ext cx="1296144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5805264"/>
            <a:ext cx="1008112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308304" y="32129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7693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68344" y="1916832"/>
            <a:ext cx="122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12386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236296" y="45091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7388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76256" y="56612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3672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справка\полос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14" y="359400"/>
            <a:ext cx="3164395" cy="111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3652" y="596894"/>
            <a:ext cx="2093527" cy="347374"/>
          </a:xfrm>
          <a:prstGeom prst="rect">
            <a:avLst/>
          </a:prstGeom>
          <a:noFill/>
        </p:spPr>
        <p:txBody>
          <a:bodyPr wrap="none" lIns="102396" tIns="51198" rIns="102396" bIns="51198" rtlCol="0">
            <a:spAutoFit/>
          </a:bodyPr>
          <a:lstStyle/>
          <a:p>
            <a:pPr>
              <a:lnSpc>
                <a:spcPts val="1928"/>
              </a:lnSpc>
            </a:pPr>
            <a:r>
              <a:rPr lang="ru-RU" sz="2100" dirty="0" smtClean="0">
                <a:solidFill>
                  <a:schemeClr val="bg1"/>
                </a:solidFill>
              </a:rPr>
              <a:t>ППМС-ЦЕНТРЫ</a:t>
            </a:r>
            <a:endParaRPr lang="ru-RU" sz="2100" dirty="0">
              <a:solidFill>
                <a:schemeClr val="bg1"/>
              </a:solidFill>
            </a:endParaRPr>
          </a:p>
        </p:txBody>
      </p:sp>
      <p:pic>
        <p:nvPicPr>
          <p:cNvPr id="6" name="Picture 7" descr="C:\Users\Администратор\Desktop\справка\пси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028" y="549788"/>
            <a:ext cx="420216" cy="43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09673" y="4295900"/>
            <a:ext cx="809473" cy="219430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pPr algn="r"/>
            <a:r>
              <a:rPr lang="ru-RU" sz="900" dirty="0" smtClean="0">
                <a:solidFill>
                  <a:srgbClr val="85096B"/>
                </a:solidFill>
              </a:rPr>
              <a:t>ЯРОСЛАВЛЬ</a:t>
            </a:r>
            <a:endParaRPr lang="ru-RU" sz="900" dirty="0">
              <a:solidFill>
                <a:srgbClr val="85096B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6111" y="1451157"/>
            <a:ext cx="940919" cy="2194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900" dirty="0" smtClean="0">
                <a:solidFill>
                  <a:srgbClr val="85096B"/>
                </a:solidFill>
              </a:rPr>
              <a:t>ГАВРИЛОВ-ЯМ</a:t>
            </a:r>
            <a:endParaRPr lang="ru-RU" sz="900" dirty="0">
              <a:solidFill>
                <a:srgbClr val="85096B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1650" y="1856596"/>
            <a:ext cx="843136" cy="2194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900" dirty="0" smtClean="0">
                <a:solidFill>
                  <a:srgbClr val="85096B"/>
                </a:solidFill>
              </a:rPr>
              <a:t>ПОШЕХОНЬЕ</a:t>
            </a:r>
            <a:endParaRPr lang="ru-RU" sz="900" dirty="0">
              <a:solidFill>
                <a:srgbClr val="85096B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5163" y="2355086"/>
            <a:ext cx="583450" cy="2194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900" dirty="0" smtClean="0">
                <a:solidFill>
                  <a:srgbClr val="85096B"/>
                </a:solidFill>
              </a:rPr>
              <a:t>РОСТОВ</a:t>
            </a:r>
            <a:endParaRPr lang="ru-RU" sz="900" dirty="0">
              <a:solidFill>
                <a:srgbClr val="85096B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5431" y="2896330"/>
            <a:ext cx="694056" cy="2194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900" dirty="0">
                <a:solidFill>
                  <a:srgbClr val="85096B"/>
                </a:solidFill>
              </a:rPr>
              <a:t>РЫБИНСК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6236" y="3312635"/>
            <a:ext cx="599480" cy="2194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900" b="1" dirty="0">
                <a:solidFill>
                  <a:srgbClr val="FF0000"/>
                </a:solidFill>
              </a:rPr>
              <a:t>ТУТАЕВ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33429" y="3770409"/>
            <a:ext cx="522536" cy="2194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900" dirty="0">
                <a:solidFill>
                  <a:srgbClr val="85096B"/>
                </a:solidFill>
              </a:rPr>
              <a:t>УГЛИЧ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9215" y="3027430"/>
            <a:ext cx="2023180" cy="42717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/>
              <a:t>МУ «Центр психолого-педагогической, медицинской и социальной помощи</a:t>
            </a:r>
            <a:r>
              <a:rPr lang="ru-RU" sz="900" dirty="0" smtClean="0"/>
              <a:t>»</a:t>
            </a:r>
            <a:endParaRPr lang="ru-RU" sz="9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49215" y="1573465"/>
            <a:ext cx="2056054" cy="42717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/>
              <a:t>МУ «Центр психолого-педагогической, медицинской и социальной помощи</a:t>
            </a:r>
            <a:r>
              <a:rPr lang="ru-RU" sz="900" dirty="0" smtClean="0"/>
              <a:t>»</a:t>
            </a:r>
            <a:endParaRPr lang="ru-RU" sz="9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9215" y="1988724"/>
            <a:ext cx="1929779" cy="42717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/>
              <a:t>МБУ Центр психолого-педагогической, медицинской </a:t>
            </a: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900" dirty="0" smtClean="0"/>
              <a:t>и </a:t>
            </a:r>
            <a:r>
              <a:rPr lang="ru-RU" sz="900" dirty="0"/>
              <a:t>социальной помощи «Надежда»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9215" y="2499618"/>
            <a:ext cx="1938568" cy="542596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/>
              <a:t>МУ Центр психолого-педагогической, медицинской и социальной помощи «Содействие»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3528" y="3429000"/>
            <a:ext cx="2086554" cy="42717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b="1" dirty="0">
                <a:solidFill>
                  <a:srgbClr val="002060"/>
                </a:solidFill>
              </a:rPr>
              <a:t>МУ Центр психолого-педагогической, медико-социальной помощи «Стимул»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49215" y="3892900"/>
            <a:ext cx="2129251" cy="42717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/>
              <a:t>МУ Центр психолого-педагогической, медицинской и социальной помощи «Гармония»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200208" y="1500813"/>
            <a:ext cx="3078385" cy="1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49215" y="5239968"/>
            <a:ext cx="1662001" cy="311763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 smtClean="0"/>
              <a:t>МУ </a:t>
            </a:r>
            <a:r>
              <a:rPr lang="ru-RU" sz="900" dirty="0"/>
              <a:t>Городской центр помощи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49214" y="4450337"/>
            <a:ext cx="1722560" cy="196347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 smtClean="0"/>
              <a:t>МУ </a:t>
            </a:r>
            <a:r>
              <a:rPr lang="ru-RU" sz="900" dirty="0"/>
              <a:t>Центр «Доверие</a:t>
            </a:r>
            <a:r>
              <a:rPr lang="ru-RU" sz="900" dirty="0" smtClean="0"/>
              <a:t>»</a:t>
            </a:r>
            <a:endParaRPr lang="ru-RU" sz="9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49215" y="4844365"/>
            <a:ext cx="1452590" cy="196347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 smtClean="0"/>
              <a:t>МУ </a:t>
            </a:r>
            <a:r>
              <a:rPr lang="ru-RU" sz="900" dirty="0"/>
              <a:t>Центр «Развитие</a:t>
            </a:r>
            <a:r>
              <a:rPr lang="ru-RU" sz="900" dirty="0" smtClean="0"/>
              <a:t>»</a:t>
            </a:r>
            <a:endParaRPr lang="ru-RU" sz="9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1739400" y="368454"/>
            <a:ext cx="1" cy="3078385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200208" y="2410188"/>
            <a:ext cx="3078385" cy="0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Равнобедренный треугольник 58"/>
          <p:cNvSpPr/>
          <p:nvPr/>
        </p:nvSpPr>
        <p:spPr>
          <a:xfrm rot="16200000" flipH="1" flipV="1">
            <a:off x="163035" y="1531694"/>
            <a:ext cx="130607" cy="56259"/>
          </a:xfrm>
          <a:prstGeom prst="triangle">
            <a:avLst/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1739400" y="1406425"/>
            <a:ext cx="1" cy="3078385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2078744" y="1817800"/>
            <a:ext cx="1" cy="3078385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1739400" y="2280224"/>
            <a:ext cx="1" cy="3078385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739400" y="2797511"/>
            <a:ext cx="1" cy="3078385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27775" y="1021273"/>
            <a:ext cx="3140301" cy="196727"/>
          </a:xfrm>
          <a:prstGeom prst="rect">
            <a:avLst/>
          </a:prstGeom>
          <a:noFill/>
        </p:spPr>
        <p:txBody>
          <a:bodyPr wrap="square" lIns="80147" tIns="40074" rIns="31554" bIns="0" rtlCol="0">
            <a:spAutoFit/>
          </a:bodyPr>
          <a:lstStyle/>
          <a:p>
            <a:pPr algn="ctr">
              <a:lnSpc>
                <a:spcPts val="1227"/>
              </a:lnSpc>
            </a:pPr>
            <a:r>
              <a:rPr lang="ru-RU" sz="1400" dirty="0" smtClean="0">
                <a:solidFill>
                  <a:srgbClr val="159893"/>
                </a:solidFill>
              </a:rPr>
              <a:t>РАСПРЕДЕЛЕНИЕ УСЛУГ (%)</a:t>
            </a:r>
            <a:endParaRPr lang="ru-RU" sz="1400" dirty="0">
              <a:solidFill>
                <a:srgbClr val="159893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77505" y="1201173"/>
            <a:ext cx="3266495" cy="194354"/>
          </a:xfrm>
          <a:prstGeom prst="rect">
            <a:avLst/>
          </a:prstGeom>
          <a:noFill/>
        </p:spPr>
        <p:txBody>
          <a:bodyPr wrap="square" lIns="80147" tIns="40074" rIns="31554" bIns="0" rtlCol="0">
            <a:spAutoFit/>
          </a:bodyPr>
          <a:lstStyle/>
          <a:p>
            <a:pPr>
              <a:lnSpc>
                <a:spcPts val="1227"/>
              </a:lnSpc>
            </a:pPr>
            <a:r>
              <a:rPr lang="ru-RU" sz="1200" dirty="0" smtClean="0">
                <a:solidFill>
                  <a:srgbClr val="85096B"/>
                </a:solidFill>
              </a:rPr>
              <a:t>ПО ОБОБЩЕННЫМ ТРУДОВЫМ ФУНКЦИЯМ</a:t>
            </a:r>
            <a:endParaRPr lang="ru-RU" sz="1200" dirty="0">
              <a:solidFill>
                <a:srgbClr val="85096B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0957" y="1201174"/>
            <a:ext cx="2823421" cy="265597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r"/>
            <a:r>
              <a:rPr lang="ru-RU" sz="1200" dirty="0" smtClean="0">
                <a:solidFill>
                  <a:srgbClr val="85096B"/>
                </a:solidFill>
              </a:rPr>
              <a:t>ПО НАПРАВЛЕНИЯМ </a:t>
            </a:r>
            <a:r>
              <a:rPr lang="ru-RU" sz="1200" dirty="0">
                <a:solidFill>
                  <a:srgbClr val="85096B"/>
                </a:solidFill>
              </a:rPr>
              <a:t>ДЕЯТЕЛЬНОСТИ </a:t>
            </a:r>
            <a:endParaRPr lang="ru-RU" sz="1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803491" y="1217068"/>
            <a:ext cx="0" cy="204711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3" r="9652" b="24747"/>
          <a:stretch/>
        </p:blipFill>
        <p:spPr bwMode="auto">
          <a:xfrm>
            <a:off x="2350592" y="1534589"/>
            <a:ext cx="3359547" cy="33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2573175" y="1584056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22,0</a:t>
            </a:r>
            <a:endParaRPr lang="ru-RU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3623868" y="1584056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58,4</a:t>
            </a:r>
            <a:endParaRPr lang="ru-RU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4940748" y="1528278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2,7</a:t>
            </a:r>
            <a:endParaRPr lang="ru-RU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5073838" y="1584056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8,7</a:t>
            </a:r>
            <a:endParaRPr lang="ru-RU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5345753" y="1584056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8,3</a:t>
            </a:r>
            <a:endParaRPr lang="ru-RU" sz="1000" dirty="0"/>
          </a:p>
        </p:txBody>
      </p:sp>
      <p:sp>
        <p:nvSpPr>
          <p:cNvPr id="78" name="Овал 77"/>
          <p:cNvSpPr/>
          <p:nvPr/>
        </p:nvSpPr>
        <p:spPr>
          <a:xfrm>
            <a:off x="6128721" y="1407258"/>
            <a:ext cx="215487" cy="228562"/>
          </a:xfrm>
          <a:prstGeom prst="ellipse">
            <a:avLst/>
          </a:prstGeom>
          <a:noFill/>
          <a:ln w="38100">
            <a:solidFill>
              <a:srgbClr val="FD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400" dirty="0" smtClean="0">
                <a:solidFill>
                  <a:srgbClr val="85096B"/>
                </a:solidFill>
              </a:rPr>
              <a:t>А</a:t>
            </a:r>
            <a:endParaRPr lang="ru-RU" sz="1400" dirty="0">
              <a:solidFill>
                <a:srgbClr val="85096B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8447934" y="1407258"/>
            <a:ext cx="215487" cy="228562"/>
          </a:xfrm>
          <a:prstGeom prst="ellipse">
            <a:avLst/>
          </a:prstGeom>
          <a:noFill/>
          <a:ln w="38100">
            <a:solidFill>
              <a:srgbClr val="159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400" dirty="0" smtClean="0">
                <a:solidFill>
                  <a:srgbClr val="85096B"/>
                </a:solidFill>
              </a:rPr>
              <a:t>В</a:t>
            </a:r>
            <a:endParaRPr lang="ru-RU" sz="1400" dirty="0">
              <a:solidFill>
                <a:srgbClr val="85096B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96564" y="1555502"/>
            <a:ext cx="1010415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94704" y="1555502"/>
            <a:ext cx="1824880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086565" y="1635820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88,2</a:t>
            </a:r>
            <a:endParaRPr lang="ru-RU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8385953" y="1635820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11,8</a:t>
            </a:r>
            <a:endParaRPr lang="ru-RU" sz="1000" dirty="0"/>
          </a:p>
        </p:txBody>
      </p:sp>
      <p:pic>
        <p:nvPicPr>
          <p:cNvPr id="86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9" r="14016" b="24702"/>
          <a:stretch/>
        </p:blipFill>
        <p:spPr bwMode="auto">
          <a:xfrm>
            <a:off x="2333234" y="2515197"/>
            <a:ext cx="3359547" cy="327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3011785" y="2569543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63,7</a:t>
            </a:r>
            <a:endParaRPr lang="ru-RU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4642368" y="2569543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21,2</a:t>
            </a:r>
            <a:endParaRPr lang="ru-RU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5156916" y="2569543"/>
            <a:ext cx="30292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10</a:t>
            </a:r>
            <a:endParaRPr lang="ru-RU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5396855" y="2569543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5,1</a:t>
            </a:r>
            <a:endParaRPr lang="ru-RU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6069207" y="2524955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96,9</a:t>
            </a:r>
            <a:endParaRPr lang="ru-RU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8368595" y="2524955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3,1</a:t>
            </a:r>
            <a:endParaRPr lang="ru-RU" sz="10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7394135" y="2525983"/>
            <a:ext cx="1010415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392275" y="2525983"/>
            <a:ext cx="1935772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pic>
        <p:nvPicPr>
          <p:cNvPr id="95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29" r="14592" b="23415"/>
          <a:stretch/>
        </p:blipFill>
        <p:spPr bwMode="auto">
          <a:xfrm>
            <a:off x="2332729" y="3002163"/>
            <a:ext cx="3392896" cy="31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8"/>
          <p:cNvPicPr preferRelativeResize="0">
            <a:picLocks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9" r="46560" b="24702"/>
          <a:stretch/>
        </p:blipFill>
        <p:spPr bwMode="auto">
          <a:xfrm>
            <a:off x="2601615" y="3002313"/>
            <a:ext cx="2361542" cy="31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6"/>
          <p:cNvPicPr preferRelativeResize="0">
            <a:picLocks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8" t="25629" r="38889" b="23415"/>
          <a:stretch/>
        </p:blipFill>
        <p:spPr bwMode="auto">
          <a:xfrm>
            <a:off x="5389970" y="3005109"/>
            <a:ext cx="164948" cy="31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3255912" y="3023239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97,6</a:t>
            </a:r>
            <a:endParaRPr lang="ru-RU" sz="1000" dirty="0"/>
          </a:p>
        </p:txBody>
      </p:sp>
      <p:sp>
        <p:nvSpPr>
          <p:cNvPr id="99" name="TextBox 98"/>
          <p:cNvSpPr txBox="1"/>
          <p:nvPr/>
        </p:nvSpPr>
        <p:spPr>
          <a:xfrm>
            <a:off x="5054107" y="3023239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2,1</a:t>
            </a:r>
            <a:endParaRPr lang="ru-RU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5435664" y="3023239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0,3</a:t>
            </a:r>
            <a:endParaRPr lang="ru-RU" sz="1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069207" y="3048431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99,9</a:t>
            </a:r>
            <a:endParaRPr lang="ru-RU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8368595" y="3048431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0,1</a:t>
            </a:r>
            <a:endParaRPr lang="ru-RU" sz="10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7395874" y="3006831"/>
            <a:ext cx="1010415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6394012" y="3006831"/>
            <a:ext cx="1970166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pic>
        <p:nvPicPr>
          <p:cNvPr id="109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29" r="14592" b="23415"/>
          <a:stretch/>
        </p:blipFill>
        <p:spPr bwMode="auto">
          <a:xfrm>
            <a:off x="2344519" y="3429443"/>
            <a:ext cx="3381105" cy="34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" name="TextBox 109"/>
          <p:cNvSpPr txBox="1"/>
          <p:nvPr/>
        </p:nvSpPr>
        <p:spPr>
          <a:xfrm>
            <a:off x="2430135" y="3469410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9,0</a:t>
            </a:r>
            <a:endParaRPr lang="ru-RU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832750" y="3469410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84,7</a:t>
            </a:r>
            <a:endParaRPr lang="ru-RU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275917" y="3373303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1,2</a:t>
            </a:r>
            <a:endParaRPr lang="ru-RU" sz="1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362249" y="3569235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2,5</a:t>
            </a:r>
            <a:endParaRPr lang="ru-RU" sz="1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460531" y="3469410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2,6</a:t>
            </a:r>
            <a:endParaRPr lang="ru-RU" sz="1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069207" y="3478563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22,8</a:t>
            </a:r>
            <a:endParaRPr lang="ru-RU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8368595" y="3478563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77,2</a:t>
            </a:r>
            <a:endParaRPr lang="ru-RU" sz="100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788683" y="3444971"/>
            <a:ext cx="1631698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6408106" y="3444971"/>
            <a:ext cx="503726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pic>
        <p:nvPicPr>
          <p:cNvPr id="120" name="Picture 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1" r="20878" b="23385"/>
          <a:stretch/>
        </p:blipFill>
        <p:spPr bwMode="auto">
          <a:xfrm>
            <a:off x="2324322" y="3940376"/>
            <a:ext cx="3453947" cy="36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2555817" y="399540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19,4</a:t>
            </a:r>
            <a:endParaRPr lang="ru-RU" sz="1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3537657" y="399540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46,2</a:t>
            </a:r>
            <a:endParaRPr lang="ru-RU" sz="1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673209" y="399540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18,8</a:t>
            </a:r>
            <a:endParaRPr lang="ru-RU" sz="1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5211958" y="399540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13,8</a:t>
            </a:r>
            <a:endParaRPr lang="ru-RU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499875" y="3995407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1,9</a:t>
            </a:r>
            <a:endParaRPr lang="ru-RU" sz="1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6069207" y="3983061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90,6</a:t>
            </a:r>
            <a:endParaRPr lang="ru-RU" sz="1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68595" y="3983061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9,4</a:t>
            </a:r>
            <a:endParaRPr lang="ru-RU" sz="1000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7404282" y="3965277"/>
            <a:ext cx="1010415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6402421" y="3965277"/>
            <a:ext cx="1877815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45" r="19394" b="25463"/>
          <a:stretch/>
        </p:blipFill>
        <p:spPr bwMode="auto">
          <a:xfrm>
            <a:off x="2326580" y="4464934"/>
            <a:ext cx="3451689" cy="32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" name="TextBox 130"/>
          <p:cNvSpPr txBox="1"/>
          <p:nvPr/>
        </p:nvSpPr>
        <p:spPr>
          <a:xfrm>
            <a:off x="2326270" y="4515124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1,1</a:t>
            </a:r>
            <a:endParaRPr lang="ru-RU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2996078" y="4515124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47,4</a:t>
            </a:r>
            <a:endParaRPr lang="ru-RU" sz="1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905628" y="4515124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2,7</a:t>
            </a:r>
            <a:endParaRPr lang="ru-RU" sz="1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480577" y="4515124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29,1</a:t>
            </a:r>
            <a:endParaRPr lang="ru-RU" sz="1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221412" y="4515124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19,7</a:t>
            </a:r>
            <a:endParaRPr lang="ru-RU" sz="1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6069207" y="4503241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89,8</a:t>
            </a:r>
            <a:endParaRPr lang="ru-RU" sz="1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8368595" y="4503241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10,2</a:t>
            </a:r>
            <a:endParaRPr lang="ru-RU" sz="1000" dirty="0"/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rot="5400000">
            <a:off x="1847485" y="4156607"/>
            <a:ext cx="1" cy="2862898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5400000">
            <a:off x="1847485" y="3391141"/>
            <a:ext cx="1" cy="2862898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Прямоугольник 139"/>
          <p:cNvSpPr/>
          <p:nvPr/>
        </p:nvSpPr>
        <p:spPr>
          <a:xfrm>
            <a:off x="7404282" y="4466965"/>
            <a:ext cx="1010415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6402421" y="4466965"/>
            <a:ext cx="1847031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 rot="5400000">
            <a:off x="1847485" y="3791920"/>
            <a:ext cx="1" cy="2862898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" name="Picture 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9" r="10837" b="24702"/>
          <a:stretch/>
        </p:blipFill>
        <p:spPr bwMode="auto">
          <a:xfrm>
            <a:off x="2333288" y="4859992"/>
            <a:ext cx="3338066" cy="32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" name="TextBox 143"/>
          <p:cNvSpPr txBox="1"/>
          <p:nvPr/>
        </p:nvSpPr>
        <p:spPr>
          <a:xfrm>
            <a:off x="2341848" y="4896588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2,0</a:t>
            </a:r>
            <a:endParaRPr lang="ru-RU" sz="1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715478" y="4896588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75,9</a:t>
            </a:r>
            <a:endParaRPr lang="ru-RU" sz="1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164539" y="4896588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22,1</a:t>
            </a:r>
            <a:endParaRPr lang="ru-RU" sz="1000" dirty="0"/>
          </a:p>
        </p:txBody>
      </p:sp>
      <p:pic>
        <p:nvPicPr>
          <p:cNvPr id="147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8" r="7282" b="21379"/>
          <a:stretch/>
        </p:blipFill>
        <p:spPr bwMode="auto">
          <a:xfrm>
            <a:off x="2327704" y="5250226"/>
            <a:ext cx="3532986" cy="34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" name="TextBox 147"/>
          <p:cNvSpPr txBox="1"/>
          <p:nvPr/>
        </p:nvSpPr>
        <p:spPr>
          <a:xfrm>
            <a:off x="2532584" y="5304326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19,2</a:t>
            </a:r>
            <a:endParaRPr lang="ru-RU" sz="1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558855" y="5304326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38,6</a:t>
            </a:r>
            <a:endParaRPr lang="ru-RU" sz="1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4238185" y="5304326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4,5</a:t>
            </a:r>
            <a:endParaRPr lang="ru-RU" sz="1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854460" y="5304326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32,0</a:t>
            </a:r>
            <a:endParaRPr lang="ru-RU" sz="1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5427695" y="5304326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5,7</a:t>
            </a:r>
            <a:endParaRPr lang="ru-RU" sz="1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069207" y="4896588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47,5</a:t>
            </a:r>
            <a:endParaRPr lang="ru-RU" sz="1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8368595" y="4896588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52,5</a:t>
            </a:r>
            <a:endParaRPr lang="ru-RU" sz="1000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7379206" y="4867609"/>
            <a:ext cx="1046651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6410976" y="4867609"/>
            <a:ext cx="985083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6099364" y="5296683"/>
            <a:ext cx="373456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100</a:t>
            </a:r>
            <a:endParaRPr lang="ru-RU" sz="1000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6419236" y="5268390"/>
            <a:ext cx="2006621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62" name="TextBox 161"/>
          <p:cNvSpPr txBox="1"/>
          <p:nvPr/>
        </p:nvSpPr>
        <p:spPr>
          <a:xfrm>
            <a:off x="2047444" y="6041166"/>
            <a:ext cx="6650050" cy="914492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>
              <a:lnSpc>
                <a:spcPts val="701"/>
              </a:lnSpc>
              <a:spcAft>
                <a:spcPts val="263"/>
              </a:spcAft>
            </a:pPr>
            <a:r>
              <a:rPr lang="ru-RU" sz="700" dirty="0"/>
              <a:t>ПСИХОЛОГИЧЕСКОЕ СОПРОВОЖДЕНИЕ УЧЕБНОЙ ДЕЯТЕЛЬНОСТИ</a:t>
            </a:r>
          </a:p>
          <a:p>
            <a:pPr>
              <a:lnSpc>
                <a:spcPts val="701"/>
              </a:lnSpc>
              <a:spcAft>
                <a:spcPts val="263"/>
              </a:spcAft>
            </a:pPr>
            <a:r>
              <a:rPr lang="ru-RU" sz="700" dirty="0" smtClean="0"/>
              <a:t>ПСИХОЛОГИЧЕСКОЕ </a:t>
            </a:r>
            <a:r>
              <a:rPr lang="ru-RU" sz="700" dirty="0"/>
              <a:t>СОПРОВОЖДЕНИЕ ВОСПИТАТЕЛЬНОЙ ДЕЯТЕЛЬНОСТИ, РАЗВИТИЯ ЛИЧНОСТИ ОБУЧАЮЩИХСЯ (ВОСПИТАННИКОВ), ИХ </a:t>
            </a:r>
            <a:r>
              <a:rPr lang="ru-RU" sz="700" dirty="0" smtClean="0"/>
              <a:t>СОЦИАЛИЗАЦИИ </a:t>
            </a:r>
          </a:p>
          <a:p>
            <a:pPr>
              <a:lnSpc>
                <a:spcPts val="701"/>
              </a:lnSpc>
              <a:spcAft>
                <a:spcPts val="263"/>
              </a:spcAft>
            </a:pPr>
            <a:r>
              <a:rPr lang="ru-RU" sz="700" dirty="0" smtClean="0"/>
              <a:t>ПСИХОЛОГИЧЕСКОЕ СОПРОВОЖДЕНИЕ ПЕРЕХОДА НА НОВЫЙ ОБРАЗОВАТЕЛЬНЫЙ УРОВЕНЬ И АДАПТАЦИИ НА НОВОМ ЭТАПЕ ОБУЧЕНИЯ</a:t>
            </a:r>
          </a:p>
          <a:p>
            <a:pPr>
              <a:lnSpc>
                <a:spcPts val="701"/>
              </a:lnSpc>
              <a:spcAft>
                <a:spcPts val="263"/>
              </a:spcAft>
            </a:pPr>
            <a:r>
              <a:rPr lang="ru-RU" sz="700" dirty="0" smtClean="0"/>
              <a:t>ПСИХОЛОГИЧЕСКОЕ СОПРОВОЖДЕНИЕ ДЕЯТЕЛЬНОСТИ ПО СОХРАНЕНИЮ И УКРЕПЛЕНИЮ ЗДОРОВЬЯ ОБУЧАЮЩИХСЯ (ВОСПИТАННИКОВ)</a:t>
            </a:r>
          </a:p>
          <a:p>
            <a:pPr>
              <a:lnSpc>
                <a:spcPts val="701"/>
              </a:lnSpc>
              <a:spcAft>
                <a:spcPts val="263"/>
              </a:spcAft>
            </a:pPr>
            <a:r>
              <a:rPr lang="ru-RU" sz="700" dirty="0" smtClean="0"/>
              <a:t>ПСИХОЛОГИЧЕСКОЕ СОПРОВОЖДЕНИЕ ПРОФ.САМООПРЕДЕЛЕНИЯ, ПРЕДПРОФИЛЬНОЙ ПОДГОТОВКИ И ПРОФИЛЬНОГО ОБУЧЕНИЯ ОБУЧАЮЩИХСЯ (ВОСПИТАННИКОВ)</a:t>
            </a:r>
          </a:p>
          <a:p>
            <a:pPr>
              <a:lnSpc>
                <a:spcPts val="701"/>
              </a:lnSpc>
            </a:pPr>
            <a:endParaRPr lang="ru-RU" sz="700" dirty="0"/>
          </a:p>
        </p:txBody>
      </p:sp>
      <p:pic>
        <p:nvPicPr>
          <p:cNvPr id="163" name="Picture 8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9" r="46560" b="24702"/>
          <a:stretch/>
        </p:blipFill>
        <p:spPr bwMode="auto">
          <a:xfrm rot="5400000">
            <a:off x="1859905" y="5937373"/>
            <a:ext cx="97955" cy="32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6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8" t="25629" r="38889" b="23415"/>
          <a:stretch/>
        </p:blipFill>
        <p:spPr bwMode="auto">
          <a:xfrm rot="5400000">
            <a:off x="1868034" y="6092219"/>
            <a:ext cx="81696" cy="338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8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02" t="25659" r="23853" b="24702"/>
          <a:stretch/>
        </p:blipFill>
        <p:spPr bwMode="auto">
          <a:xfrm rot="5400000">
            <a:off x="1867310" y="6206900"/>
            <a:ext cx="83147" cy="33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7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17" t="25703" r="18632" b="24747"/>
          <a:stretch/>
        </p:blipFill>
        <p:spPr bwMode="auto">
          <a:xfrm rot="5400000">
            <a:off x="1868894" y="6325560"/>
            <a:ext cx="79978" cy="32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7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86" t="25703" r="9652" b="24747"/>
          <a:stretch/>
        </p:blipFill>
        <p:spPr bwMode="auto">
          <a:xfrm rot="5400000">
            <a:off x="1848043" y="6465020"/>
            <a:ext cx="121681" cy="32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2"/>
          <p:cNvPicPr preferRelativeResize="0">
            <a:picLocks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91" r="7613" b="23891"/>
          <a:stretch/>
        </p:blipFill>
        <p:spPr bwMode="auto">
          <a:xfrm>
            <a:off x="2341849" y="1979166"/>
            <a:ext cx="3366438" cy="35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" name="TextBox 167"/>
          <p:cNvSpPr txBox="1"/>
          <p:nvPr/>
        </p:nvSpPr>
        <p:spPr>
          <a:xfrm>
            <a:off x="2601615" y="203037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23,9</a:t>
            </a:r>
            <a:endParaRPr lang="ru-RU" sz="1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3351099" y="203037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20,2</a:t>
            </a:r>
            <a:endParaRPr lang="ru-RU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3758831" y="2072514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3,7</a:t>
            </a:r>
            <a:endParaRPr lang="ru-RU" sz="1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3864899" y="1965959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2,2</a:t>
            </a:r>
            <a:endParaRPr lang="ru-RU" sz="1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4695149" y="2030377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50,0</a:t>
            </a:r>
            <a:endParaRPr lang="ru-RU" sz="1000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7384346" y="1992197"/>
            <a:ext cx="1010415" cy="293865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6382485" y="1992197"/>
            <a:ext cx="1866967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75" name="TextBox 174"/>
          <p:cNvSpPr txBox="1"/>
          <p:nvPr/>
        </p:nvSpPr>
        <p:spPr>
          <a:xfrm>
            <a:off x="6074347" y="2072514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94,0</a:t>
            </a:r>
            <a:endParaRPr lang="ru-RU" sz="1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8373734" y="2072514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6,0</a:t>
            </a:r>
            <a:endParaRPr lang="ru-RU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629029" y="447778"/>
            <a:ext cx="5314319" cy="634929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ru-RU" sz="1100" dirty="0" smtClean="0"/>
              <a:t>СПЕЦИАЛИСТАМИ ППМС-ЦЕНТРОВ ОКАЗАНО </a:t>
            </a:r>
            <a:r>
              <a:rPr lang="ru-RU" dirty="0" smtClean="0">
                <a:solidFill>
                  <a:srgbClr val="85096B"/>
                </a:solidFill>
              </a:rPr>
              <a:t>54205</a:t>
            </a:r>
            <a:r>
              <a:rPr lang="ru-RU" dirty="0" smtClean="0">
                <a:solidFill>
                  <a:srgbClr val="159893"/>
                </a:solidFill>
              </a:rPr>
              <a:t> </a:t>
            </a:r>
            <a:r>
              <a:rPr lang="ru-RU" sz="1100" dirty="0" smtClean="0"/>
              <a:t>УСЛУГ, ЧТО СОСТАВЛЯЕТ   </a:t>
            </a:r>
            <a:r>
              <a:rPr lang="en-US" dirty="0" smtClean="0">
                <a:solidFill>
                  <a:srgbClr val="85096B"/>
                </a:solidFill>
              </a:rPr>
              <a:t>23</a:t>
            </a:r>
            <a:r>
              <a:rPr lang="ru-RU" dirty="0" smtClean="0">
                <a:solidFill>
                  <a:srgbClr val="85096B"/>
                </a:solidFill>
              </a:rPr>
              <a:t>,6</a:t>
            </a:r>
            <a:r>
              <a:rPr lang="ru-RU" sz="1600" dirty="0" smtClean="0">
                <a:solidFill>
                  <a:srgbClr val="85096B"/>
                </a:solidFill>
              </a:rPr>
              <a:t>% </a:t>
            </a:r>
            <a:r>
              <a:rPr lang="ru-RU" sz="1100" dirty="0" smtClean="0"/>
              <a:t>ОТ ОБЩЕГО КОЛИЧЕСТВА УСЛУГ </a:t>
            </a:r>
            <a:endParaRPr lang="ru-RU" sz="1100" dirty="0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16200000" flipH="1" flipV="1">
            <a:off x="163035" y="1937837"/>
            <a:ext cx="130607" cy="56259"/>
          </a:xfrm>
          <a:prstGeom prst="triangle">
            <a:avLst/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77" name="Равнобедренный треугольник 176"/>
          <p:cNvSpPr/>
          <p:nvPr/>
        </p:nvSpPr>
        <p:spPr>
          <a:xfrm rot="16200000" flipH="1" flipV="1">
            <a:off x="163035" y="2447362"/>
            <a:ext cx="130607" cy="56259"/>
          </a:xfrm>
          <a:prstGeom prst="triangle">
            <a:avLst/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78" name="Равнобедренный треугольник 177"/>
          <p:cNvSpPr/>
          <p:nvPr/>
        </p:nvSpPr>
        <p:spPr>
          <a:xfrm rot="16200000" flipH="1" flipV="1">
            <a:off x="163035" y="2978487"/>
            <a:ext cx="130607" cy="56259"/>
          </a:xfrm>
          <a:prstGeom prst="triangle">
            <a:avLst/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80" name="Равнобедренный треугольник 179"/>
          <p:cNvSpPr/>
          <p:nvPr/>
        </p:nvSpPr>
        <p:spPr>
          <a:xfrm rot="16200000" flipH="1" flipV="1">
            <a:off x="163035" y="3853445"/>
            <a:ext cx="130607" cy="56259"/>
          </a:xfrm>
          <a:prstGeom prst="triangle">
            <a:avLst/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81" name="Равнобедренный треугольник 180"/>
          <p:cNvSpPr/>
          <p:nvPr/>
        </p:nvSpPr>
        <p:spPr>
          <a:xfrm rot="16200000" flipH="1" flipV="1">
            <a:off x="163035" y="4369116"/>
            <a:ext cx="130607" cy="56259"/>
          </a:xfrm>
          <a:prstGeom prst="triangle">
            <a:avLst/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8635509" y="6379892"/>
            <a:ext cx="307838" cy="326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 smtClean="0"/>
              <a:t>8</a:t>
            </a:r>
            <a:endParaRPr lang="ru-RU" sz="1200" dirty="0"/>
          </a:p>
        </p:txBody>
      </p:sp>
      <p:sp>
        <p:nvSpPr>
          <p:cNvPr id="183" name="Прямоугольник 182"/>
          <p:cNvSpPr/>
          <p:nvPr/>
        </p:nvSpPr>
        <p:spPr>
          <a:xfrm>
            <a:off x="365394" y="5652449"/>
            <a:ext cx="1662001" cy="196347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lnSpc>
                <a:spcPts val="877"/>
              </a:lnSpc>
            </a:pPr>
            <a:r>
              <a:rPr lang="ru-RU" sz="900" dirty="0" smtClean="0"/>
              <a:t>ГУ ЯО Центр помощи детям</a:t>
            </a:r>
            <a:endParaRPr lang="ru-RU" sz="900" dirty="0"/>
          </a:p>
        </p:txBody>
      </p:sp>
      <p:cxnSp>
        <p:nvCxnSpPr>
          <p:cNvPr id="184" name="Прямая соединительная линия 183"/>
          <p:cNvCxnSpPr/>
          <p:nvPr/>
        </p:nvCxnSpPr>
        <p:spPr>
          <a:xfrm rot="5400000">
            <a:off x="1863665" y="4569089"/>
            <a:ext cx="1" cy="2862898"/>
          </a:xfrm>
          <a:prstGeom prst="line">
            <a:avLst/>
          </a:prstGeom>
          <a:ln>
            <a:solidFill>
              <a:srgbClr val="8509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Прямоугольник 185"/>
          <p:cNvSpPr/>
          <p:nvPr/>
        </p:nvSpPr>
        <p:spPr>
          <a:xfrm>
            <a:off x="6435416" y="5680871"/>
            <a:ext cx="2006621" cy="293865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87" name="TextBox 186"/>
          <p:cNvSpPr txBox="1"/>
          <p:nvPr/>
        </p:nvSpPr>
        <p:spPr>
          <a:xfrm>
            <a:off x="6111364" y="5721001"/>
            <a:ext cx="373456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100</a:t>
            </a:r>
            <a:endParaRPr lang="ru-RU" sz="1000" dirty="0"/>
          </a:p>
        </p:txBody>
      </p:sp>
      <p:pic>
        <p:nvPicPr>
          <p:cNvPr id="189" name="Picture 8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9" r="46560" b="24702"/>
          <a:stretch/>
        </p:blipFill>
        <p:spPr bwMode="auto">
          <a:xfrm rot="5400000">
            <a:off x="3861283" y="3995673"/>
            <a:ext cx="310191" cy="358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6"/>
          <p:cNvPicPr preferRelativeResize="0">
            <a:picLocks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18" t="25629" r="38889" b="23415"/>
          <a:stretch/>
        </p:blipFill>
        <p:spPr bwMode="auto">
          <a:xfrm rot="5400000">
            <a:off x="5526180" y="5783701"/>
            <a:ext cx="277539" cy="3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1" name="TextBox 190"/>
          <p:cNvSpPr txBox="1"/>
          <p:nvPr/>
        </p:nvSpPr>
        <p:spPr>
          <a:xfrm>
            <a:off x="3891012" y="5671962"/>
            <a:ext cx="399104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99,9</a:t>
            </a:r>
            <a:endParaRPr lang="ru-RU" sz="1000" dirty="0"/>
          </a:p>
        </p:txBody>
      </p:sp>
      <p:sp>
        <p:nvSpPr>
          <p:cNvPr id="192" name="TextBox 191"/>
          <p:cNvSpPr txBox="1"/>
          <p:nvPr/>
        </p:nvSpPr>
        <p:spPr>
          <a:xfrm>
            <a:off x="5492059" y="5671962"/>
            <a:ext cx="328572" cy="234819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ru-RU" sz="1000" dirty="0" smtClean="0"/>
              <a:t>0,1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949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20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>РАСПРЕДЕЛЕНИЕ УСЛУГ ПО ВИДАМ РАБОТ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363272" cy="5544616"/>
          </a:xfrm>
        </p:spPr>
        <p:txBody>
          <a:bodyPr/>
          <a:lstStyle/>
          <a:p>
            <a:r>
              <a:rPr lang="ru-RU" dirty="0" smtClean="0"/>
              <a:t>12                                                                                        </a:t>
            </a:r>
            <a:r>
              <a:rPr lang="ru-RU" sz="2400" b="1" dirty="0" smtClean="0"/>
              <a:t>12412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4752528" cy="53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endParaRPr lang="ru-RU" dirty="0" smtClean="0"/>
          </a:p>
          <a:p>
            <a:pPr algn="r"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5" y="908720"/>
            <a:ext cx="5184575" cy="5996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ПСИХОЛОГИЧЕСКОЕ ПРОСВЕЩЕНИЕ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ПСИХОЛОГИЧЕСКАЯ ПРОФИЛАКТИКА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ПСИХОЛОГИЧЕСКАЯ ДИАГНОСТИКА                 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ПСИХОЛОГИЧЕСКОЕ  КОНСУЛЬТИРОВАНИЕ                                          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ПСИХОЛОГИЧЕСКОЕ РАЗВИТИЕ И КОРРЕКЦИЯ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СОЦИАЛЬНО – ПСИХОЛОГИЧЕСКИЙ МОНИТОРИНГ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СОЦИАЛЬНО –ПСИХОЛОГИЧЕСКОЕ ПРОЕКТИРОВАНИЕ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70C0"/>
                </a:solidFill>
              </a:rPr>
              <a:t>СОЦИАЛЬНО-ПСИХОЛОГИЧЕСКАЯ ЭКСПЕРТИЗА</a:t>
            </a: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1124744"/>
            <a:ext cx="1584176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1556792"/>
            <a:ext cx="1224136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988840"/>
            <a:ext cx="1368152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2492896"/>
            <a:ext cx="936104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2924944"/>
            <a:ext cx="936104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789040"/>
            <a:ext cx="1080120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24128" y="4797152"/>
            <a:ext cx="720080" cy="2160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5589240"/>
            <a:ext cx="576064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380312" y="148478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7366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452320" y="184482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8833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452320" y="234888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4150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452320" y="285293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4175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52320" y="36450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5752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452320" y="465313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1251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544522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455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РАСПРЕДЕЛЕНИЕ УСЛУГ ПО КОНТИНГЕНТУ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19256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ДОШКОЛЬНИКИ                                                </a:t>
            </a:r>
            <a:r>
              <a:rPr lang="ru-RU" sz="2800" b="1" dirty="0" smtClean="0"/>
              <a:t>4301  </a:t>
            </a:r>
            <a:r>
              <a:rPr lang="ru-RU" sz="2800" dirty="0" smtClean="0"/>
              <a:t>              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МЛАДШИЕ ШКОЛЬНИКИ                                </a:t>
            </a:r>
            <a:r>
              <a:rPr lang="ru-RU" sz="2800" b="1" dirty="0" smtClean="0"/>
              <a:t>7544</a:t>
            </a:r>
          </a:p>
          <a:p>
            <a:pPr>
              <a:buNone/>
            </a:pPr>
            <a:r>
              <a:rPr lang="ru-RU" sz="2800" dirty="0" smtClean="0"/>
              <a:t>ПОДРОСТКИ                                                       </a:t>
            </a:r>
            <a:r>
              <a:rPr lang="ru-RU" sz="2800" b="1" dirty="0" smtClean="0"/>
              <a:t>10360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СТАРШИЕ ШКОЛЬНИКИ                                   </a:t>
            </a:r>
            <a:r>
              <a:rPr lang="ru-RU" sz="2800" b="1" dirty="0" smtClean="0"/>
              <a:t>4370</a:t>
            </a:r>
          </a:p>
          <a:p>
            <a:pPr>
              <a:buNone/>
            </a:pPr>
            <a:r>
              <a:rPr lang="ru-RU" sz="2800" dirty="0" smtClean="0"/>
              <a:t>ПЕДАГОГИ                                                           </a:t>
            </a:r>
            <a:r>
              <a:rPr lang="ru-RU" sz="2800" b="1" dirty="0" smtClean="0"/>
              <a:t>2521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АДМИНИСТРАЦИЯ                                             </a:t>
            </a:r>
            <a:r>
              <a:rPr lang="ru-RU" sz="2800" b="1" dirty="0" smtClean="0"/>
              <a:t>226</a:t>
            </a:r>
          </a:p>
          <a:p>
            <a:pPr>
              <a:buNone/>
            </a:pPr>
            <a:r>
              <a:rPr lang="ru-RU" sz="2800" dirty="0" smtClean="0"/>
              <a:t>РОДИТЕЛИ                                                          </a:t>
            </a:r>
            <a:r>
              <a:rPr lang="ru-RU" sz="2800" b="1" dirty="0" smtClean="0"/>
              <a:t>7908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СТУДЕНТЫ                                                              </a:t>
            </a:r>
            <a:r>
              <a:rPr lang="ru-RU" sz="2800" b="1" dirty="0" smtClean="0"/>
              <a:t>3</a:t>
            </a:r>
          </a:p>
          <a:p>
            <a:pPr>
              <a:buNone/>
            </a:pPr>
            <a:r>
              <a:rPr lang="ru-RU" sz="2800" dirty="0" smtClean="0"/>
              <a:t>ДРУГИЕ                                                                    </a:t>
            </a:r>
            <a:r>
              <a:rPr lang="ru-RU" sz="2800" b="1" dirty="0" smtClean="0"/>
              <a:t>97 </a:t>
            </a:r>
            <a:r>
              <a:rPr lang="ru-RU" sz="2800" dirty="0" smtClean="0"/>
              <a:t>                                                            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052736"/>
            <a:ext cx="1008112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484784"/>
            <a:ext cx="1512168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060848"/>
            <a:ext cx="2016224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4716016" y="2564904"/>
            <a:ext cx="1224136" cy="2880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4716016" y="3068960"/>
            <a:ext cx="936104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4788024" y="3645024"/>
            <a:ext cx="432048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4149080"/>
            <a:ext cx="1728192" cy="2880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716016" y="4653136"/>
            <a:ext cx="72008" cy="2160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flipV="1">
            <a:off x="4716016" y="5085184"/>
            <a:ext cx="216024" cy="1440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600</TotalTime>
  <Words>991</Words>
  <Application>Microsoft Office PowerPoint</Application>
  <PresentationFormat>Экран (4:3)</PresentationFormat>
  <Paragraphs>243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«Развитие психолого-педагогического сопровождения детей в системе образования района» </vt:lpstr>
      <vt:lpstr>Риски детства: </vt:lpstr>
      <vt:lpstr>Исходя из этого необходимо: </vt:lpstr>
      <vt:lpstr>Кадровый состав:</vt:lpstr>
      <vt:lpstr>Презентация PowerPoint</vt:lpstr>
      <vt:lpstr>РАСПРЕДЕЛЕНИЕ УСЛУГ ПО НАПРАВЛЕНИЯМ ДЕЯТЕЛЬНОСТИ</vt:lpstr>
      <vt:lpstr>Презентация PowerPoint</vt:lpstr>
      <vt:lpstr>          РАСПРЕДЕЛЕНИЕ УСЛУГ ПО ВИДАМ РАБОТ</vt:lpstr>
      <vt:lpstr>РАСПРЕДЕЛЕНИЕ УСЛУГ ПО КОНТИНГЕНТУ </vt:lpstr>
      <vt:lpstr>АКТУАЛЬНЫЕ ВИДЫ ДЕЯТЕЛЬНОСТИ</vt:lpstr>
      <vt:lpstr>Презентация PowerPoint</vt:lpstr>
      <vt:lpstr>Презентация PowerPoint</vt:lpstr>
      <vt:lpstr>Учить учиться = обнимать необъятное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УСЛУГ ПО НАПРАВЛЕНИЯМ ДЕЯТЕЛЬНОСТИ</dc:title>
  <dc:creator>142453</dc:creator>
  <cp:lastModifiedBy>Оксана</cp:lastModifiedBy>
  <cp:revision>59</cp:revision>
  <dcterms:created xsi:type="dcterms:W3CDTF">2018-08-22T12:54:16Z</dcterms:created>
  <dcterms:modified xsi:type="dcterms:W3CDTF">2018-08-24T08:36:29Z</dcterms:modified>
</cp:coreProperties>
</file>