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84" autoAdjust="0"/>
  </p:normalViewPr>
  <p:slideViewPr>
    <p:cSldViewPr>
      <p:cViewPr varScale="1">
        <p:scale>
          <a:sx n="100" d="100"/>
          <a:sy n="100" d="100"/>
        </p:scale>
        <p:origin x="-9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6E22-C899-4467-8342-1A28710E297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CB5EC1A-F145-4831-83D2-29AF9C8E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6E22-C899-4467-8342-1A28710E297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EC1A-F145-4831-83D2-29AF9C8E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6E22-C899-4467-8342-1A28710E297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EC1A-F145-4831-83D2-29AF9C8E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6E22-C899-4467-8342-1A28710E297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EC1A-F145-4831-83D2-29AF9C8E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6E22-C899-4467-8342-1A28710E297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EC1A-F145-4831-83D2-29AF9C8E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6E22-C899-4467-8342-1A28710E297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EC1A-F145-4831-83D2-29AF9C8E4C3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6E22-C899-4467-8342-1A28710E297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EC1A-F145-4831-83D2-29AF9C8E4C3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6E22-C899-4467-8342-1A28710E297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EC1A-F145-4831-83D2-29AF9C8E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6E22-C899-4467-8342-1A28710E297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EC1A-F145-4831-83D2-29AF9C8E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6E22-C899-4467-8342-1A28710E297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EC1A-F145-4831-83D2-29AF9C8E4C3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6E22-C899-4467-8342-1A28710E297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EC1A-F145-4831-83D2-29AF9C8E4C3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80F6E22-C899-4467-8342-1A28710E297F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CB5EC1A-F145-4831-83D2-29AF9C8E4C3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416824" cy="260412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  </a:t>
            </a:r>
            <a:r>
              <a:rPr lang="ru-RU" sz="6600" dirty="0"/>
              <a:t>З</a:t>
            </a:r>
            <a:r>
              <a:rPr lang="ru-RU" sz="6600" dirty="0" smtClean="0"/>
              <a:t>ащита </a:t>
            </a:r>
            <a:r>
              <a:rPr lang="ru-RU" sz="6600" dirty="0"/>
              <a:t>прав и интересов детей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3645024"/>
            <a:ext cx="3886200" cy="1521570"/>
          </a:xfrm>
        </p:spPr>
        <p:txBody>
          <a:bodyPr>
            <a:noAutofit/>
          </a:bodyPr>
          <a:lstStyle/>
          <a:p>
            <a:r>
              <a:rPr lang="ru-RU" sz="2400" dirty="0" smtClean="0"/>
              <a:t>Крылова Е.В., заместитель директора Департамента образования Администрации ТМР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3226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008112"/>
          </a:xfrm>
        </p:spPr>
        <p:txBody>
          <a:bodyPr>
            <a:noAutofit/>
          </a:bodyPr>
          <a:lstStyle/>
          <a:p>
            <a:r>
              <a:rPr lang="ru-RU" sz="2000" b="1" dirty="0"/>
              <a:t>Для достижения цели Концепции необходимо решение</a:t>
            </a:r>
            <a:r>
              <a:rPr lang="ru-RU" sz="2000" dirty="0"/>
              <a:t> </a:t>
            </a:r>
            <a:r>
              <a:rPr lang="ru-RU" sz="2000" b="1" dirty="0"/>
              <a:t>следующих задач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4824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снижение </a:t>
            </a:r>
            <a:r>
              <a:rPr lang="ru-RU" dirty="0"/>
              <a:t>количества правонарушений, совершенных несовершеннолетними, в том числе повторных;</a:t>
            </a:r>
          </a:p>
          <a:p>
            <a:r>
              <a:rPr lang="ru-RU" dirty="0"/>
              <a:t>реализация права каждого ребенка жить и воспитываться в семье, укрепление института семьи;</a:t>
            </a:r>
          </a:p>
          <a:p>
            <a:r>
              <a:rPr lang="ru-RU" dirty="0"/>
              <a:t>создание условий для формирования достойной жизненной перспективы;</a:t>
            </a:r>
          </a:p>
          <a:p>
            <a:r>
              <a:rPr lang="ru-RU" dirty="0"/>
              <a:t>совершенствование механизмов управления органами и учреждениями системы профилактики безнадзорности и правонарушений несовершеннолетних, включая повышение эффективности межведомственного взаимодействия;</a:t>
            </a:r>
          </a:p>
          <a:p>
            <a:r>
              <a:rPr lang="ru-RU" dirty="0"/>
              <a:t>совершенствование имеющихся и внедрение новых технологий и методов профилактической работы с несовершеннолетними, в том числе расширение практики применения технологий восстановительного подхода с учетом эффективной практики субъектов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283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08912" cy="5328592"/>
          </a:xfrm>
        </p:spPr>
        <p:txBody>
          <a:bodyPr>
            <a:normAutofit/>
          </a:bodyPr>
          <a:lstStyle/>
          <a:p>
            <a:r>
              <a:rPr lang="ru-RU" sz="2400" dirty="0"/>
              <a:t>Количество преступлений, совершенных несовершеннолетними и при их соучастии </a:t>
            </a:r>
            <a:r>
              <a:rPr lang="ru-RU" sz="2400" dirty="0" smtClean="0"/>
              <a:t> </a:t>
            </a:r>
          </a:p>
          <a:p>
            <a:pPr marL="6858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в </a:t>
            </a:r>
            <a:r>
              <a:rPr lang="ru-RU" sz="2400" dirty="0"/>
              <a:t>2016  - 36,     в 2017- 12 </a:t>
            </a:r>
            <a:endParaRPr lang="ru-RU" sz="2400" dirty="0" smtClean="0"/>
          </a:p>
          <a:p>
            <a:pPr marL="68580" indent="0">
              <a:buNone/>
            </a:pPr>
            <a:endParaRPr lang="ru-RU" sz="2400" dirty="0"/>
          </a:p>
          <a:p>
            <a:r>
              <a:rPr lang="ru-RU" sz="2400" dirty="0"/>
              <a:t>За 7 мес. 2018 года участниками 10 преступлений стали 10 </a:t>
            </a:r>
            <a:r>
              <a:rPr lang="ru-RU" sz="2400" dirty="0" smtClean="0"/>
              <a:t>подростков, за </a:t>
            </a:r>
            <a:r>
              <a:rPr lang="ru-RU" sz="2400" dirty="0"/>
              <a:t>аналогичный период 2017 года – 5  подростков совершили 4 </a:t>
            </a:r>
            <a:r>
              <a:rPr lang="ru-RU" sz="2400" dirty="0" smtClean="0"/>
              <a:t>правонарушения</a:t>
            </a:r>
          </a:p>
          <a:p>
            <a:pPr marL="68580" indent="0">
              <a:buNone/>
            </a:pPr>
            <a:endParaRPr lang="ru-RU" sz="2400" dirty="0"/>
          </a:p>
          <a:p>
            <a:r>
              <a:rPr lang="ru-RU" sz="2400" dirty="0"/>
              <a:t>На учете в подразделении по делам </a:t>
            </a:r>
            <a:r>
              <a:rPr lang="ru-RU" sz="2400" dirty="0" smtClean="0"/>
              <a:t>несовершеннолетних</a:t>
            </a:r>
          </a:p>
          <a:p>
            <a:pPr marL="6858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в   </a:t>
            </a:r>
            <a:r>
              <a:rPr lang="ru-RU" sz="2400" dirty="0"/>
              <a:t>2017 году 83  несовершеннолетних, </a:t>
            </a:r>
            <a:endParaRPr lang="ru-RU" sz="2400" dirty="0" smtClean="0"/>
          </a:p>
          <a:p>
            <a:pPr marL="6858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за   </a:t>
            </a:r>
            <a:r>
              <a:rPr lang="ru-RU" sz="2400" dirty="0"/>
              <a:t>7 мес. 2018 года - 80 несовершеннолетних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599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918648" cy="850106"/>
          </a:xfrm>
        </p:spPr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sz="2400" b="1" dirty="0"/>
              <a:t>Ожидаемые результаты реализации Концепции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136904" cy="4547964"/>
          </a:xfrm>
        </p:spPr>
        <p:txBody>
          <a:bodyPr/>
          <a:lstStyle/>
          <a:p>
            <a:r>
              <a:rPr lang="ru-RU" sz="2400" dirty="0" smtClean="0"/>
              <a:t>снижение </a:t>
            </a:r>
            <a:r>
              <a:rPr lang="ru-RU" sz="2400" dirty="0"/>
              <a:t>доли несовершеннолетних, совершивших преступления, в общей численности несовершеннолетних в возрасте от 14 до 17 лет;</a:t>
            </a:r>
          </a:p>
          <a:p>
            <a:r>
              <a:rPr lang="ru-RU" sz="2400" dirty="0"/>
              <a:t>снижение доли осужденных несовершеннолетних, совершивших повторные преступления, в общей численности несовершеннолетних, состоящих на учете в уголовно-исполнительных инспекциях;</a:t>
            </a:r>
          </a:p>
          <a:p>
            <a:r>
              <a:rPr lang="ru-RU" sz="2400" dirty="0"/>
              <a:t>повышение до 100  процентов доли несовершеннолетних, приступивших к обучению в общеобразовательных организациях, в общей численности несовершеннолетних, подлежащих обучению.</a:t>
            </a:r>
          </a:p>
        </p:txBody>
      </p:sp>
    </p:spTree>
    <p:extLst>
      <p:ext uri="{BB962C8B-B14F-4D97-AF65-F5344CB8AC3E}">
        <p14:creationId xmlns:p14="http://schemas.microsoft.com/office/powerpoint/2010/main" val="3105319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772400" cy="48573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600" dirty="0"/>
              <a:t>В </a:t>
            </a:r>
            <a:r>
              <a:rPr lang="ru-RU" sz="3600" dirty="0" smtClean="0"/>
              <a:t>уголовно-исполнительной инспекции </a:t>
            </a:r>
            <a:r>
              <a:rPr lang="ru-RU" sz="3600" dirty="0"/>
              <a:t>состояло на учете  подростков, совершивших преступления и осужденных к наказаниям без изоляции от общества, </a:t>
            </a:r>
          </a:p>
          <a:p>
            <a:r>
              <a:rPr lang="ru-RU" sz="3600" dirty="0"/>
              <a:t>На </a:t>
            </a:r>
            <a:r>
              <a:rPr lang="ru-RU" sz="3600" dirty="0" smtClean="0"/>
              <a:t>01.08.2017 </a:t>
            </a:r>
            <a:r>
              <a:rPr lang="ru-RU" sz="3600" dirty="0"/>
              <a:t>года – 5 человек, </a:t>
            </a:r>
          </a:p>
          <a:p>
            <a:r>
              <a:rPr lang="ru-RU" sz="3600" dirty="0"/>
              <a:t>на 01.08.2018 году  – 3  человека.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3974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80627"/>
            <a:ext cx="8784977" cy="6588733"/>
          </a:xfrm>
        </p:spPr>
      </p:pic>
    </p:spTree>
    <p:extLst>
      <p:ext uri="{BB962C8B-B14F-4D97-AF65-F5344CB8AC3E}">
        <p14:creationId xmlns:p14="http://schemas.microsoft.com/office/powerpoint/2010/main" val="1267438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772400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600" dirty="0"/>
              <a:t>К</a:t>
            </a:r>
            <a:r>
              <a:rPr lang="ru-RU" sz="3600" dirty="0" smtClean="0"/>
              <a:t>оличество </a:t>
            </a:r>
            <a:r>
              <a:rPr lang="ru-RU" sz="3600" dirty="0"/>
              <a:t>детей, оставшихся без попечения </a:t>
            </a:r>
            <a:r>
              <a:rPr lang="ru-RU" sz="3600" dirty="0" smtClean="0"/>
              <a:t>родителей и </a:t>
            </a:r>
            <a:r>
              <a:rPr lang="ru-RU" sz="3600" dirty="0" smtClean="0"/>
              <a:t>воспитывающихся в семьях, </a:t>
            </a:r>
          </a:p>
          <a:p>
            <a:pPr marL="68580" indent="0">
              <a:buNone/>
            </a:pPr>
            <a:r>
              <a:rPr lang="ru-RU" sz="3600" dirty="0" smtClean="0"/>
              <a:t>   на  </a:t>
            </a:r>
            <a:r>
              <a:rPr lang="ru-RU" sz="3600" dirty="0"/>
              <a:t>01.01.2017 года – 160</a:t>
            </a:r>
            <a:r>
              <a:rPr lang="ru-RU" sz="3600" dirty="0"/>
              <a:t>, из них, 27 – сирот,</a:t>
            </a:r>
          </a:p>
          <a:p>
            <a:r>
              <a:rPr lang="ru-RU" sz="3600" dirty="0"/>
              <a:t>на  </a:t>
            </a:r>
            <a:r>
              <a:rPr lang="ru-RU" sz="3600" dirty="0" smtClean="0"/>
              <a:t>01.01.2018-159</a:t>
            </a:r>
            <a:r>
              <a:rPr lang="ru-RU" sz="3600" dirty="0"/>
              <a:t>, из них, </a:t>
            </a:r>
            <a:r>
              <a:rPr lang="ru-RU" sz="3600" dirty="0" smtClean="0"/>
              <a:t>26 - сирот</a:t>
            </a:r>
            <a:r>
              <a:rPr lang="ru-RU" sz="3600" dirty="0"/>
              <a:t>, </a:t>
            </a:r>
          </a:p>
          <a:p>
            <a:r>
              <a:rPr lang="ru-RU" sz="3600" dirty="0"/>
              <a:t>на  </a:t>
            </a:r>
            <a:r>
              <a:rPr lang="ru-RU" sz="3600" dirty="0" smtClean="0"/>
              <a:t>01.08.2018-150</a:t>
            </a:r>
            <a:r>
              <a:rPr lang="ru-RU" sz="3600" dirty="0"/>
              <a:t>, из них, 29 - </a:t>
            </a:r>
            <a:r>
              <a:rPr lang="ru-RU" sz="3600" dirty="0" smtClean="0"/>
              <a:t>сирот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04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4641305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ru-RU" sz="3600" dirty="0"/>
              <a:t>В пьесе </a:t>
            </a:r>
            <a:r>
              <a:rPr lang="ru-RU" sz="3600"/>
              <a:t>Иона </a:t>
            </a:r>
            <a:r>
              <a:rPr lang="ru-RU" sz="3600" smtClean="0"/>
              <a:t>Друцэ</a:t>
            </a:r>
            <a:r>
              <a:rPr lang="ru-RU" sz="3600" dirty="0" smtClean="0"/>
              <a:t> </a:t>
            </a:r>
            <a:r>
              <a:rPr lang="ru-RU" sz="3600" dirty="0"/>
              <a:t>"Птицы нашей </a:t>
            </a:r>
            <a:r>
              <a:rPr lang="ru-RU" sz="3600" dirty="0" smtClean="0"/>
              <a:t>молодости</a:t>
            </a:r>
            <a:r>
              <a:rPr lang="ru-RU" sz="3600" dirty="0"/>
              <a:t> "</a:t>
            </a:r>
            <a:r>
              <a:rPr lang="ru-RU" sz="3600" dirty="0" smtClean="0"/>
              <a:t> героиня обращается к мудрой старушке с вопросом, что нужно сделать, чтоб ребенок вырос хорошим человеком. В ответ услышала: </a:t>
            </a:r>
            <a:r>
              <a:rPr lang="ru-RU" sz="3600" b="1" dirty="0" smtClean="0"/>
              <a:t>"</a:t>
            </a:r>
            <a:r>
              <a:rPr lang="ru-RU" sz="4400" b="1" dirty="0" smtClean="0"/>
              <a:t>Научи</a:t>
            </a:r>
            <a:r>
              <a:rPr lang="ru-RU" sz="4400" b="1" dirty="0"/>
              <a:t> его вовремя </a:t>
            </a:r>
            <a:r>
              <a:rPr lang="ru-RU" sz="4400" b="1" dirty="0" smtClean="0"/>
              <a:t> смеяться</a:t>
            </a:r>
            <a:r>
              <a:rPr lang="ru-RU" sz="4400" b="1" dirty="0"/>
              <a:t> </a:t>
            </a:r>
            <a:r>
              <a:rPr lang="ru-RU" sz="4400" b="1" dirty="0" smtClean="0"/>
              <a:t> и</a:t>
            </a:r>
            <a:r>
              <a:rPr lang="ru-RU" sz="4400" b="1" dirty="0"/>
              <a:t> </a:t>
            </a:r>
            <a:endParaRPr lang="ru-RU" sz="4400" b="1" dirty="0" smtClean="0"/>
          </a:p>
          <a:p>
            <a:pPr marL="68580" indent="0">
              <a:buNone/>
            </a:pPr>
            <a:r>
              <a:rPr lang="ru-RU" sz="4400" b="1" dirty="0" smtClean="0"/>
              <a:t>вовремя</a:t>
            </a:r>
            <a:r>
              <a:rPr lang="ru-RU" sz="4400" b="1" dirty="0"/>
              <a:t> </a:t>
            </a:r>
            <a:r>
              <a:rPr lang="ru-RU" sz="4400" b="1" dirty="0" smtClean="0"/>
              <a:t>плакать. </a:t>
            </a:r>
            <a:r>
              <a:rPr lang="ru-RU" sz="4400" b="1" dirty="0"/>
              <a:t>О</a:t>
            </a:r>
            <a:r>
              <a:rPr lang="ru-RU" sz="4400" b="1" dirty="0" smtClean="0"/>
              <a:t>стальное </a:t>
            </a:r>
            <a:r>
              <a:rPr lang="ru-RU" sz="4400" b="1" dirty="0"/>
              <a:t>он поймет сам…".</a:t>
            </a:r>
            <a:endParaRPr lang="ru-RU" sz="44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34463729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TM01859862[[fn=Поп-музыка]]</Template>
  <TotalTime>83</TotalTime>
  <Words>290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Urban Pop</vt:lpstr>
      <vt:lpstr>  Защита прав и интересов детей</vt:lpstr>
      <vt:lpstr>Для достижения цели Концепции необходимо решение следующих задач:</vt:lpstr>
      <vt:lpstr>Презентация PowerPoint</vt:lpstr>
      <vt:lpstr> Ожидаемые результаты реализации Концепции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прав и интересов детей</dc:title>
  <dc:creator>User</dc:creator>
  <cp:lastModifiedBy>user</cp:lastModifiedBy>
  <cp:revision>13</cp:revision>
  <dcterms:created xsi:type="dcterms:W3CDTF">2018-08-26T10:21:35Z</dcterms:created>
  <dcterms:modified xsi:type="dcterms:W3CDTF">2018-08-27T06:01:43Z</dcterms:modified>
</cp:coreProperties>
</file>