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40" r:id="rId2"/>
    <p:sldMasterId id="2147483814" r:id="rId3"/>
    <p:sldMasterId id="2147483801" r:id="rId4"/>
    <p:sldMasterId id="2147483764" r:id="rId5"/>
    <p:sldMasterId id="2147483789" r:id="rId6"/>
    <p:sldMasterId id="2147483777" r:id="rId7"/>
  </p:sldMasterIdLst>
  <p:notesMasterIdLst>
    <p:notesMasterId r:id="rId64"/>
  </p:notesMasterIdLst>
  <p:sldIdLst>
    <p:sldId id="453" r:id="rId8"/>
    <p:sldId id="454" r:id="rId9"/>
    <p:sldId id="256" r:id="rId10"/>
    <p:sldId id="331" r:id="rId11"/>
    <p:sldId id="326" r:id="rId12"/>
    <p:sldId id="461" r:id="rId13"/>
    <p:sldId id="445" r:id="rId14"/>
    <p:sldId id="432" r:id="rId15"/>
    <p:sldId id="486" r:id="rId16"/>
    <p:sldId id="447" r:id="rId17"/>
    <p:sldId id="446" r:id="rId18"/>
    <p:sldId id="500" r:id="rId19"/>
    <p:sldId id="442" r:id="rId20"/>
    <p:sldId id="443" r:id="rId21"/>
    <p:sldId id="327" r:id="rId22"/>
    <p:sldId id="462" r:id="rId23"/>
    <p:sldId id="328" r:id="rId24"/>
    <p:sldId id="450" r:id="rId25"/>
    <p:sldId id="485" r:id="rId26"/>
    <p:sldId id="487" r:id="rId27"/>
    <p:sldId id="451" r:id="rId28"/>
    <p:sldId id="348" r:id="rId29"/>
    <p:sldId id="501" r:id="rId30"/>
    <p:sldId id="329" r:id="rId31"/>
    <p:sldId id="349" r:id="rId32"/>
    <p:sldId id="356" r:id="rId33"/>
    <p:sldId id="353" r:id="rId34"/>
    <p:sldId id="452" r:id="rId35"/>
    <p:sldId id="482" r:id="rId36"/>
    <p:sldId id="455" r:id="rId37"/>
    <p:sldId id="457" r:id="rId38"/>
    <p:sldId id="458" r:id="rId39"/>
    <p:sldId id="463" r:id="rId40"/>
    <p:sldId id="464" r:id="rId41"/>
    <p:sldId id="465" r:id="rId42"/>
    <p:sldId id="502" r:id="rId43"/>
    <p:sldId id="503" r:id="rId44"/>
    <p:sldId id="466" r:id="rId45"/>
    <p:sldId id="468" r:id="rId46"/>
    <p:sldId id="471" r:id="rId47"/>
    <p:sldId id="470" r:id="rId48"/>
    <p:sldId id="472" r:id="rId49"/>
    <p:sldId id="469" r:id="rId50"/>
    <p:sldId id="473" r:id="rId51"/>
    <p:sldId id="488" r:id="rId52"/>
    <p:sldId id="490" r:id="rId53"/>
    <p:sldId id="491" r:id="rId54"/>
    <p:sldId id="475" r:id="rId55"/>
    <p:sldId id="493" r:id="rId56"/>
    <p:sldId id="494" r:id="rId57"/>
    <p:sldId id="476" r:id="rId58"/>
    <p:sldId id="495" r:id="rId59"/>
    <p:sldId id="477" r:id="rId60"/>
    <p:sldId id="496" r:id="rId61"/>
    <p:sldId id="484" r:id="rId62"/>
    <p:sldId id="426" r:id="rId6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FF89"/>
    <a:srgbClr val="B4FC8C"/>
    <a:srgbClr val="3A669C"/>
    <a:srgbClr val="4274B0"/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C82280-845C-4D87-AAB7-2F9A68C0B89E}" type="doc">
      <dgm:prSet loTypeId="urn:microsoft.com/office/officeart/2005/8/layout/hierarchy3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78F1EA4-A7B7-41F7-ABC1-4098849A2A6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План основных мероприятий до 2020 года, проводимых в рамках Десятилетия детства </a:t>
          </a:r>
          <a:endParaRPr lang="ru-RU" b="1" dirty="0">
            <a:solidFill>
              <a:schemeClr val="tx1"/>
            </a:solidFill>
          </a:endParaRPr>
        </a:p>
      </dgm:t>
    </dgm:pt>
    <dgm:pt modelId="{AABE4A6E-275A-414E-AA10-7CC3DF12E155}" type="parTrans" cxnId="{AD095AF1-40B9-4DDC-A697-6493BA482BAC}">
      <dgm:prSet/>
      <dgm:spPr/>
      <dgm:t>
        <a:bodyPr/>
        <a:lstStyle/>
        <a:p>
          <a:endParaRPr lang="ru-RU"/>
        </a:p>
      </dgm:t>
    </dgm:pt>
    <dgm:pt modelId="{3A14D8D2-0DDF-49C0-A8FB-06C0FCFF38E0}" type="sibTrans" cxnId="{AD095AF1-40B9-4DDC-A697-6493BA482BAC}">
      <dgm:prSet/>
      <dgm:spPr/>
      <dgm:t>
        <a:bodyPr/>
        <a:lstStyle/>
        <a:p>
          <a:endParaRPr lang="ru-RU"/>
        </a:p>
      </dgm:t>
    </dgm:pt>
    <dgm:pt modelId="{310BF1B0-FAE5-4948-A115-CDDB40A10E5A}">
      <dgm:prSet phldrT="[Текст]"/>
      <dgm:spPr/>
      <dgm:t>
        <a:bodyPr/>
        <a:lstStyle/>
        <a:p>
          <a:r>
            <a:rPr lang="ru-RU" dirty="0" smtClean="0"/>
            <a:t>Утверждён Распоряжением Правительства РФ от 6 июля 2018 года №1375-р</a:t>
          </a:r>
          <a:endParaRPr lang="ru-RU" dirty="0"/>
        </a:p>
      </dgm:t>
    </dgm:pt>
    <dgm:pt modelId="{1E03D6B9-9EEA-4F94-AAAF-5CF2DBB9011D}" type="parTrans" cxnId="{F68E0302-3A35-4C6D-A750-D8CA05F84400}">
      <dgm:prSet/>
      <dgm:spPr/>
      <dgm:t>
        <a:bodyPr/>
        <a:lstStyle/>
        <a:p>
          <a:endParaRPr lang="ru-RU"/>
        </a:p>
      </dgm:t>
    </dgm:pt>
    <dgm:pt modelId="{CE42C8C8-8CD9-465E-9723-2AC8DFF5CC65}" type="sibTrans" cxnId="{F68E0302-3A35-4C6D-A750-D8CA05F84400}">
      <dgm:prSet/>
      <dgm:spPr/>
      <dgm:t>
        <a:bodyPr/>
        <a:lstStyle/>
        <a:p>
          <a:endParaRPr lang="ru-RU"/>
        </a:p>
      </dgm:t>
    </dgm:pt>
    <dgm:pt modelId="{66C6D240-2D38-4E4B-A489-8D91A91521F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План мероприятий, проводимых в Ярославской области в рамках Десятилетия детства на 2018 - 2020 годы</a:t>
          </a:r>
          <a:endParaRPr lang="ru-RU" b="1" dirty="0">
            <a:solidFill>
              <a:schemeClr val="tx1"/>
            </a:solidFill>
          </a:endParaRPr>
        </a:p>
      </dgm:t>
    </dgm:pt>
    <dgm:pt modelId="{60AC75C7-B569-4967-B574-05D6E80F3F55}" type="parTrans" cxnId="{AACDAA39-4A0A-42E7-A9FB-DC21515F6496}">
      <dgm:prSet/>
      <dgm:spPr/>
      <dgm:t>
        <a:bodyPr/>
        <a:lstStyle/>
        <a:p>
          <a:endParaRPr lang="ru-RU"/>
        </a:p>
      </dgm:t>
    </dgm:pt>
    <dgm:pt modelId="{D6176834-9F4E-4778-9589-3167F679FB78}" type="sibTrans" cxnId="{AACDAA39-4A0A-42E7-A9FB-DC21515F6496}">
      <dgm:prSet/>
      <dgm:spPr/>
      <dgm:t>
        <a:bodyPr/>
        <a:lstStyle/>
        <a:p>
          <a:endParaRPr lang="ru-RU"/>
        </a:p>
      </dgm:t>
    </dgm:pt>
    <dgm:pt modelId="{59D52BF5-F798-4C4F-8B1F-2D2FD4812F42}">
      <dgm:prSet phldrT="[Текст]"/>
      <dgm:spPr/>
      <dgm:t>
        <a:bodyPr/>
        <a:lstStyle/>
        <a:p>
          <a:r>
            <a:rPr lang="ru-RU" dirty="0" smtClean="0">
              <a:latin typeface="+mn-lt"/>
              <a:cs typeface="+mn-cs"/>
            </a:rPr>
            <a:t>Утверждён Постановлением Правительства Ярославской области от 28 июня 2018 года N472-п</a:t>
          </a:r>
          <a:endParaRPr lang="ru-RU" dirty="0"/>
        </a:p>
      </dgm:t>
    </dgm:pt>
    <dgm:pt modelId="{C7B122CD-93C8-4BBF-A052-6A5C9DBFF25A}" type="parTrans" cxnId="{C04B384B-E246-4CAC-9A06-52202787C37E}">
      <dgm:prSet/>
      <dgm:spPr/>
      <dgm:t>
        <a:bodyPr/>
        <a:lstStyle/>
        <a:p>
          <a:endParaRPr lang="ru-RU"/>
        </a:p>
      </dgm:t>
    </dgm:pt>
    <dgm:pt modelId="{753094B7-8A93-4FF1-9A8C-5467A0671524}" type="sibTrans" cxnId="{C04B384B-E246-4CAC-9A06-52202787C37E}">
      <dgm:prSet/>
      <dgm:spPr/>
      <dgm:t>
        <a:bodyPr/>
        <a:lstStyle/>
        <a:p>
          <a:endParaRPr lang="ru-RU"/>
        </a:p>
      </dgm:t>
    </dgm:pt>
    <dgm:pt modelId="{41C4D4A1-6696-475D-80E8-6F21C70C7CF6}" type="pres">
      <dgm:prSet presAssocID="{2DC82280-845C-4D87-AAB7-2F9A68C0B89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89AF66-667A-43F6-9126-7B4696191C75}" type="pres">
      <dgm:prSet presAssocID="{378F1EA4-A7B7-41F7-ABC1-4098849A2A63}" presName="root" presStyleCnt="0"/>
      <dgm:spPr/>
    </dgm:pt>
    <dgm:pt modelId="{CFA0C0F6-94ED-4F25-BE8F-CCE6E72E7A60}" type="pres">
      <dgm:prSet presAssocID="{378F1EA4-A7B7-41F7-ABC1-4098849A2A63}" presName="rootComposite" presStyleCnt="0"/>
      <dgm:spPr/>
    </dgm:pt>
    <dgm:pt modelId="{A012BA9E-A06D-4F15-A21A-5B8FB62EF238}" type="pres">
      <dgm:prSet presAssocID="{378F1EA4-A7B7-41F7-ABC1-4098849A2A63}" presName="rootText" presStyleLbl="node1" presStyleIdx="0" presStyleCnt="2" custScaleX="87579"/>
      <dgm:spPr/>
      <dgm:t>
        <a:bodyPr/>
        <a:lstStyle/>
        <a:p>
          <a:endParaRPr lang="ru-RU"/>
        </a:p>
      </dgm:t>
    </dgm:pt>
    <dgm:pt modelId="{88AB4D12-7C13-4014-9F67-2A4AE4A91339}" type="pres">
      <dgm:prSet presAssocID="{378F1EA4-A7B7-41F7-ABC1-4098849A2A63}" presName="rootConnector" presStyleLbl="node1" presStyleIdx="0" presStyleCnt="2"/>
      <dgm:spPr/>
      <dgm:t>
        <a:bodyPr/>
        <a:lstStyle/>
        <a:p>
          <a:endParaRPr lang="ru-RU"/>
        </a:p>
      </dgm:t>
    </dgm:pt>
    <dgm:pt modelId="{286DB61C-27D9-4926-AEE9-DB159819DB78}" type="pres">
      <dgm:prSet presAssocID="{378F1EA4-A7B7-41F7-ABC1-4098849A2A63}" presName="childShape" presStyleCnt="0"/>
      <dgm:spPr/>
    </dgm:pt>
    <dgm:pt modelId="{ABF07845-8DC9-4CAE-A140-59682A9CA12F}" type="pres">
      <dgm:prSet presAssocID="{1E03D6B9-9EEA-4F94-AAAF-5CF2DBB9011D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E51640E-E7BC-4B12-A44D-3EF12A4C2EAD}" type="pres">
      <dgm:prSet presAssocID="{310BF1B0-FAE5-4948-A115-CDDB40A10E5A}" presName="childText" presStyleLbl="bgAcc1" presStyleIdx="0" presStyleCnt="2" custScaleY="72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4B092-5C08-4BD5-9616-A64A635A3E77}" type="pres">
      <dgm:prSet presAssocID="{66C6D240-2D38-4E4B-A489-8D91A91521F0}" presName="root" presStyleCnt="0"/>
      <dgm:spPr/>
    </dgm:pt>
    <dgm:pt modelId="{913B49D0-5D09-4603-86E3-D29926C91DA3}" type="pres">
      <dgm:prSet presAssocID="{66C6D240-2D38-4E4B-A489-8D91A91521F0}" presName="rootComposite" presStyleCnt="0"/>
      <dgm:spPr/>
    </dgm:pt>
    <dgm:pt modelId="{00590A6B-08C4-4FC3-9D0D-0AF208F28CCD}" type="pres">
      <dgm:prSet presAssocID="{66C6D240-2D38-4E4B-A489-8D91A91521F0}" presName="rootText" presStyleLbl="node1" presStyleIdx="1" presStyleCnt="2" custScaleX="95542"/>
      <dgm:spPr/>
      <dgm:t>
        <a:bodyPr/>
        <a:lstStyle/>
        <a:p>
          <a:endParaRPr lang="ru-RU"/>
        </a:p>
      </dgm:t>
    </dgm:pt>
    <dgm:pt modelId="{E8B73B10-B233-444C-B609-DFD919AAAA60}" type="pres">
      <dgm:prSet presAssocID="{66C6D240-2D38-4E4B-A489-8D91A91521F0}" presName="rootConnector" presStyleLbl="node1" presStyleIdx="1" presStyleCnt="2"/>
      <dgm:spPr/>
      <dgm:t>
        <a:bodyPr/>
        <a:lstStyle/>
        <a:p>
          <a:endParaRPr lang="ru-RU"/>
        </a:p>
      </dgm:t>
    </dgm:pt>
    <dgm:pt modelId="{5C879150-E80C-4CEE-8323-D98B65E5BC94}" type="pres">
      <dgm:prSet presAssocID="{66C6D240-2D38-4E4B-A489-8D91A91521F0}" presName="childShape" presStyleCnt="0"/>
      <dgm:spPr/>
    </dgm:pt>
    <dgm:pt modelId="{2F1391BF-7985-4B23-A0FD-63ED22170C7B}" type="pres">
      <dgm:prSet presAssocID="{C7B122CD-93C8-4BBF-A052-6A5C9DBFF25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0EE10DAE-33FD-41B0-A602-F2FE0AD0E3A8}" type="pres">
      <dgm:prSet presAssocID="{59D52BF5-F798-4C4F-8B1F-2D2FD4812F42}" presName="childText" presStyleLbl="bgAcc1" presStyleIdx="1" presStyleCnt="2" custScaleX="103073" custScaleY="70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95AF1-40B9-4DDC-A697-6493BA482BAC}" srcId="{2DC82280-845C-4D87-AAB7-2F9A68C0B89E}" destId="{378F1EA4-A7B7-41F7-ABC1-4098849A2A63}" srcOrd="0" destOrd="0" parTransId="{AABE4A6E-275A-414E-AA10-7CC3DF12E155}" sibTransId="{3A14D8D2-0DDF-49C0-A8FB-06C0FCFF38E0}"/>
    <dgm:cxn modelId="{F471DEE6-5811-473A-8811-41D9DE2BD9F8}" type="presOf" srcId="{C7B122CD-93C8-4BBF-A052-6A5C9DBFF25A}" destId="{2F1391BF-7985-4B23-A0FD-63ED22170C7B}" srcOrd="0" destOrd="0" presId="urn:microsoft.com/office/officeart/2005/8/layout/hierarchy3"/>
    <dgm:cxn modelId="{8FF6FDF3-792F-4D00-A720-84AAE5CBBC52}" type="presOf" srcId="{378F1EA4-A7B7-41F7-ABC1-4098849A2A63}" destId="{A012BA9E-A06D-4F15-A21A-5B8FB62EF238}" srcOrd="0" destOrd="0" presId="urn:microsoft.com/office/officeart/2005/8/layout/hierarchy3"/>
    <dgm:cxn modelId="{F68E0302-3A35-4C6D-A750-D8CA05F84400}" srcId="{378F1EA4-A7B7-41F7-ABC1-4098849A2A63}" destId="{310BF1B0-FAE5-4948-A115-CDDB40A10E5A}" srcOrd="0" destOrd="0" parTransId="{1E03D6B9-9EEA-4F94-AAAF-5CF2DBB9011D}" sibTransId="{CE42C8C8-8CD9-465E-9723-2AC8DFF5CC65}"/>
    <dgm:cxn modelId="{C04B384B-E246-4CAC-9A06-52202787C37E}" srcId="{66C6D240-2D38-4E4B-A489-8D91A91521F0}" destId="{59D52BF5-F798-4C4F-8B1F-2D2FD4812F42}" srcOrd="0" destOrd="0" parTransId="{C7B122CD-93C8-4BBF-A052-6A5C9DBFF25A}" sibTransId="{753094B7-8A93-4FF1-9A8C-5467A0671524}"/>
    <dgm:cxn modelId="{8C4EB8CC-D3FC-4AF8-AA8C-B8B903655DF3}" type="presOf" srcId="{66C6D240-2D38-4E4B-A489-8D91A91521F0}" destId="{00590A6B-08C4-4FC3-9D0D-0AF208F28CCD}" srcOrd="0" destOrd="0" presId="urn:microsoft.com/office/officeart/2005/8/layout/hierarchy3"/>
    <dgm:cxn modelId="{A34B04D6-007E-4318-A809-7CE0ABE1431F}" type="presOf" srcId="{2DC82280-845C-4D87-AAB7-2F9A68C0B89E}" destId="{41C4D4A1-6696-475D-80E8-6F21C70C7CF6}" srcOrd="0" destOrd="0" presId="urn:microsoft.com/office/officeart/2005/8/layout/hierarchy3"/>
    <dgm:cxn modelId="{F4DAD10D-E22C-41F3-B205-6B9CB98EFFD4}" type="presOf" srcId="{1E03D6B9-9EEA-4F94-AAAF-5CF2DBB9011D}" destId="{ABF07845-8DC9-4CAE-A140-59682A9CA12F}" srcOrd="0" destOrd="0" presId="urn:microsoft.com/office/officeart/2005/8/layout/hierarchy3"/>
    <dgm:cxn modelId="{4842C04F-9930-4282-A0AB-324B5CE57D7C}" type="presOf" srcId="{378F1EA4-A7B7-41F7-ABC1-4098849A2A63}" destId="{88AB4D12-7C13-4014-9F67-2A4AE4A91339}" srcOrd="1" destOrd="0" presId="urn:microsoft.com/office/officeart/2005/8/layout/hierarchy3"/>
    <dgm:cxn modelId="{27970B91-49C6-4479-8A0B-287377C3B2E7}" type="presOf" srcId="{59D52BF5-F798-4C4F-8B1F-2D2FD4812F42}" destId="{0EE10DAE-33FD-41B0-A602-F2FE0AD0E3A8}" srcOrd="0" destOrd="0" presId="urn:microsoft.com/office/officeart/2005/8/layout/hierarchy3"/>
    <dgm:cxn modelId="{65C3E04B-15BF-4705-9B98-544D890E52BA}" type="presOf" srcId="{66C6D240-2D38-4E4B-A489-8D91A91521F0}" destId="{E8B73B10-B233-444C-B609-DFD919AAAA60}" srcOrd="1" destOrd="0" presId="urn:microsoft.com/office/officeart/2005/8/layout/hierarchy3"/>
    <dgm:cxn modelId="{AACDAA39-4A0A-42E7-A9FB-DC21515F6496}" srcId="{2DC82280-845C-4D87-AAB7-2F9A68C0B89E}" destId="{66C6D240-2D38-4E4B-A489-8D91A91521F0}" srcOrd="1" destOrd="0" parTransId="{60AC75C7-B569-4967-B574-05D6E80F3F55}" sibTransId="{D6176834-9F4E-4778-9589-3167F679FB78}"/>
    <dgm:cxn modelId="{F094269C-D781-4BC0-8D68-6C5C437589B3}" type="presOf" srcId="{310BF1B0-FAE5-4948-A115-CDDB40A10E5A}" destId="{BE51640E-E7BC-4B12-A44D-3EF12A4C2EAD}" srcOrd="0" destOrd="0" presId="urn:microsoft.com/office/officeart/2005/8/layout/hierarchy3"/>
    <dgm:cxn modelId="{28D79C40-0414-4ADE-B197-EC8579EBDB4E}" type="presParOf" srcId="{41C4D4A1-6696-475D-80E8-6F21C70C7CF6}" destId="{8689AF66-667A-43F6-9126-7B4696191C75}" srcOrd="0" destOrd="0" presId="urn:microsoft.com/office/officeart/2005/8/layout/hierarchy3"/>
    <dgm:cxn modelId="{B1A9D226-F98D-4FE9-8E2E-3FA6DA277B64}" type="presParOf" srcId="{8689AF66-667A-43F6-9126-7B4696191C75}" destId="{CFA0C0F6-94ED-4F25-BE8F-CCE6E72E7A60}" srcOrd="0" destOrd="0" presId="urn:microsoft.com/office/officeart/2005/8/layout/hierarchy3"/>
    <dgm:cxn modelId="{616121C6-722A-458F-9374-9006745C60BB}" type="presParOf" srcId="{CFA0C0F6-94ED-4F25-BE8F-CCE6E72E7A60}" destId="{A012BA9E-A06D-4F15-A21A-5B8FB62EF238}" srcOrd="0" destOrd="0" presId="urn:microsoft.com/office/officeart/2005/8/layout/hierarchy3"/>
    <dgm:cxn modelId="{9C79E460-4EFB-40A8-9DB5-50A09EBEE11A}" type="presParOf" srcId="{CFA0C0F6-94ED-4F25-BE8F-CCE6E72E7A60}" destId="{88AB4D12-7C13-4014-9F67-2A4AE4A91339}" srcOrd="1" destOrd="0" presId="urn:microsoft.com/office/officeart/2005/8/layout/hierarchy3"/>
    <dgm:cxn modelId="{92255A76-0435-4C0E-BE74-6AEE11DBDDAA}" type="presParOf" srcId="{8689AF66-667A-43F6-9126-7B4696191C75}" destId="{286DB61C-27D9-4926-AEE9-DB159819DB78}" srcOrd="1" destOrd="0" presId="urn:microsoft.com/office/officeart/2005/8/layout/hierarchy3"/>
    <dgm:cxn modelId="{3032EBDC-E74A-4E44-9BBB-3818604C0686}" type="presParOf" srcId="{286DB61C-27D9-4926-AEE9-DB159819DB78}" destId="{ABF07845-8DC9-4CAE-A140-59682A9CA12F}" srcOrd="0" destOrd="0" presId="urn:microsoft.com/office/officeart/2005/8/layout/hierarchy3"/>
    <dgm:cxn modelId="{5819E948-5CCD-4641-8F15-A6A11AFEED64}" type="presParOf" srcId="{286DB61C-27D9-4926-AEE9-DB159819DB78}" destId="{BE51640E-E7BC-4B12-A44D-3EF12A4C2EAD}" srcOrd="1" destOrd="0" presId="urn:microsoft.com/office/officeart/2005/8/layout/hierarchy3"/>
    <dgm:cxn modelId="{D8FB5179-9667-4FA6-A97F-834BD410DE94}" type="presParOf" srcId="{41C4D4A1-6696-475D-80E8-6F21C70C7CF6}" destId="{F044B092-5C08-4BD5-9616-A64A635A3E77}" srcOrd="1" destOrd="0" presId="urn:microsoft.com/office/officeart/2005/8/layout/hierarchy3"/>
    <dgm:cxn modelId="{0A63E1E3-9083-4B7C-BCF6-81AC73CCC1D1}" type="presParOf" srcId="{F044B092-5C08-4BD5-9616-A64A635A3E77}" destId="{913B49D0-5D09-4603-86E3-D29926C91DA3}" srcOrd="0" destOrd="0" presId="urn:microsoft.com/office/officeart/2005/8/layout/hierarchy3"/>
    <dgm:cxn modelId="{B5B06E3E-244C-40DC-A3D4-D0D7DD5B95AE}" type="presParOf" srcId="{913B49D0-5D09-4603-86E3-D29926C91DA3}" destId="{00590A6B-08C4-4FC3-9D0D-0AF208F28CCD}" srcOrd="0" destOrd="0" presId="urn:microsoft.com/office/officeart/2005/8/layout/hierarchy3"/>
    <dgm:cxn modelId="{68C26D29-695D-470A-91E1-2C78DDE4C579}" type="presParOf" srcId="{913B49D0-5D09-4603-86E3-D29926C91DA3}" destId="{E8B73B10-B233-444C-B609-DFD919AAAA60}" srcOrd="1" destOrd="0" presId="urn:microsoft.com/office/officeart/2005/8/layout/hierarchy3"/>
    <dgm:cxn modelId="{77BE7C4A-83B9-48E0-9F43-3F0166D8A155}" type="presParOf" srcId="{F044B092-5C08-4BD5-9616-A64A635A3E77}" destId="{5C879150-E80C-4CEE-8323-D98B65E5BC94}" srcOrd="1" destOrd="0" presId="urn:microsoft.com/office/officeart/2005/8/layout/hierarchy3"/>
    <dgm:cxn modelId="{3B18037D-9D1F-4ED4-9E6E-5FCFCF37D74D}" type="presParOf" srcId="{5C879150-E80C-4CEE-8323-D98B65E5BC94}" destId="{2F1391BF-7985-4B23-A0FD-63ED22170C7B}" srcOrd="0" destOrd="0" presId="urn:microsoft.com/office/officeart/2005/8/layout/hierarchy3"/>
    <dgm:cxn modelId="{B148B6B5-A18D-48E0-9960-CC2C652D1EC9}" type="presParOf" srcId="{5C879150-E80C-4CEE-8323-D98B65E5BC94}" destId="{0EE10DAE-33FD-41B0-A602-F2FE0AD0E3A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2BA9E-A06D-4F15-A21A-5B8FB62EF238}">
      <dsp:nvSpPr>
        <dsp:cNvPr id="0" name=""/>
        <dsp:cNvSpPr/>
      </dsp:nvSpPr>
      <dsp:spPr>
        <a:xfrm>
          <a:off x="10872" y="1330"/>
          <a:ext cx="3598406" cy="2054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План основных мероприятий до 2020 года, проводимых в рамках Десятилетия детства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71043" y="61501"/>
        <a:ext cx="3478064" cy="1934035"/>
      </dsp:txXfrm>
    </dsp:sp>
    <dsp:sp modelId="{ABF07845-8DC9-4CAE-A140-59682A9CA12F}">
      <dsp:nvSpPr>
        <dsp:cNvPr id="0" name=""/>
        <dsp:cNvSpPr/>
      </dsp:nvSpPr>
      <dsp:spPr>
        <a:xfrm>
          <a:off x="370713" y="2055707"/>
          <a:ext cx="359840" cy="1260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0278"/>
              </a:lnTo>
              <a:lnTo>
                <a:pt x="359840" y="126027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1640E-E7BC-4B12-A44D-3EF12A4C2EAD}">
      <dsp:nvSpPr>
        <dsp:cNvPr id="0" name=""/>
        <dsp:cNvSpPr/>
      </dsp:nvSpPr>
      <dsp:spPr>
        <a:xfrm>
          <a:off x="730554" y="2569301"/>
          <a:ext cx="3287004" cy="1493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Утверждён Распоряжением Правительства РФ от 6 июля 2018 года №1375-р</a:t>
          </a:r>
          <a:endParaRPr lang="ru-RU" sz="2000" kern="1200" dirty="0"/>
        </a:p>
      </dsp:txBody>
      <dsp:txXfrm>
        <a:off x="774293" y="2613040"/>
        <a:ext cx="3199526" cy="1405890"/>
      </dsp:txXfrm>
    </dsp:sp>
    <dsp:sp modelId="{00590A6B-08C4-4FC3-9D0D-0AF208F28CCD}">
      <dsp:nvSpPr>
        <dsp:cNvPr id="0" name=""/>
        <dsp:cNvSpPr/>
      </dsp:nvSpPr>
      <dsp:spPr>
        <a:xfrm>
          <a:off x="4636468" y="1330"/>
          <a:ext cx="3925586" cy="2054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План мероприятий, проводимых в Ярославской области в рамках Десятилетия детства на 2018 - 2020 годы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696639" y="61501"/>
        <a:ext cx="3805244" cy="1934035"/>
      </dsp:txXfrm>
    </dsp:sp>
    <dsp:sp modelId="{2F1391BF-7985-4B23-A0FD-63ED22170C7B}">
      <dsp:nvSpPr>
        <dsp:cNvPr id="0" name=""/>
        <dsp:cNvSpPr/>
      </dsp:nvSpPr>
      <dsp:spPr>
        <a:xfrm>
          <a:off x="5029026" y="2055707"/>
          <a:ext cx="392558" cy="1234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4855"/>
              </a:lnTo>
              <a:lnTo>
                <a:pt x="392558" y="123485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10DAE-33FD-41B0-A602-F2FE0AD0E3A8}">
      <dsp:nvSpPr>
        <dsp:cNvPr id="0" name=""/>
        <dsp:cNvSpPr/>
      </dsp:nvSpPr>
      <dsp:spPr>
        <a:xfrm>
          <a:off x="5421585" y="2569301"/>
          <a:ext cx="3388013" cy="1442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cs typeface="+mn-cs"/>
            </a:rPr>
            <a:t>Утверждён Постановлением Правительства Ярославской области от 28 июня 2018 года N472-п</a:t>
          </a:r>
          <a:endParaRPr lang="ru-RU" sz="2000" kern="1200" dirty="0"/>
        </a:p>
      </dsp:txBody>
      <dsp:txXfrm>
        <a:off x="5463835" y="2611551"/>
        <a:ext cx="3303513" cy="1358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0CF59D-7DB6-440A-B8EF-274C99DA9ACB}" type="datetimeFigureOut">
              <a:rPr lang="ru-RU"/>
              <a:pPr>
                <a:defRPr/>
              </a:pPr>
              <a:t>27.08.2018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D6D9B6-DE41-4FFC-AD8F-52CB9DA6B8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4168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2DB2A97-AFCB-4147-80CA-D3D32984A296}" type="slidenum">
              <a:rPr lang="ru-RU" altLang="ru-RU" smtClean="0">
                <a:latin typeface="Calibri" pitchFamily="34" charset="0"/>
              </a:rPr>
              <a:pPr/>
              <a:t>7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1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7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2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6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0175D-1110-43D9-9026-59D74F62A7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2B62-7CA4-4102-BC0F-8C4A8851A9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1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fld id="{82E0F7C7-5483-4137-B419-A7B9A6F6BF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C529E8CC-6A15-4BD0-9066-D9434CFFFCA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2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E744-EE07-4B2B-AE71-3D62E9FEE79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8835F-5724-4E3B-B240-FA76E07D09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4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910D1-0B86-4407-8CE4-AD24550ED8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958F2-4A81-4989-A32E-AC648C5760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4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57898-EB66-4E3E-9E30-B68551ACB3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5E098-BCEE-4FEF-ACD1-45E9AF1C26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C90C-57D7-4202-943E-FAAB28F993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3A460-9825-4B54-A5EF-2588BC2F3A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1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651DD-E546-4C71-A7BC-E5F634ABBE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B0130-B371-45BE-AE87-27F386C4EF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5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9A212-64F8-406B-A02A-EE0E9CA085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1F117-F8E5-43BB-B2C0-8D07CFAE6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7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97304-976F-4D84-91F8-5E8D9F6F9D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28B4-2965-471E-A67F-944297CB35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41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9BF7A-11D0-421E-BAC9-A2CEE4A21E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FE91C-080A-4390-8BBF-80A7BFA3D6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17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FD90-9FE1-4C3A-8B6D-EA640BB25B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7BF5E-06AA-4638-9F7A-5A84185AC3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38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C58D-E991-4A3E-A8A3-AAEC28499D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4C0FA-7366-42DB-8648-815EA061D3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81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4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5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79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06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05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4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24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97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37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79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80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09075" cy="6207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54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56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25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00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00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133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42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35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20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36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9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000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28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10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4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88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21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723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62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71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61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30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31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26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72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42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80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76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64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64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79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15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240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50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88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29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19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32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83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516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24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3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048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650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28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74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9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3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1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473D8-914E-4B29-9A21-FA9F7548FF1A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DBFD4-32E1-431E-8B3C-DE16C1E38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8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2E0F7C7-5483-4137-B419-A7B9A6F6BF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27.08.2018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C529E8CC-6A15-4BD0-9066-D9434CFFFCAC}" type="slidenum">
              <a:rPr lang="ru-RU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13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F845-55AA-4A4A-9FE9-95639060C539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9A19-AE51-4EEA-B97D-9E0655686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CEBC-DCB7-4218-9F8E-471D028F4337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74BB-F35C-4D48-B4BF-89EDB276EEEC}" type="slidenum">
              <a:rPr lang="ru-RU" smtClean="0"/>
              <a:t>‹#›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128" y="-243408"/>
            <a:ext cx="7493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51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417E-BB8A-45D8-862C-DD271BFFF3AC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56AE4-4566-4DD5-9450-2D076DC47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998C8-D6CA-499A-B7ED-40583B6C6751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C8C2-CCB8-4797-B12E-6B4AEC81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BBA4-0080-4958-9FB8-D7EFA6DDEB8D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1F8B-EDE0-4D1A-8205-231F5B88C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8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resh.edu.r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-684213" y="-176213"/>
            <a:ext cx="7491413" cy="3573463"/>
            <a:chOff x="105802752" y="105291828"/>
            <a:chExt cx="7490936" cy="3573370"/>
          </a:xfrm>
        </p:grpSpPr>
        <p:sp>
          <p:nvSpPr>
            <p:cNvPr id="2058" name="AutoShape 13"/>
            <p:cNvSpPr>
              <a:spLocks noChangeArrowheads="1"/>
            </p:cNvSpPr>
            <p:nvPr/>
          </p:nvSpPr>
          <p:spPr bwMode="auto">
            <a:xfrm flipV="1">
              <a:off x="106512616" y="105520019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59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258888" y="2682875"/>
            <a:ext cx="7739062" cy="175418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prstClr val="white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Образование Тутаевского муниципального района: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prstClr val="white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старт в Десятилетие детства</a:t>
            </a:r>
          </a:p>
        </p:txBody>
      </p:sp>
      <p:sp>
        <p:nvSpPr>
          <p:cNvPr id="2052" name="Заголовок 5"/>
          <p:cNvSpPr>
            <a:spLocks noGrp="1"/>
          </p:cNvSpPr>
          <p:nvPr>
            <p:ph type="ctrTitle"/>
          </p:nvPr>
        </p:nvSpPr>
        <p:spPr>
          <a:xfrm>
            <a:off x="179388" y="374650"/>
            <a:ext cx="7380287" cy="1470025"/>
          </a:xfrm>
        </p:spPr>
        <p:txBody>
          <a:bodyPr/>
          <a:lstStyle/>
          <a:p>
            <a:pPr algn="l" eaLnBrk="1" hangingPunct="1"/>
            <a:r>
              <a:rPr lang="ru-RU" altLang="ru-RU" sz="36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Августовская конференция </a:t>
            </a:r>
            <a: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педагогических и руководящих </a:t>
            </a:r>
            <a:b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работников Тутаевского МР</a:t>
            </a:r>
          </a:p>
        </p:txBody>
      </p:sp>
      <p:grpSp>
        <p:nvGrpSpPr>
          <p:cNvPr id="2053" name="Группа 6"/>
          <p:cNvGrpSpPr>
            <a:grpSpLocks/>
          </p:cNvGrpSpPr>
          <p:nvPr/>
        </p:nvGrpSpPr>
        <p:grpSpPr bwMode="auto">
          <a:xfrm>
            <a:off x="3590925" y="4581525"/>
            <a:ext cx="2852738" cy="2087563"/>
            <a:chOff x="6549373" y="116632"/>
            <a:chExt cx="2594627" cy="1944017"/>
          </a:xfrm>
        </p:grpSpPr>
        <p:pic>
          <p:nvPicPr>
            <p:cNvPr id="205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59014" y="5528837"/>
            <a:ext cx="2016125" cy="692150"/>
          </a:xfrm>
          <a:prstGeom prst="ellipse">
            <a:avLst/>
          </a:prstGeom>
          <a:ln w="28575">
            <a:solidFill>
              <a:srgbClr val="9109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7A082B"/>
                </a:solidFill>
              </a:rPr>
              <a:t>27.08.2018</a:t>
            </a: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 flipH="1" flipV="1">
            <a:off x="1042988" y="1951038"/>
            <a:ext cx="12700" cy="3457575"/>
          </a:xfrm>
          <a:prstGeom prst="line">
            <a:avLst/>
          </a:prstGeom>
          <a:noFill/>
          <a:ln w="76200" cap="rnd">
            <a:solidFill>
              <a:srgbClr val="FF66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dirty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8791"/>
            <a:ext cx="9144000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Консультативные пункты в ДОУ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/>
          <a:stretch/>
        </p:blipFill>
        <p:spPr bwMode="auto">
          <a:xfrm>
            <a:off x="4947145" y="711583"/>
            <a:ext cx="4170825" cy="29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33167" y="3339602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</a:t>
            </a:r>
            <a:r>
              <a:rPr lang="ru-RU" altLang="ru-RU" sz="1400" dirty="0" smtClean="0"/>
              <a:t>12 «Полянка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sp>
        <p:nvSpPr>
          <p:cNvPr id="3" name="AutoShape 2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0" y="3771210"/>
            <a:ext cx="4089867" cy="30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9" descr="https://apf.mail.ru/cgi-bin/readmsg/IMG_7147.JPG?id=15350265210000000189%3B0%3B3&amp;x-email=ikartsn%40mail.ru&amp;exif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50455" y="6485503"/>
            <a:ext cx="303552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№27 «Цветик-</a:t>
            </a:r>
            <a:r>
              <a:rPr lang="ru-RU" altLang="ru-RU" sz="1400" dirty="0" err="1" smtClean="0"/>
              <a:t>семицветик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b="3605"/>
          <a:stretch/>
        </p:blipFill>
        <p:spPr bwMode="auto">
          <a:xfrm>
            <a:off x="4947145" y="3771209"/>
            <a:ext cx="4268767" cy="308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98507" y="6530832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№5 «Радуга</a:t>
            </a:r>
            <a:r>
              <a:rPr lang="ru-RU" altLang="ru-RU" sz="1400" dirty="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6"/>
          <a:stretch/>
        </p:blipFill>
        <p:spPr bwMode="auto">
          <a:xfrm>
            <a:off x="613249" y="765305"/>
            <a:ext cx="4071058" cy="285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568574" y="3309770"/>
            <a:ext cx="21174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</a:t>
            </a:r>
            <a:r>
              <a:rPr lang="ru-RU" altLang="ru-RU" sz="1400" dirty="0" smtClean="0"/>
              <a:t>14 </a:t>
            </a:r>
            <a:r>
              <a:rPr lang="ru-RU" altLang="ru-RU" sz="1400" smtClean="0"/>
              <a:t>«Сказка</a:t>
            </a:r>
            <a:r>
              <a:rPr lang="ru-RU" altLang="ru-RU" sz="1400" smtClean="0">
                <a:solidFill>
                  <a:srgbClr val="002060"/>
                </a:solidFill>
              </a:rPr>
              <a:t>»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5" y="116632"/>
            <a:ext cx="8445624" cy="864096"/>
          </a:xfrm>
        </p:spPr>
        <p:txBody>
          <a:bodyPr>
            <a:noAutofit/>
          </a:bodyPr>
          <a:lstStyle/>
          <a:p>
            <a:r>
              <a:rPr lang="ru-RU" sz="3200" b="1" dirty="0"/>
              <a:t>Предметно-пространственная развивающая образовательная среда</a:t>
            </a:r>
          </a:p>
        </p:txBody>
      </p:sp>
      <p:pic>
        <p:nvPicPr>
          <p:cNvPr id="4" name="Объект 6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093" y="1268760"/>
            <a:ext cx="3180533" cy="23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528" y="3612719"/>
            <a:ext cx="276796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№11 «Колокольчик»</a:t>
            </a:r>
          </a:p>
        </p:txBody>
      </p:sp>
      <p:pic>
        <p:nvPicPr>
          <p:cNvPr id="9" name="Picture 3" descr="C:\Users\User\Desktop\УЧАСТОКККК-16\У НАС НА УЧАСТКЕ-ФОТО\6-ПО ТРОПИ НКАМ ОТКРЫТИЙ\МЕТЕО\DSC_0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09" y="2058405"/>
            <a:ext cx="2599631" cy="390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576340" y="5985495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№25 «</a:t>
            </a:r>
            <a:r>
              <a:rPr lang="ru-RU" altLang="ru-RU" sz="1400" dirty="0" err="1"/>
              <a:t>Дюймовочка</a:t>
            </a:r>
            <a:r>
              <a:rPr lang="ru-RU" altLang="ru-RU" sz="1400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11" name="Picture 2" descr="F:\ФОТО ДЛЯ РАБОТЫ\фо-то группа 13 деффектолог\DSC026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 bwMode="auto">
          <a:xfrm>
            <a:off x="3249244" y="4194311"/>
            <a:ext cx="3067139" cy="219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45479" y="6391582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№4 «Буратино»</a:t>
            </a:r>
            <a:endParaRPr lang="ru-RU" alt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" y="4164713"/>
            <a:ext cx="3153839" cy="225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4545" y="6421181"/>
            <a:ext cx="25146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/>
              <a:t>МДОУ </a:t>
            </a:r>
            <a:r>
              <a:rPr lang="ru-RU" altLang="ru-RU" sz="1400" dirty="0" smtClean="0"/>
              <a:t>№5 «Радуга»</a:t>
            </a:r>
            <a:endParaRPr lang="ru-RU" altLang="ru-RU" sz="1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46" y="1268760"/>
            <a:ext cx="3107582" cy="23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58507" y="3612719"/>
            <a:ext cx="308854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Нач. школа-д/с №24 «Солнышко»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1076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Предметно-пространственная развивающая образовательная среда</a:t>
            </a:r>
            <a:endParaRPr lang="ru-RU" sz="32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781422" y="1120880"/>
            <a:ext cx="3230800" cy="5743645"/>
            <a:chOff x="2961733" y="1050116"/>
            <a:chExt cx="3230800" cy="5743645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733" y="1050116"/>
              <a:ext cx="3230800" cy="5743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3545479" y="6391582"/>
              <a:ext cx="25146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Фоминская СШ</a:t>
              </a:r>
              <a:endParaRPr lang="ru-RU" altLang="ru-RU" sz="14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23529" y="1120880"/>
            <a:ext cx="8424936" cy="5743275"/>
            <a:chOff x="570266" y="1115878"/>
            <a:chExt cx="8233727" cy="558409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0"/>
            <a:stretch/>
          </p:blipFill>
          <p:spPr bwMode="auto">
            <a:xfrm>
              <a:off x="570266" y="1115878"/>
              <a:ext cx="8233727" cy="558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686588" y="6392196"/>
              <a:ext cx="211740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Константиновская СШ</a:t>
              </a:r>
              <a:endParaRPr lang="ru-RU" altLang="ru-RU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8980" y="1120880"/>
            <a:ext cx="8677516" cy="5664977"/>
            <a:chOff x="592069" y="1115878"/>
            <a:chExt cx="8526975" cy="555481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02" b="5575"/>
            <a:stretch/>
          </p:blipFill>
          <p:spPr bwMode="auto">
            <a:xfrm>
              <a:off x="592069" y="1115878"/>
              <a:ext cx="8526975" cy="555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6095072" y="6362913"/>
              <a:ext cx="299942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№4 «Центр образования»</a:t>
              </a:r>
              <a:endParaRPr lang="ru-RU" altLang="ru-RU" sz="14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4894" y="1120880"/>
            <a:ext cx="8749106" cy="5699979"/>
            <a:chOff x="570266" y="1026717"/>
            <a:chExt cx="8524230" cy="5643973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66" y="1026717"/>
              <a:ext cx="8524230" cy="5643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6568992" y="6362715"/>
              <a:ext cx="25146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№3</a:t>
              </a:r>
              <a:endParaRPr lang="ru-RU" altLang="ru-RU" sz="14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23528" y="980728"/>
            <a:ext cx="8820471" cy="5885364"/>
            <a:chOff x="483194" y="1026717"/>
            <a:chExt cx="8660806" cy="5790446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4" r="1536"/>
            <a:stretch/>
          </p:blipFill>
          <p:spPr bwMode="auto">
            <a:xfrm>
              <a:off x="483194" y="1026717"/>
              <a:ext cx="8626365" cy="5790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6173263" y="6509386"/>
              <a:ext cx="2970737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400" dirty="0" smtClean="0"/>
                <a:t>СШ №4 «Центр образования»</a:t>
              </a:r>
              <a:endParaRPr lang="ru-RU" alt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9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50" y="10802"/>
            <a:ext cx="9252520" cy="1156394"/>
          </a:xfrm>
        </p:spPr>
        <p:txBody>
          <a:bodyPr>
            <a:noAutofit/>
          </a:bodyPr>
          <a:lstStyle/>
          <a:p>
            <a:r>
              <a:rPr lang="ru-RU" sz="3600" dirty="0" smtClean="0"/>
              <a:t>      </a:t>
            </a:r>
            <a:r>
              <a:rPr lang="ru-RU" sz="3200" b="1" dirty="0" smtClean="0"/>
              <a:t>Среднее </a:t>
            </a:r>
            <a:r>
              <a:rPr lang="ru-RU" sz="3200" b="1" dirty="0"/>
              <a:t>значение </a:t>
            </a:r>
            <a:r>
              <a:rPr lang="ru-RU" sz="3200" b="1" dirty="0" err="1" smtClean="0"/>
              <a:t>подшкалы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3200" b="1" dirty="0"/>
              <a:t>«</a:t>
            </a:r>
            <a:r>
              <a:rPr lang="ru-RU" sz="3200" b="1" dirty="0" smtClean="0"/>
              <a:t>Предметно-пространственная </a:t>
            </a:r>
            <a:r>
              <a:rPr lang="ru-RU" sz="3200" b="1" dirty="0"/>
              <a:t>среда»</a:t>
            </a:r>
          </a:p>
        </p:txBody>
      </p:sp>
      <p:graphicFrame>
        <p:nvGraphicFramePr>
          <p:cNvPr id="1638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744116"/>
              </p:ext>
            </p:extLst>
          </p:nvPr>
        </p:nvGraphicFramePr>
        <p:xfrm>
          <a:off x="179512" y="1268760"/>
          <a:ext cx="8964487" cy="558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r:id="rId3" imgW="8327858" imgH="4932091" progId="Excel.Chart.8">
                  <p:embed/>
                </p:oleObj>
              </mc:Choice>
              <mc:Fallback>
                <p:oleObj r:id="rId3" imgW="8327858" imgH="493209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68760"/>
                        <a:ext cx="8964487" cy="55892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9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Среднее значение </a:t>
            </a:r>
            <a:r>
              <a:rPr lang="ru-RU" sz="3200" b="1" dirty="0" err="1"/>
              <a:t>подшкалы</a:t>
            </a:r>
            <a:r>
              <a:rPr lang="ru-RU" sz="3200" b="1" dirty="0"/>
              <a:t> </a:t>
            </a:r>
            <a:br>
              <a:rPr lang="ru-RU" sz="3200" b="1" dirty="0"/>
            </a:br>
            <a:r>
              <a:rPr lang="ru-RU" sz="3200" b="1" dirty="0"/>
              <a:t>«Речь и мышление»</a:t>
            </a:r>
          </a:p>
        </p:txBody>
      </p:sp>
      <p:graphicFrame>
        <p:nvGraphicFramePr>
          <p:cNvPr id="1843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017546"/>
              </p:ext>
            </p:extLst>
          </p:nvPr>
        </p:nvGraphicFramePr>
        <p:xfrm>
          <a:off x="0" y="1052736"/>
          <a:ext cx="9252520" cy="581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r:id="rId3" imgW="8333954" imgH="5273497" progId="Excel.Chart.8">
                  <p:embed/>
                </p:oleObj>
              </mc:Choice>
              <mc:Fallback>
                <p:oleObj r:id="rId3" imgW="8333954" imgH="5273497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736"/>
                        <a:ext cx="9252520" cy="58132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1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1" y="0"/>
            <a:ext cx="9130159" cy="865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/>
              <a:t>Муниципальная инновационная конференция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675" y="908720"/>
            <a:ext cx="3937890" cy="290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8644" y="942409"/>
            <a:ext cx="40587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6" y="4005064"/>
            <a:ext cx="3994491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40" y="3954058"/>
            <a:ext cx="4070964" cy="27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9392"/>
            <a:ext cx="9108504" cy="158417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effectLst/>
              </a:rPr>
              <a:t>Победители IX Межрегионального этапа</a:t>
            </a:r>
            <a:br>
              <a:rPr lang="ru-RU" sz="3200" b="1" dirty="0" smtClean="0">
                <a:solidFill>
                  <a:schemeClr val="tx1"/>
                </a:solidFill>
                <a:effectLst/>
              </a:rPr>
            </a:br>
            <a:r>
              <a:rPr lang="ru-RU" sz="3200" b="1" dirty="0" smtClean="0">
                <a:solidFill>
                  <a:schemeClr val="tx1"/>
                </a:solidFill>
                <a:effectLst/>
              </a:rPr>
              <a:t> XVI Международной ярмарки социально-педагогических инноваций, г. Ростов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6694490"/>
              </p:ext>
            </p:extLst>
          </p:nvPr>
        </p:nvGraphicFramePr>
        <p:xfrm>
          <a:off x="467544" y="1556792"/>
          <a:ext cx="8676456" cy="5212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3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048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№3 «Лукошко»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Гусева И.М.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Опыт работы службы примирения в МДОУ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2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№8 «Колосок»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Лебедева Н.В.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Сергеева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И.Л.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Родительский клуб как одна из форм эффективного взаимодействия с семьёй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№11 «Колокольчик»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Белова Е.Н.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Анисимова Н.М.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Горелкина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Т.А.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Тимофеева О.А.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Мякшина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В.В.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Сабаканова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А.С.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Программа формирования ответственной и позитивной родительской позиции «Школа для родителей дошкольников»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13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№25 «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Дюймовочка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Гуляева И.В.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Королева Н.В.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Травникова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Проект «Развитие творческих способностей дошкольников посредством лепки из бумажного теста «У нас бумажная планета – все от игрушки до макета!»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13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Королькова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О.Н.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Проект «</a:t>
                      </a:r>
                      <a:r>
                        <a:rPr kumimoji="0" lang="ru-R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Логоигровой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комплекс «Штучки - липучки» или «Как веселая компания грамоте учила»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21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МДОУ №26 «Алёнушка»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Новикова Е.Г.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Захарова Л.Ф.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Система работы по взаимодействию с родителями в ДОУ 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0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6" y="6192"/>
            <a:ext cx="9145016" cy="10092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 smtClean="0">
                <a:effectLst/>
              </a:rPr>
              <a:t>    </a:t>
            </a:r>
            <a:r>
              <a:rPr lang="ru-RU" sz="3200" b="1" dirty="0" smtClean="0">
                <a:effectLst/>
              </a:rPr>
              <a:t>Региональный </a:t>
            </a:r>
            <a:r>
              <a:rPr lang="ru-RU" sz="3200" b="1" dirty="0">
                <a:effectLst/>
              </a:rPr>
              <a:t>этап Всероссийского </a:t>
            </a:r>
            <a:r>
              <a:rPr lang="ru-RU" sz="3200" b="1" dirty="0" smtClean="0">
                <a:effectLst/>
              </a:rPr>
              <a:t>конкурса </a:t>
            </a:r>
            <a:r>
              <a:rPr lang="ru-RU" sz="3200" b="1" dirty="0">
                <a:effectLst/>
              </a:rPr>
              <a:t>«Воспитатель года России</a:t>
            </a:r>
            <a:r>
              <a:rPr lang="ru-RU" sz="3200" b="1" dirty="0" smtClean="0">
                <a:effectLst/>
              </a:rPr>
              <a:t>»-2018</a:t>
            </a:r>
            <a:endParaRPr lang="ru-RU" sz="3200" b="1" dirty="0"/>
          </a:p>
        </p:txBody>
      </p:sp>
      <p:pic>
        <p:nvPicPr>
          <p:cNvPr id="8194" name="Picture 2" descr="IMG_3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429" y="260648"/>
            <a:ext cx="4032994" cy="268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9461" y="1990724"/>
            <a:ext cx="3563888" cy="3167381"/>
            <a:chOff x="0" y="2367273"/>
            <a:chExt cx="3563888" cy="3167381"/>
          </a:xfrm>
        </p:grpSpPr>
        <p:pic>
          <p:nvPicPr>
            <p:cNvPr id="8197" name="Picture 5" descr="http://www.iro.yar.ru/fileadmin/_processed_/d/8/csm_kulikova_3ac6a8b72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67273"/>
              <a:ext cx="3490314" cy="259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6457" y="4949879"/>
              <a:ext cx="35574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Педагогическое мероприятие с детьми </a:t>
              </a:r>
              <a:r>
                <a:rPr lang="ru-RU" sz="1600" b="1" dirty="0"/>
                <a:t>«Конкурсное занятие»</a:t>
              </a:r>
              <a:endParaRPr lang="ru-RU" sz="16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854069" y="1980759"/>
            <a:ext cx="3258395" cy="3072091"/>
            <a:chOff x="5885605" y="2367273"/>
            <a:chExt cx="3258395" cy="3072091"/>
          </a:xfrm>
        </p:grpSpPr>
        <p:pic>
          <p:nvPicPr>
            <p:cNvPr id="8199" name="Picture 7" descr="http://www.iro.yar.ru/fileadmin/_processed_/6/e/csm_kulikova_ea_82aac49f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383" y="2367273"/>
              <a:ext cx="3096617" cy="256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885605" y="4854589"/>
              <a:ext cx="324063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К</a:t>
              </a:r>
              <a:r>
                <a:rPr lang="ru-RU" sz="1600" dirty="0" smtClean="0"/>
                <a:t>онкурсное испытание</a:t>
              </a:r>
              <a:r>
                <a:rPr lang="ru-RU" sz="1600" b="1" dirty="0"/>
                <a:t> </a:t>
              </a:r>
              <a:endParaRPr lang="ru-RU" sz="1600" b="1" dirty="0" smtClean="0"/>
            </a:p>
            <a:p>
              <a:pPr algn="ctr"/>
              <a:r>
                <a:rPr lang="ru-RU" sz="1600" b="1" dirty="0" smtClean="0"/>
                <a:t>«</a:t>
              </a:r>
              <a:r>
                <a:rPr lang="ru-RU" sz="1600" b="1" dirty="0"/>
                <a:t>Публичная лекция»</a:t>
              </a:r>
              <a:endParaRPr lang="ru-RU" sz="1600" dirty="0"/>
            </a:p>
          </p:txBody>
        </p:sp>
      </p:grpSp>
      <p:pic>
        <p:nvPicPr>
          <p:cNvPr id="8201" name="Picture 9" descr="http://www.iro.yar.ru/fileadmin/_processed_/9/3/csm_2mesto_f747b9d1f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3349" y="3645024"/>
            <a:ext cx="2351187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63888" y="6518578"/>
            <a:ext cx="2322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Награждение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235258"/>
            <a:ext cx="8788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Куликова Елена Андреевна, МДОУ №14 «Сказка» - 2 место!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854" y="116632"/>
            <a:ext cx="9288854" cy="79208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МДОУ д/с </a:t>
            </a:r>
            <a:r>
              <a:rPr lang="ru-RU" sz="3200" b="1" dirty="0"/>
              <a:t>№27 «</a:t>
            </a:r>
            <a:r>
              <a:rPr lang="ru-RU" sz="3200" b="1" dirty="0" smtClean="0"/>
              <a:t>Цветик-семицветик»</a:t>
            </a:r>
            <a:endParaRPr lang="ru-RU" sz="32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77398"/>
              </p:ext>
            </p:extLst>
          </p:nvPr>
        </p:nvGraphicFramePr>
        <p:xfrm>
          <a:off x="-23378" y="4854877"/>
          <a:ext cx="9180512" cy="2011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36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61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Махалова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Т.В</a:t>
                      </a:r>
                      <a:r>
                        <a:rPr lang="ru-RU" sz="2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Васильева 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Н.Н.,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Надёжина</a:t>
                      </a: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этап XIII Всероссийского конкурса «За нравственный подвиг учителя»-2018. Номинация «Лучшая программа духовно-нравственного и гражданско-патриотического воспитания детей и молодёжи»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5" y="1916832"/>
            <a:ext cx="4131886" cy="274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5999"/>
            <a:ext cx="8229600" cy="930834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Победитель-лауреат </a:t>
            </a:r>
            <a:r>
              <a:rPr lang="ru-RU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Всероссийского смотра-конкурса </a:t>
            </a:r>
            <a:r>
              <a:rPr lang="ru-RU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«Образцовый детский сад» - 2018.</a:t>
            </a:r>
          </a:p>
          <a:p>
            <a:endParaRPr lang="ru-RU" dirty="0"/>
          </a:p>
        </p:txBody>
      </p:sp>
      <p:pic>
        <p:nvPicPr>
          <p:cNvPr id="5122" name="Picture 2" descr="C:\Users\user\Desktop\DSC_0201.N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913730"/>
            <a:ext cx="4139951" cy="275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515707"/>
              </p:ext>
            </p:extLst>
          </p:nvPr>
        </p:nvGraphicFramePr>
        <p:xfrm>
          <a:off x="539552" y="32792"/>
          <a:ext cx="8496944" cy="685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 				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Определение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содержания услуги по присмотру и уходу за детьми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установление требований к специалистам по присмотру и уходу за детьми.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III квартал 2018 г.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Минтруд России,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Минэкономразвития России, Минфин России, органы исполнительной власти субъектов Российской Федерации 	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механизма сертификации услуг работников по присмотру и уходу за детьми; утверждение профессионального стандарта "Няня (работник по присмотру и уходу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детьми)», установление требований к содержанию и качеству профессиональной деятельности работников по уходу за детьми дошкольного возраста и детьми школьного возраста с ограниченными возможностями здоровья, в том числе с инвалидностью.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8" name="Picture 4" descr="https://img.9111.ru/uploads/201804/03/818x818/431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422112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-684213" y="-176213"/>
            <a:ext cx="7491413" cy="3573463"/>
            <a:chOff x="105802752" y="105291828"/>
            <a:chExt cx="7490936" cy="3573370"/>
          </a:xfrm>
        </p:grpSpPr>
        <p:sp>
          <p:nvSpPr>
            <p:cNvPr id="3082" name="AutoShape 13"/>
            <p:cNvSpPr>
              <a:spLocks noChangeArrowheads="1"/>
            </p:cNvSpPr>
            <p:nvPr/>
          </p:nvSpPr>
          <p:spPr bwMode="auto">
            <a:xfrm flipV="1">
              <a:off x="106512616" y="105520019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083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365250" y="2682875"/>
            <a:ext cx="7632700" cy="15684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Образование Тутаевского муниципального района: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старт в Десятилетие детства</a:t>
            </a:r>
          </a:p>
        </p:txBody>
      </p:sp>
      <p:sp>
        <p:nvSpPr>
          <p:cNvPr id="3076" name="Заголовок 5"/>
          <p:cNvSpPr>
            <a:spLocks noGrp="1"/>
          </p:cNvSpPr>
          <p:nvPr>
            <p:ph type="ctrTitle"/>
          </p:nvPr>
        </p:nvSpPr>
        <p:spPr>
          <a:xfrm>
            <a:off x="179388" y="374650"/>
            <a:ext cx="7380287" cy="1470025"/>
          </a:xfrm>
        </p:spPr>
        <p:txBody>
          <a:bodyPr/>
          <a:lstStyle/>
          <a:p>
            <a:pPr algn="l" eaLnBrk="1" hangingPunct="1"/>
            <a:r>
              <a:rPr lang="ru-RU" altLang="ru-RU" sz="36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Августовская конференция </a:t>
            </a:r>
            <a: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altLang="ru-RU" sz="4000" b="1" dirty="0" smtClean="0">
                <a:solidFill>
                  <a:srgbClr val="910933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педагогических и руководящих </a:t>
            </a:r>
            <a:b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altLang="ru-RU" sz="1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работников Тутаевского МР</a:t>
            </a:r>
          </a:p>
        </p:txBody>
      </p:sp>
      <p:grpSp>
        <p:nvGrpSpPr>
          <p:cNvPr id="3077" name="Группа 6"/>
          <p:cNvGrpSpPr>
            <a:grpSpLocks/>
          </p:cNvGrpSpPr>
          <p:nvPr/>
        </p:nvGrpSpPr>
        <p:grpSpPr bwMode="auto">
          <a:xfrm>
            <a:off x="3751263" y="4508500"/>
            <a:ext cx="2908300" cy="2160588"/>
            <a:chOff x="6549373" y="116632"/>
            <a:chExt cx="2594627" cy="1944017"/>
          </a:xfrm>
        </p:grpSpPr>
        <p:pic>
          <p:nvPicPr>
            <p:cNvPr id="308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37500" y="5470425"/>
            <a:ext cx="2016125" cy="692150"/>
          </a:xfrm>
          <a:prstGeom prst="ellipse">
            <a:avLst/>
          </a:prstGeom>
          <a:ln w="28575">
            <a:solidFill>
              <a:srgbClr val="9109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7A082B"/>
                </a:solidFill>
              </a:rPr>
              <a:t>27.08.2018</a:t>
            </a:r>
          </a:p>
        </p:txBody>
      </p:sp>
      <p:sp>
        <p:nvSpPr>
          <p:cNvPr id="3079" name="Line 8"/>
          <p:cNvSpPr>
            <a:spLocks noChangeShapeType="1"/>
          </p:cNvSpPr>
          <p:nvPr/>
        </p:nvSpPr>
        <p:spPr bwMode="auto">
          <a:xfrm flipH="1" flipV="1">
            <a:off x="1042988" y="1951038"/>
            <a:ext cx="12700" cy="3457575"/>
          </a:xfrm>
          <a:prstGeom prst="line">
            <a:avLst/>
          </a:prstGeom>
          <a:noFill/>
          <a:ln w="76200" cap="rnd">
            <a:solidFill>
              <a:srgbClr val="FF66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dirty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52936"/>
            <a:ext cx="8892480" cy="16114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ВСЕСТОРОННЕЕ ОБРАЗОВАНИЕ – ДЕТЯМ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132447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142"/>
            <a:ext cx="8733656" cy="664554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</a:rPr>
              <a:t>Показатели развития </a:t>
            </a:r>
            <a:r>
              <a:rPr lang="ru-RU" sz="3200" b="1" dirty="0" smtClean="0">
                <a:effectLst/>
              </a:rPr>
              <a:t>образовательной среды:</a:t>
            </a:r>
            <a:endParaRPr lang="ru-RU" sz="3200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19869"/>
            <a:ext cx="8244408" cy="603813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/>
              <a:t>и</a:t>
            </a:r>
            <a:r>
              <a:rPr lang="ru-RU" sz="2400" dirty="0" smtClean="0"/>
              <a:t>спользование </a:t>
            </a:r>
            <a:r>
              <a:rPr lang="ru-RU" sz="2400" dirty="0"/>
              <a:t>современных педагогических технологий и </a:t>
            </a:r>
            <a:r>
              <a:rPr lang="ru-RU" sz="2400" dirty="0" smtClean="0"/>
              <a:t>методов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преобладание </a:t>
            </a:r>
            <a:r>
              <a:rPr lang="ru-RU" sz="2400" dirty="0"/>
              <a:t>индивидуальных или групповых форм организации познавательной деятельности над </a:t>
            </a:r>
            <a:r>
              <a:rPr lang="ru-RU" sz="2400" dirty="0" err="1" smtClean="0"/>
              <a:t>общеклассными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сотрудничество </a:t>
            </a:r>
            <a:r>
              <a:rPr lang="ru-RU" sz="2400" dirty="0"/>
              <a:t>педагогов, обучающихся и их родителей в достижении целей обучения, воспитания и развития;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совместное </a:t>
            </a:r>
            <a:r>
              <a:rPr lang="ru-RU" sz="2400" dirty="0"/>
              <a:t>планирование и организация деятельности детей и взрослых как равноправных партнеров;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комфортная </a:t>
            </a:r>
            <a:r>
              <a:rPr lang="ru-RU" sz="2400" dirty="0"/>
              <a:t>среда для всех участников целостного педагогического процесса; 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право </a:t>
            </a:r>
            <a:r>
              <a:rPr lang="ru-RU" sz="2400" dirty="0"/>
              <a:t>выбора содержания, профиля, форм получения </a:t>
            </a:r>
            <a:r>
              <a:rPr lang="ru-RU" sz="2400" dirty="0" smtClean="0"/>
              <a:t>образования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разделение </a:t>
            </a:r>
            <a:r>
              <a:rPr lang="ru-RU" sz="2400" dirty="0"/>
              <a:t>ответственности за </a:t>
            </a:r>
            <a:r>
              <a:rPr lang="ru-RU" sz="2400" dirty="0" smtClean="0"/>
              <a:t>результаты;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высокий </a:t>
            </a:r>
            <a:r>
              <a:rPr lang="ru-RU" sz="2400" dirty="0"/>
              <a:t>уровень мотивации всех участников </a:t>
            </a:r>
            <a:r>
              <a:rPr lang="ru-RU" sz="2400" dirty="0" smtClean="0"/>
              <a:t>педагогического </a:t>
            </a:r>
            <a:r>
              <a:rPr lang="ru-RU" sz="2400" dirty="0"/>
              <a:t>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2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068" y="1484784"/>
            <a:ext cx="8451662" cy="432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0"/>
            <a:ext cx="3600400" cy="144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0953" y="674685"/>
            <a:ext cx="25297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  <a:cs typeface="+mn-cs"/>
                <a:hlinkClick r:id="rId4"/>
              </a:rPr>
              <a:t>http://resh.edu.ru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8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367"/>
            <a:ext cx="8229600" cy="76707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Всестороннее развитие личности</a:t>
            </a: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21104" b="32602"/>
          <a:stretch/>
        </p:blipFill>
        <p:spPr bwMode="auto">
          <a:xfrm>
            <a:off x="611560" y="692697"/>
            <a:ext cx="8558228" cy="618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7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5972" cy="8651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effectLst/>
              </a:rPr>
              <a:t>О</a:t>
            </a:r>
            <a:r>
              <a:rPr lang="ru-RU" sz="3200" b="1" dirty="0" smtClean="0">
                <a:effectLst/>
              </a:rPr>
              <a:t>бразовательная сеть «Детский технопарк»</a:t>
            </a:r>
            <a:endParaRPr lang="ru-RU" sz="32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678646"/>
            <a:ext cx="4104455" cy="364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6038"/>
            <a:ext cx="5112568" cy="289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796136" y="1700808"/>
            <a:ext cx="3352814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900" b="1" kern="1200" spc="30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sz="2400" spc="0" dirty="0" smtClean="0">
                <a:effectLst/>
              </a:rPr>
              <a:t>Формы сетевого взаимодействия</a:t>
            </a:r>
            <a:endParaRPr lang="ru-RU" sz="3600" spc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99" y="0"/>
            <a:ext cx="8895858" cy="1224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>
                <a:effectLst/>
              </a:rPr>
              <a:t>Сетевые образовательные</a:t>
            </a:r>
            <a:br>
              <a:rPr lang="ru-RU" sz="3200" b="1" dirty="0">
                <a:effectLst/>
              </a:rPr>
            </a:br>
            <a:r>
              <a:rPr lang="ru-RU" sz="3200" b="1" dirty="0">
                <a:effectLst/>
              </a:rPr>
              <a:t> программы </a:t>
            </a:r>
            <a:r>
              <a:rPr lang="ru-RU" sz="3200" b="1" dirty="0" smtClean="0">
                <a:effectLst/>
              </a:rPr>
              <a:t>лабораторий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532440" cy="522695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err="1" smtClean="0"/>
              <a:t>Роботехника</a:t>
            </a:r>
            <a:r>
              <a:rPr lang="ru-RU" altLang="ru-RU" sz="2800" dirty="0" smtClean="0"/>
              <a:t>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LEGO-конструирование,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3D-моделирование,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Pct val="80000"/>
              <a:buFont typeface="Arial" pitchFamily="34" charset="0"/>
              <a:buChar char="•"/>
            </a:pPr>
            <a:r>
              <a:rPr lang="ru-RU" altLang="ru-RU" sz="2800" dirty="0"/>
              <a:t>Техническое черчение и инженерная </a:t>
            </a:r>
            <a:r>
              <a:rPr lang="ru-RU" altLang="ru-RU" sz="2800" dirty="0" smtClean="0"/>
              <a:t>графика,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Микроэлектроника,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err="1" smtClean="0"/>
              <a:t>Мультстудия</a:t>
            </a:r>
            <a:r>
              <a:rPr lang="ru-RU" altLang="ru-RU" sz="2800" dirty="0" smtClean="0"/>
              <a:t>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Издательское </a:t>
            </a:r>
            <a:r>
              <a:rPr lang="ru-RU" altLang="ru-RU" sz="2800" dirty="0"/>
              <a:t>дело и </a:t>
            </a:r>
            <a:r>
              <a:rPr lang="ru-RU" altLang="ru-RU" sz="2800" dirty="0" smtClean="0"/>
              <a:t>журналистика, 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Исследования </a:t>
            </a:r>
            <a:r>
              <a:rPr lang="ru-RU" altLang="ru-RU" sz="2800" dirty="0"/>
              <a:t>в области </a:t>
            </a:r>
            <a:r>
              <a:rPr lang="ru-RU" altLang="ru-RU" sz="2800" dirty="0" smtClean="0"/>
              <a:t>биологии,</a:t>
            </a:r>
            <a:endParaRPr lang="ru-RU" altLang="ru-RU" sz="2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80000"/>
              <a:buFont typeface="Arial" pitchFamily="34" charset="0"/>
              <a:buChar char="•"/>
            </a:pPr>
            <a:r>
              <a:rPr lang="ru-RU" altLang="ru-RU" sz="2800" dirty="0" smtClean="0"/>
              <a:t>Исследования </a:t>
            </a:r>
            <a:r>
              <a:rPr lang="ru-RU" altLang="ru-RU" sz="2800" dirty="0"/>
              <a:t>в области </a:t>
            </a:r>
            <a:r>
              <a:rPr lang="ru-RU" altLang="ru-RU" sz="2800" dirty="0" smtClean="0"/>
              <a:t>физики.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6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6404" y="0"/>
            <a:ext cx="9114908" cy="9361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 smtClean="0">
                <a:effectLst/>
              </a:rPr>
              <a:t>Сетевые события для педагогов</a:t>
            </a:r>
            <a:endParaRPr lang="ru-RU" sz="3200" b="1" dirty="0">
              <a:effectLst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68090"/>
            <a:ext cx="8604448" cy="3108982"/>
          </a:xfrm>
        </p:spPr>
        <p:txBody>
          <a:bodyPr/>
          <a:lstStyle/>
          <a:p>
            <a:r>
              <a:rPr lang="ru-RU" sz="2800" dirty="0"/>
              <a:t>Семинар-практикум </a:t>
            </a:r>
            <a:r>
              <a:rPr lang="ru-RU" sz="2800" dirty="0" smtClean="0"/>
              <a:t>«</a:t>
            </a:r>
            <a:r>
              <a:rPr lang="ru-RU" sz="2800" dirty="0"/>
              <a:t>Создание анимационного фильма</a:t>
            </a:r>
            <a:r>
              <a:rPr lang="ru-RU" sz="2800" dirty="0" smtClean="0"/>
              <a:t>» (МДОУ №6, сентябрь 2017);</a:t>
            </a:r>
          </a:p>
          <a:p>
            <a:r>
              <a:rPr lang="ru-RU" sz="2800" dirty="0"/>
              <a:t>Семинар </a:t>
            </a:r>
            <a:r>
              <a:rPr lang="ru-RU" sz="2800" dirty="0" smtClean="0"/>
              <a:t>«</a:t>
            </a:r>
            <a:r>
              <a:rPr lang="ru-RU" sz="2800" dirty="0"/>
              <a:t>Создание LEGO-мультфильмов</a:t>
            </a:r>
            <a:r>
              <a:rPr lang="ru-RU" sz="2800" dirty="0" smtClean="0"/>
              <a:t>»</a:t>
            </a:r>
            <a:r>
              <a:rPr lang="ru-RU" dirty="0" smtClean="0"/>
              <a:t> </a:t>
            </a:r>
            <a:r>
              <a:rPr lang="ru-RU" sz="2800" dirty="0"/>
              <a:t>(МДОУ №6, </a:t>
            </a:r>
            <a:r>
              <a:rPr lang="ru-RU" sz="2800" dirty="0" smtClean="0"/>
              <a:t>декабрь 2017);</a:t>
            </a:r>
          </a:p>
          <a:p>
            <a:r>
              <a:rPr lang="ru-RU" sz="2800" dirty="0"/>
              <a:t>Семинар  </a:t>
            </a:r>
            <a:r>
              <a:rPr lang="ru-RU" sz="2800" dirty="0" smtClean="0"/>
              <a:t>«</a:t>
            </a:r>
            <a:r>
              <a:rPr lang="ru-RU" sz="2800" dirty="0"/>
              <a:t>Робототехника на </a:t>
            </a:r>
            <a:r>
              <a:rPr lang="ru-RU" sz="2800" dirty="0" smtClean="0"/>
              <a:t>платформе «</a:t>
            </a:r>
            <a:r>
              <a:rPr lang="ru-RU" sz="2800" dirty="0" err="1" smtClean="0"/>
              <a:t>Роботрек</a:t>
            </a:r>
            <a:r>
              <a:rPr lang="ru-RU" sz="2800" dirty="0" smtClean="0"/>
              <a:t> </a:t>
            </a:r>
            <a:r>
              <a:rPr lang="ru-RU" sz="2800" dirty="0"/>
              <a:t>Малыш -1, Малыш - 2</a:t>
            </a:r>
            <a:r>
              <a:rPr lang="ru-RU" sz="2800" dirty="0" smtClean="0"/>
              <a:t>»</a:t>
            </a:r>
            <a:r>
              <a:rPr lang="ru-RU" sz="2800" dirty="0"/>
              <a:t> (МДОУ №14, март 2018</a:t>
            </a:r>
            <a:r>
              <a:rPr lang="ru-RU" sz="2800" dirty="0" smtClean="0"/>
              <a:t>) и др.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98162"/>
            <a:ext cx="4281898" cy="240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04" y="4365104"/>
            <a:ext cx="2510830" cy="24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3" y="4362396"/>
            <a:ext cx="2123728" cy="24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91" y="4212353"/>
            <a:ext cx="3900465" cy="260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IMG_47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7" y="4265712"/>
            <a:ext cx="41665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291" name="Picture 3" descr="IMG_47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52" y="1478997"/>
            <a:ext cx="3897112" cy="259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292" name="Picture 4" descr="P_20180220_11333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95536" y="1484784"/>
            <a:ext cx="414502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7667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Педагогический </a:t>
            </a:r>
            <a:r>
              <a:rPr lang="ru-RU" sz="3200" b="1" dirty="0" smtClean="0"/>
              <a:t>субботник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«</a:t>
            </a:r>
            <a:r>
              <a:rPr lang="ru-RU" sz="3200" b="1" dirty="0" err="1"/>
              <a:t>Техносфера</a:t>
            </a:r>
            <a:r>
              <a:rPr lang="ru-RU" sz="3200" b="1" dirty="0"/>
              <a:t> – среда для </a:t>
            </a:r>
            <a:r>
              <a:rPr lang="ru-RU" sz="3200" b="1" dirty="0" smtClean="0"/>
              <a:t>развития инженерного мышления обучающихся»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096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/>
              </a:rPr>
              <a:t>Достижения обучающихся в 2017-2018 уч. г.</a:t>
            </a:r>
            <a:endParaRPr lang="ru-RU" sz="3200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676456" cy="60212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400" b="1" dirty="0"/>
              <a:t>Международный фестиваль «РобоФинист»-</a:t>
            </a:r>
            <a:r>
              <a:rPr lang="ru-RU" sz="2400" b="1" dirty="0" smtClean="0"/>
              <a:t>2017</a:t>
            </a:r>
          </a:p>
          <a:p>
            <a:pPr marL="541338" lvl="1">
              <a:buSzPct val="100000"/>
              <a:tabLst>
                <a:tab pos="539750" algn="l"/>
              </a:tabLst>
            </a:pPr>
            <a:r>
              <a:rPr lang="ru-RU" sz="2000" dirty="0" err="1" smtClean="0"/>
              <a:t>Вахтанов</a:t>
            </a:r>
            <a:r>
              <a:rPr lang="ru-RU" sz="2000" dirty="0" smtClean="0"/>
              <a:t> Даниил, 7 </a:t>
            </a:r>
            <a:r>
              <a:rPr lang="ru-RU" sz="2000" dirty="0" err="1" smtClean="0"/>
              <a:t>кл</a:t>
            </a:r>
            <a:r>
              <a:rPr lang="ru-RU" sz="2000" dirty="0" smtClean="0"/>
              <a:t>., </a:t>
            </a:r>
            <a:r>
              <a:rPr lang="ru-RU" sz="2000" dirty="0" err="1" smtClean="0"/>
              <a:t>Кротиков</a:t>
            </a:r>
            <a:r>
              <a:rPr lang="ru-RU" sz="2000" dirty="0" smtClean="0"/>
              <a:t> Михаил, 4 </a:t>
            </a:r>
            <a:r>
              <a:rPr lang="ru-RU" sz="2000" dirty="0" err="1" smtClean="0"/>
              <a:t>кл</a:t>
            </a:r>
            <a:r>
              <a:rPr lang="ru-RU" sz="2000" dirty="0" smtClean="0"/>
              <a:t>., </a:t>
            </a:r>
            <a:r>
              <a:rPr lang="ru-RU" sz="2000" dirty="0" err="1" smtClean="0"/>
              <a:t>Калганова</a:t>
            </a:r>
            <a:r>
              <a:rPr lang="ru-RU" sz="2000" dirty="0" smtClean="0"/>
              <a:t> Анастасия, 3 </a:t>
            </a:r>
            <a:r>
              <a:rPr lang="ru-RU" sz="2000" dirty="0" err="1" smtClean="0"/>
              <a:t>кл</a:t>
            </a:r>
            <a:r>
              <a:rPr lang="ru-RU" sz="2000" dirty="0" smtClean="0"/>
              <a:t>. (лицей №1) – 5 место из 60.</a:t>
            </a:r>
          </a:p>
          <a:p>
            <a:pPr marL="355600" lvl="0" indent="-355600">
              <a:tabLst>
                <a:tab pos="355600" algn="l"/>
              </a:tabLst>
            </a:pPr>
            <a:r>
              <a:rPr lang="ru-RU" sz="2400" b="1" dirty="0"/>
              <a:t>X Всероссийский технологический фестиваль «</a:t>
            </a:r>
            <a:r>
              <a:rPr lang="en-US" sz="2400" b="1" dirty="0"/>
              <a:t>PROFEST</a:t>
            </a:r>
            <a:r>
              <a:rPr lang="ru-RU" sz="2400" b="1" dirty="0" smtClean="0"/>
              <a:t>-2018» </a:t>
            </a:r>
          </a:p>
          <a:p>
            <a:pPr marL="541338" lvl="1" indent="-276225">
              <a:tabLst>
                <a:tab pos="355600" algn="l"/>
              </a:tabLst>
            </a:pPr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 </a:t>
            </a:r>
            <a:r>
              <a:rPr lang="en-US" sz="2000" dirty="0"/>
              <a:t>(</a:t>
            </a:r>
            <a:r>
              <a:rPr lang="ru-RU" sz="2000" dirty="0"/>
              <a:t>лицей №1</a:t>
            </a:r>
            <a:r>
              <a:rPr lang="en-US" sz="2000" dirty="0"/>
              <a:t>)</a:t>
            </a:r>
            <a:r>
              <a:rPr lang="ru-RU" sz="2000" dirty="0"/>
              <a:t> – диплом 3 </a:t>
            </a:r>
            <a:r>
              <a:rPr lang="ru-RU" sz="2000" dirty="0" smtClean="0"/>
              <a:t>степени.</a:t>
            </a:r>
            <a:endParaRPr lang="ru-RU" sz="2000" dirty="0"/>
          </a:p>
          <a:p>
            <a:r>
              <a:rPr lang="en-US" sz="2400" b="1" dirty="0" smtClean="0"/>
              <a:t>II </a:t>
            </a:r>
            <a:r>
              <a:rPr lang="ru-RU" sz="2400" b="1" dirty="0" smtClean="0"/>
              <a:t>Всероссийский </a:t>
            </a:r>
            <a:r>
              <a:rPr lang="ru-RU" sz="2400" b="1" dirty="0"/>
              <a:t>молодежный турнир «</a:t>
            </a:r>
            <a:r>
              <a:rPr lang="ru-RU" sz="2400" b="1" dirty="0" err="1"/>
              <a:t>Робоштурм</a:t>
            </a:r>
            <a:r>
              <a:rPr lang="ru-RU" sz="2400" b="1" dirty="0"/>
              <a:t> 2017</a:t>
            </a:r>
            <a:r>
              <a:rPr lang="ru-RU" sz="2400" b="1" dirty="0" smtClean="0"/>
              <a:t>»</a:t>
            </a:r>
            <a:endParaRPr lang="en-US" sz="2400" b="1" dirty="0" smtClean="0"/>
          </a:p>
          <a:p>
            <a:pPr marL="541338" lvl="1" indent="-276225"/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., </a:t>
            </a:r>
            <a:r>
              <a:rPr lang="ru-RU" sz="2000" dirty="0" err="1"/>
              <a:t>Калганова</a:t>
            </a:r>
            <a:r>
              <a:rPr lang="ru-RU" sz="2000" dirty="0"/>
              <a:t> Анастасия, 3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1 степени в регламентах «Следование по линии», «Слалом по линии», «Творческая мастерская»;</a:t>
            </a:r>
          </a:p>
          <a:p>
            <a:pPr marL="541338" lvl="1" indent="-276225"/>
            <a:r>
              <a:rPr lang="ru-RU" sz="2000" dirty="0" err="1"/>
              <a:t>Чупин</a:t>
            </a:r>
            <a:r>
              <a:rPr lang="ru-RU" sz="2000" dirty="0"/>
              <a:t> Константин, 3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1 степени;</a:t>
            </a:r>
          </a:p>
          <a:p>
            <a:pPr marL="541338" lvl="1" indent="-276225"/>
            <a:r>
              <a:rPr lang="ru-RU" sz="2000" dirty="0" err="1"/>
              <a:t>Вахтанов</a:t>
            </a:r>
            <a:r>
              <a:rPr lang="ru-RU" sz="2000" dirty="0"/>
              <a:t> Даниил, 7 </a:t>
            </a:r>
            <a:r>
              <a:rPr lang="ru-RU" sz="2000" dirty="0" err="1"/>
              <a:t>кл</a:t>
            </a:r>
            <a:r>
              <a:rPr lang="ru-RU" sz="2000" dirty="0"/>
              <a:t>. (лицей №1) – диплом 2 степени.</a:t>
            </a:r>
          </a:p>
          <a:p>
            <a:pPr lvl="0"/>
            <a:r>
              <a:rPr lang="ru-RU" sz="2400" b="1" dirty="0"/>
              <a:t>Межрегиональные соревнования </a:t>
            </a:r>
            <a:r>
              <a:rPr lang="ru-RU" sz="2400" b="1" dirty="0" err="1"/>
              <a:t>робототизированных</a:t>
            </a:r>
            <a:r>
              <a:rPr lang="ru-RU" sz="2400" b="1" dirty="0"/>
              <a:t> систем «</a:t>
            </a:r>
            <a:r>
              <a:rPr lang="ru-RU" sz="2400" b="1" dirty="0" err="1" smtClean="0"/>
              <a:t>Кванто-экогонки</a:t>
            </a:r>
            <a:r>
              <a:rPr lang="ru-RU" sz="2400" b="1" dirty="0" smtClean="0"/>
              <a:t>»</a:t>
            </a:r>
          </a:p>
          <a:p>
            <a:pPr marL="541338" lvl="1" indent="-276225">
              <a:spcBef>
                <a:spcPts val="0"/>
              </a:spcBef>
            </a:pPr>
            <a:r>
              <a:rPr lang="ru-RU" sz="2000" dirty="0" err="1"/>
              <a:t>Ишутин</a:t>
            </a:r>
            <a:r>
              <a:rPr lang="ru-RU" sz="2000" dirty="0"/>
              <a:t> Андрей, 9 </a:t>
            </a:r>
            <a:r>
              <a:rPr lang="ru-RU" sz="2000" dirty="0" err="1"/>
              <a:t>кл</a:t>
            </a:r>
            <a:r>
              <a:rPr lang="ru-RU" sz="2000" dirty="0"/>
              <a:t>. (СШ №3) – 2 </a:t>
            </a:r>
            <a:r>
              <a:rPr lang="ru-RU" sz="2000" dirty="0" smtClean="0"/>
              <a:t>место.</a:t>
            </a:r>
            <a:r>
              <a:rPr lang="ru-RU" sz="2800" dirty="0" smtClean="0"/>
              <a:t> </a:t>
            </a:r>
          </a:p>
          <a:p>
            <a:pPr marL="141288" indent="-276225"/>
            <a:r>
              <a:rPr lang="ru-RU" sz="2400" b="1" dirty="0"/>
              <a:t>Умные роботы в рамках </a:t>
            </a:r>
            <a:r>
              <a:rPr lang="en-US" sz="2400" b="1" dirty="0"/>
              <a:t>pokolenie.mts.ru </a:t>
            </a:r>
            <a:r>
              <a:rPr lang="ru-RU" sz="2400" b="1" dirty="0"/>
              <a:t>«Умный дом»</a:t>
            </a:r>
          </a:p>
          <a:p>
            <a:pPr marL="541338" lvl="1" indent="-276225"/>
            <a:r>
              <a:rPr lang="ru-RU" sz="2100" dirty="0" err="1"/>
              <a:t>Пчёлин</a:t>
            </a:r>
            <a:r>
              <a:rPr lang="ru-RU" sz="2100" dirty="0"/>
              <a:t> Глеб, </a:t>
            </a:r>
            <a:r>
              <a:rPr lang="ru-RU" sz="2100" dirty="0" smtClean="0"/>
              <a:t>6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(СШ </a:t>
            </a:r>
            <a:r>
              <a:rPr lang="ru-RU" sz="2100" dirty="0"/>
              <a:t>№4 </a:t>
            </a:r>
            <a:r>
              <a:rPr lang="ru-RU" sz="2100" dirty="0" smtClean="0"/>
              <a:t>«ЦО») </a:t>
            </a:r>
            <a:r>
              <a:rPr lang="ru-RU" sz="2100" dirty="0"/>
              <a:t>- диплом 1 </a:t>
            </a:r>
            <a:r>
              <a:rPr lang="ru-RU" sz="2100" dirty="0" smtClean="0"/>
              <a:t>степени</a:t>
            </a:r>
            <a:r>
              <a:rPr lang="ru-RU" sz="2100" dirty="0"/>
              <a:t>;</a:t>
            </a:r>
          </a:p>
          <a:p>
            <a:pPr marL="541338" lvl="1" indent="-276225"/>
            <a:r>
              <a:rPr lang="ru-RU" sz="2100" dirty="0" err="1"/>
              <a:t>Вахтанов</a:t>
            </a:r>
            <a:r>
              <a:rPr lang="ru-RU" sz="2100" dirty="0"/>
              <a:t> Даниил, </a:t>
            </a:r>
            <a:r>
              <a:rPr lang="ru-RU" sz="2100" dirty="0" smtClean="0"/>
              <a:t>7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(лицей </a:t>
            </a:r>
            <a:r>
              <a:rPr lang="ru-RU" sz="2100" dirty="0"/>
              <a:t>№</a:t>
            </a:r>
            <a:r>
              <a:rPr lang="ru-RU" sz="2100" dirty="0" smtClean="0"/>
              <a:t>1) </a:t>
            </a:r>
            <a:r>
              <a:rPr lang="ru-RU" sz="2100" dirty="0"/>
              <a:t>– диплом 2 </a:t>
            </a:r>
            <a:r>
              <a:rPr lang="ru-RU" sz="2100" dirty="0" smtClean="0"/>
              <a:t>степени;</a:t>
            </a:r>
            <a:endParaRPr lang="ru-RU" sz="2100" dirty="0"/>
          </a:p>
          <a:p>
            <a:pPr marL="541338" lvl="1" indent="-276225"/>
            <a:r>
              <a:rPr lang="ru-RU" sz="2100" dirty="0"/>
              <a:t>Сахаров Арсений, </a:t>
            </a:r>
            <a:r>
              <a:rPr lang="ru-RU" sz="2100" dirty="0" smtClean="0"/>
              <a:t>3 </a:t>
            </a:r>
            <a:r>
              <a:rPr lang="ru-RU" sz="2100" dirty="0" err="1" smtClean="0"/>
              <a:t>кл</a:t>
            </a:r>
            <a:r>
              <a:rPr lang="ru-RU" sz="2100" dirty="0" smtClean="0"/>
              <a:t>. (лицей </a:t>
            </a:r>
            <a:r>
              <a:rPr lang="ru-RU" sz="2100" dirty="0"/>
              <a:t>№</a:t>
            </a:r>
            <a:r>
              <a:rPr lang="ru-RU" sz="2100" dirty="0" smtClean="0"/>
              <a:t>1) </a:t>
            </a:r>
            <a:r>
              <a:rPr lang="ru-RU" sz="2100" dirty="0"/>
              <a:t>– диплом  1 </a:t>
            </a:r>
            <a:r>
              <a:rPr lang="ru-RU" sz="2100" dirty="0" smtClean="0"/>
              <a:t>степени.</a:t>
            </a:r>
            <a:endParaRPr lang="ru-RU" sz="2100" dirty="0"/>
          </a:p>
          <a:p>
            <a:pPr marL="541338" lvl="1" indent="-276225">
              <a:spcBef>
                <a:spcPts val="0"/>
              </a:spcBef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140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3" y="188640"/>
            <a:ext cx="9144000" cy="90872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Региональный проект</a:t>
            </a:r>
            <a:br>
              <a:rPr lang="ru-RU" sz="3200" b="1" dirty="0" smtClean="0"/>
            </a:br>
            <a:r>
              <a:rPr lang="ru-RU" sz="3200" b="1" dirty="0" smtClean="0"/>
              <a:t> «Школа открытий»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s://hsto.org/getpro/habr/post_images/354/97b/3d5/35497b3d596191819316a5f6b0278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75" y="2731801"/>
            <a:ext cx="4377325" cy="29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elf-test.ru/upload/contest_voting/6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2731801"/>
            <a:ext cx="3960439" cy="29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313"/>
            <a:ext cx="8851205" cy="2116137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000" b="1" dirty="0" smtClean="0"/>
              <a:t>Муниципальная система образования: итоги 2017/2018 учебного года, </a:t>
            </a:r>
            <a:br>
              <a:rPr lang="ru-RU" altLang="ru-RU" sz="4000" b="1" dirty="0" smtClean="0"/>
            </a:br>
            <a:r>
              <a:rPr lang="ru-RU" altLang="ru-RU" sz="4000" b="1" dirty="0" smtClean="0"/>
              <a:t>старт в десятилетие детства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2138" y="4437063"/>
            <a:ext cx="5543550" cy="1752600"/>
          </a:xfrm>
        </p:spPr>
        <p:txBody>
          <a:bodyPr/>
          <a:lstStyle/>
          <a:p>
            <a:pPr algn="r" eaLnBrk="1" hangingPunct="1"/>
            <a:r>
              <a:rPr lang="ru-RU" altLang="ru-RU" sz="2400" dirty="0" smtClean="0">
                <a:solidFill>
                  <a:schemeClr val="tx1"/>
                </a:solidFill>
              </a:rPr>
              <a:t>Чеканова О.Я., директор</a:t>
            </a:r>
          </a:p>
          <a:p>
            <a:pPr algn="r" eaLnBrk="1" hangingPunct="1"/>
            <a:r>
              <a:rPr lang="ru-RU" altLang="ru-RU" sz="2400" dirty="0" smtClean="0">
                <a:solidFill>
                  <a:schemeClr val="tx1"/>
                </a:solidFill>
              </a:rPr>
              <a:t>Департамента образования АТМР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924300" y="6237288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/>
              <a:t>27.08.2018 </a:t>
            </a:r>
            <a:r>
              <a:rPr lang="ru-RU" altLang="ru-RU" sz="1800" dirty="0"/>
              <a:t>г.</a:t>
            </a:r>
          </a:p>
        </p:txBody>
      </p:sp>
      <p:grpSp>
        <p:nvGrpSpPr>
          <p:cNvPr id="5" name="Группа 6"/>
          <p:cNvGrpSpPr>
            <a:grpSpLocks/>
          </p:cNvGrpSpPr>
          <p:nvPr/>
        </p:nvGrpSpPr>
        <p:grpSpPr bwMode="auto">
          <a:xfrm>
            <a:off x="0" y="5085184"/>
            <a:ext cx="2555776" cy="1772816"/>
            <a:chOff x="6549373" y="116632"/>
            <a:chExt cx="2594627" cy="194401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wz_1lthrl7k_0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 descr="ÐÐ°ÑÑÐ¸Ð½ÐºÐ¸ Ð¿Ð¾ Ð·Ð°Ð¿ÑÐ¾ÑÑ Ð´ÐµÑÑÑÐ¸Ð»ÐµÑÐ¸Ðµ Ð´ÐµÑÑÑÐ²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10977"/>
          <a:stretch/>
        </p:blipFill>
        <p:spPr bwMode="auto">
          <a:xfrm>
            <a:off x="82193" y="4381152"/>
            <a:ext cx="2650734" cy="24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" y="0"/>
            <a:ext cx="9144000" cy="7920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 smtClean="0"/>
              <a:t>Региональный проект «Увлекательные шахматы»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69750"/>
            <a:ext cx="3816424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Обучено 23 педагога из 9 ОУ</a:t>
            </a:r>
          </a:p>
          <a:p>
            <a:r>
              <a:rPr lang="ru-RU" sz="2800" dirty="0" smtClean="0"/>
              <a:t>Организованы секции по шахматам в 8 ОУ</a:t>
            </a:r>
          </a:p>
          <a:p>
            <a:r>
              <a:rPr lang="ru-RU" sz="2800" dirty="0" smtClean="0"/>
              <a:t>Занимаются в секциях более 150 обучающихся</a:t>
            </a:r>
          </a:p>
          <a:p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18" y="692696"/>
            <a:ext cx="4211960" cy="280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607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59" y="3573016"/>
            <a:ext cx="3977258" cy="2756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62594" y="6328033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Региональный турнир «Весёлая пешка»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59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40" y="0"/>
            <a:ext cx="9128660" cy="115212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Форум школьных научных обществ</a:t>
            </a:r>
            <a:br>
              <a:rPr lang="ru-RU" sz="3200" b="1" dirty="0" smtClean="0"/>
            </a:br>
            <a:r>
              <a:rPr lang="ru-RU" sz="3200" b="1" dirty="0" smtClean="0"/>
              <a:t>«Русский космизм в идеях и лицах»</a:t>
            </a:r>
            <a:endParaRPr lang="ru-RU" sz="3200" b="1" dirty="0"/>
          </a:p>
        </p:txBody>
      </p:sp>
      <p:sp>
        <p:nvSpPr>
          <p:cNvPr id="2" name="AutoShape 2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apf.mail.ru/cgi-bin/readmsg/20170822_161830.jpg?id=15034845280000000899%3B0%3B9&amp;x-email=tmrimc%40mail.ru&amp;exif=1&amp;bs=6227&amp;bl=2077280&amp;ct=image%2Fjpeg&amp;cn=20170822_161830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 bwMode="auto">
          <a:xfrm>
            <a:off x="460375" y="1052736"/>
            <a:ext cx="5326380" cy="309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/>
          <a:stretch/>
        </p:blipFill>
        <p:spPr bwMode="auto">
          <a:xfrm>
            <a:off x="3866640" y="3717032"/>
            <a:ext cx="5281485" cy="310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85" y="13062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 форуме приняли участие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3" y="1052736"/>
            <a:ext cx="5296693" cy="5442977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Лекомцева</a:t>
            </a:r>
            <a:r>
              <a:rPr lang="ru-RU" sz="2400" b="1" dirty="0" smtClean="0"/>
              <a:t> Елена Николаевна</a:t>
            </a:r>
            <a:r>
              <a:rPr lang="ru-RU" sz="2400" dirty="0" smtClean="0"/>
              <a:t>, </a:t>
            </a:r>
            <a:r>
              <a:rPr lang="ru-RU" sz="2400" dirty="0" err="1"/>
              <a:t>к.п.н</a:t>
            </a:r>
            <a:r>
              <a:rPr lang="ru-RU" sz="2400" dirty="0"/>
              <a:t>., </a:t>
            </a:r>
            <a:r>
              <a:rPr lang="ru-RU" sz="2400" dirty="0" smtClean="0"/>
              <a:t>доцент, </a:t>
            </a:r>
            <a:r>
              <a:rPr lang="ru-RU" sz="2400" dirty="0"/>
              <a:t>зав. кафедрой дополнительного и профессионального образования Института педагогики и психологии ЯГПУ </a:t>
            </a:r>
            <a:r>
              <a:rPr lang="ru-RU" sz="2400" dirty="0" smtClean="0"/>
              <a:t>имени </a:t>
            </a:r>
            <a:r>
              <a:rPr lang="ru-RU" sz="2400" dirty="0"/>
              <a:t>К.Д</a:t>
            </a:r>
            <a:r>
              <a:rPr lang="ru-RU" sz="2400" dirty="0" smtClean="0"/>
              <a:t>. Ушинского</a:t>
            </a:r>
            <a:r>
              <a:rPr lang="ru-RU" sz="2400" dirty="0"/>
              <a:t>;</a:t>
            </a:r>
          </a:p>
          <a:p>
            <a:r>
              <a:rPr lang="ru-RU" sz="2400" b="1" dirty="0" smtClean="0"/>
              <a:t>Скородумов Сергей Владимирович</a:t>
            </a:r>
            <a:r>
              <a:rPr lang="ru-RU" sz="2400" dirty="0" smtClean="0"/>
              <a:t>, председатель </a:t>
            </a:r>
            <a:r>
              <a:rPr lang="ru-RU" sz="2400" dirty="0"/>
              <a:t>ЯРОО «Ярославское </a:t>
            </a:r>
            <a:r>
              <a:rPr lang="ru-RU" sz="2400" dirty="0" err="1"/>
              <a:t>Рериховское</a:t>
            </a:r>
            <a:r>
              <a:rPr lang="ru-RU" sz="2400" dirty="0"/>
              <a:t> общество «Орион</a:t>
            </a:r>
            <a:r>
              <a:rPr lang="ru-RU" sz="2400" dirty="0" smtClean="0"/>
              <a:t>»»;</a:t>
            </a:r>
            <a:endParaRPr lang="ru-RU" sz="2400" dirty="0"/>
          </a:p>
          <a:p>
            <a:r>
              <a:rPr lang="ru-RU" sz="2400" b="1" dirty="0" err="1" smtClean="0"/>
              <a:t>Роменская</a:t>
            </a:r>
            <a:r>
              <a:rPr lang="ru-RU" sz="2400" b="1" dirty="0" smtClean="0"/>
              <a:t> Олеся Максимовна</a:t>
            </a:r>
            <a:r>
              <a:rPr lang="ru-RU" sz="2400" dirty="0" smtClean="0"/>
              <a:t>, методист </a:t>
            </a:r>
            <a:r>
              <a:rPr lang="ru-RU" sz="2400" dirty="0"/>
              <a:t>ГАУК ЯО «Культурно-просветительский центр </a:t>
            </a:r>
            <a:r>
              <a:rPr lang="ru-RU" sz="2400" dirty="0" smtClean="0"/>
              <a:t>имени В.В</a:t>
            </a:r>
            <a:r>
              <a:rPr lang="ru-RU" sz="2400" dirty="0"/>
              <a:t>. </a:t>
            </a:r>
            <a:r>
              <a:rPr lang="ru-RU" sz="2400" dirty="0" smtClean="0"/>
              <a:t>Терешковой».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r="46279"/>
          <a:stretch/>
        </p:blipFill>
        <p:spPr bwMode="auto">
          <a:xfrm>
            <a:off x="6660232" y="908720"/>
            <a:ext cx="2160240" cy="229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/>
          <a:stretch/>
        </p:blipFill>
        <p:spPr bwMode="auto">
          <a:xfrm>
            <a:off x="5733945" y="2852936"/>
            <a:ext cx="2841341" cy="22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23545" r="47036"/>
          <a:stretch/>
        </p:blipFill>
        <p:spPr bwMode="auto">
          <a:xfrm>
            <a:off x="7557806" y="4581128"/>
            <a:ext cx="1586194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8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514497"/>
              </p:ext>
            </p:extLst>
          </p:nvPr>
        </p:nvGraphicFramePr>
        <p:xfrm>
          <a:off x="467544" y="1541"/>
          <a:ext cx="864096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мероприятий по поддержке и развитию детей, проявивших выдающиеся способности,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рамках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Концепции общенациональной системы выявления и развития молодых талантов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(утверждена Президентом РФ 3 апреля 2012 г. № Пр-827) и комплекса мер по ее реализации (утвержден Правительством РФ 27 мая 2015 г. № 3274п-П8)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заинтересованные организации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к 2020 году участия в олимпиадах, конкурсах, иных мероприятиях, направленных на выявление одаренных детей, не менее 50% обучающихся в общеобразовательных организациях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8" descr="http://vaomos.news/upload/resize_cache/iblock/e85/300_0_1/e85b5efe130182947080a6789fd716b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 b="12879"/>
          <a:stretch/>
        </p:blipFill>
        <p:spPr bwMode="auto">
          <a:xfrm>
            <a:off x="3051688" y="5095982"/>
            <a:ext cx="3248504" cy="17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Диаграмма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 bwMode="auto">
          <a:xfrm>
            <a:off x="1134422" y="1700808"/>
            <a:ext cx="8028385" cy="445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4176"/>
          </a:xfrm>
        </p:spPr>
        <p:txBody>
          <a:bodyPr>
            <a:noAutofit/>
          </a:bodyPr>
          <a:lstStyle/>
          <a:p>
            <a:r>
              <a:rPr lang="ru-RU" sz="3200" b="1" dirty="0"/>
              <a:t>Численность участников муниципального этапа </a:t>
            </a:r>
            <a:r>
              <a:rPr lang="ru-RU" sz="3200" b="1" dirty="0" smtClean="0"/>
              <a:t>Всероссийской </a:t>
            </a:r>
            <a:r>
              <a:rPr lang="ru-RU" sz="3200" b="1" dirty="0"/>
              <a:t>олимпиады </a:t>
            </a:r>
            <a:r>
              <a:rPr lang="ru-RU" sz="3200" b="1" dirty="0" smtClean="0"/>
              <a:t>школьников</a:t>
            </a:r>
            <a:br>
              <a:rPr lang="ru-RU" sz="3200" b="1" dirty="0" smtClean="0"/>
            </a:br>
            <a:r>
              <a:rPr lang="ru-RU" sz="3200" b="1" dirty="0" smtClean="0"/>
              <a:t>2017-2018 уч. г.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6004" y="5903893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/>
            <a:r>
              <a:rPr lang="ru-RU" sz="2800" dirty="0" smtClean="0">
                <a:latin typeface="+mn-lt"/>
                <a:cs typeface="+mn-cs"/>
              </a:rPr>
              <a:t>Всего участников – 678. Призовые места заняли </a:t>
            </a:r>
            <a:r>
              <a:rPr lang="ru-RU" sz="2800" dirty="0">
                <a:latin typeface="+mn-lt"/>
                <a:cs typeface="+mn-cs"/>
              </a:rPr>
              <a:t>– 296 </a:t>
            </a:r>
            <a:r>
              <a:rPr lang="ru-RU" sz="2800" dirty="0" smtClean="0">
                <a:latin typeface="+mn-lt"/>
                <a:cs typeface="+mn-cs"/>
              </a:rPr>
              <a:t>обучающихся, 48 из них стали победителями.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4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5872538"/>
            <a:ext cx="7704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n-lt"/>
                <a:cs typeface="+mn-cs"/>
              </a:rPr>
              <a:t>Всего участников – 86. Призовые места заняли </a:t>
            </a:r>
            <a:r>
              <a:rPr lang="ru-RU" sz="2800" dirty="0">
                <a:latin typeface="+mn-lt"/>
                <a:cs typeface="+mn-cs"/>
              </a:rPr>
              <a:t>– </a:t>
            </a:r>
            <a:r>
              <a:rPr lang="ru-RU" sz="2800" dirty="0" smtClean="0">
                <a:latin typeface="+mn-lt"/>
                <a:cs typeface="+mn-cs"/>
              </a:rPr>
              <a:t>18 обучающихся, из них 1 победитель.</a:t>
            </a:r>
            <a:endParaRPr lang="ru-RU" dirty="0"/>
          </a:p>
        </p:txBody>
      </p:sp>
      <p:pic>
        <p:nvPicPr>
          <p:cNvPr id="6147" name="Диаграм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50" y="1844824"/>
            <a:ext cx="812343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4176"/>
          </a:xfrm>
        </p:spPr>
        <p:txBody>
          <a:bodyPr>
            <a:noAutofit/>
          </a:bodyPr>
          <a:lstStyle/>
          <a:p>
            <a:r>
              <a:rPr lang="ru-RU" sz="3200" b="1" dirty="0"/>
              <a:t>Численность участников </a:t>
            </a:r>
            <a:r>
              <a:rPr lang="ru-RU" sz="3200" b="1" dirty="0" smtClean="0"/>
              <a:t>регионального этапа Всероссийской </a:t>
            </a:r>
            <a:r>
              <a:rPr lang="ru-RU" sz="3200" b="1" dirty="0"/>
              <a:t>олимпиады </a:t>
            </a:r>
            <a:r>
              <a:rPr lang="ru-RU" sz="3200" b="1" dirty="0" smtClean="0"/>
              <a:t>школьников</a:t>
            </a:r>
            <a:br>
              <a:rPr lang="ru-RU" sz="3200" b="1" dirty="0" smtClean="0"/>
            </a:br>
            <a:r>
              <a:rPr lang="ru-RU" sz="3200" b="1" dirty="0" smtClean="0"/>
              <a:t>2017-2018 уч. г.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210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665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ОГЭ</a:t>
            </a:r>
            <a:r>
              <a:rPr lang="ru-RU" sz="3200" b="1" dirty="0"/>
              <a:t>. Относительный средний балл</a:t>
            </a:r>
            <a:br>
              <a:rPr lang="ru-RU" sz="3200" b="1" dirty="0"/>
            </a:br>
            <a:r>
              <a:rPr lang="ru-RU" sz="3200" b="1" dirty="0"/>
              <a:t>по русскому языку</a:t>
            </a:r>
            <a:endParaRPr lang="ru-RU" sz="3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1449"/>
            <a:ext cx="7704856" cy="46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47664" y="2204864"/>
            <a:ext cx="69847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08520" y="6330203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1, 01.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3197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ОГЭ</a:t>
            </a:r>
            <a:r>
              <a:rPr lang="ru-RU" sz="3200" b="1" dirty="0"/>
              <a:t>. Относительный средний балл</a:t>
            </a:r>
            <a:br>
              <a:rPr lang="ru-RU" sz="3200" b="1" dirty="0"/>
            </a:br>
            <a:r>
              <a:rPr lang="ru-RU" sz="3200" b="1" dirty="0"/>
              <a:t>по </a:t>
            </a:r>
            <a:r>
              <a:rPr lang="ru-RU" sz="3200" b="1" dirty="0" smtClean="0"/>
              <a:t>математике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12879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475656" y="1844824"/>
            <a:ext cx="66967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08520" y="6330203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1, 01.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7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2206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ЕГЭ. Относительный средний балл</a:t>
            </a:r>
            <a:br>
              <a:rPr lang="ru-RU" sz="3200" b="1" dirty="0" smtClean="0"/>
            </a:br>
            <a:r>
              <a:rPr lang="ru-RU" sz="3200" b="1" dirty="0" smtClean="0"/>
              <a:t>по русскому языку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30204"/>
            <a:ext cx="911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+mn-lt"/>
              </a:rPr>
              <a:t>Относительный средний балл по области – 1, по району – 1.</a:t>
            </a:r>
            <a:endParaRPr lang="ru-RU" sz="2400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352928" cy="48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187624" y="2190510"/>
            <a:ext cx="77768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689" y="1659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ЕГЭ. Относительный средний балл</a:t>
            </a:r>
            <a:br>
              <a:rPr lang="ru-RU" sz="3200" b="1" dirty="0" smtClean="0"/>
            </a:br>
            <a:r>
              <a:rPr lang="ru-RU" sz="3200" b="1" dirty="0" smtClean="0"/>
              <a:t>по математике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312" y="6309319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+mn-lt"/>
              </a:rPr>
              <a:t>Относительный средний балл по области – 1, по району – 0,99.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8872"/>
            <a:ext cx="8136904" cy="481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403648" y="2118413"/>
            <a:ext cx="70567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68701" y="2822659"/>
            <a:ext cx="8568952" cy="4002817"/>
          </a:xfrm>
        </p:spPr>
        <p:txBody>
          <a:bodyPr>
            <a:normAutofit fontScale="92500" lnSpcReduction="10000"/>
          </a:bodyPr>
          <a:lstStyle/>
          <a:p>
            <a:pPr marL="0" indent="534988">
              <a:buNone/>
            </a:pPr>
            <a:r>
              <a:rPr lang="ru-RU" sz="3000" dirty="0" smtClean="0"/>
              <a:t>«В </a:t>
            </a:r>
            <a:r>
              <a:rPr lang="ru-RU" sz="3000" dirty="0"/>
              <a:t>целях совершенствования государственной политики в сфере защиты детства, учитывая результаты, достигнутые в ходе реализации Национальной стратегии действий в интересах детей на 2012-2017 годы, постановляю: объявить 2018-2027 годы в Российской Федерации Десятилетием </a:t>
            </a:r>
            <a:r>
              <a:rPr lang="ru-RU" sz="3000" dirty="0" smtClean="0"/>
              <a:t>детства».</a:t>
            </a:r>
            <a:r>
              <a:rPr lang="ru-RU" sz="2800" dirty="0"/>
              <a:t> </a:t>
            </a:r>
            <a:endParaRPr lang="ru-RU" sz="2800" dirty="0" smtClean="0"/>
          </a:p>
          <a:p>
            <a:pPr marL="0" indent="0" algn="r">
              <a:buNone/>
            </a:pPr>
            <a:endParaRPr lang="ru-RU" sz="2000" i="1" dirty="0" smtClean="0"/>
          </a:p>
          <a:p>
            <a:pPr marL="0" indent="0" algn="r">
              <a:buNone/>
            </a:pPr>
            <a:r>
              <a:rPr lang="ru-RU" sz="2000" i="1" dirty="0" smtClean="0"/>
              <a:t>Из Указа </a:t>
            </a:r>
            <a:r>
              <a:rPr lang="ru-RU" sz="2000" i="1" dirty="0"/>
              <a:t>Президента Российской Федерации от 29.05.2017 г. № 240</a:t>
            </a:r>
          </a:p>
          <a:p>
            <a:pPr marL="0" indent="0" algn="r">
              <a:buNone/>
            </a:pPr>
            <a:r>
              <a:rPr lang="ru-RU" sz="2000" i="1" dirty="0" smtClean="0"/>
              <a:t>«Об </a:t>
            </a:r>
            <a:r>
              <a:rPr lang="ru-RU" sz="2000" i="1" dirty="0"/>
              <a:t>объявлении в Российской Федерации Десятилетия </a:t>
            </a:r>
            <a:r>
              <a:rPr lang="ru-RU" sz="2000" i="1" dirty="0" smtClean="0"/>
              <a:t>детства»</a:t>
            </a:r>
            <a:endParaRPr lang="ru-RU" dirty="0"/>
          </a:p>
        </p:txBody>
      </p:sp>
      <p:pic>
        <p:nvPicPr>
          <p:cNvPr id="11266" name="Picture 2" descr="https://pbs.twimg.com/media/DBAMn-gXsAE3HpK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50" y="12651"/>
            <a:ext cx="4626850" cy="28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770" y="887829"/>
            <a:ext cx="8529397" cy="55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-468560" y="-171400"/>
            <a:ext cx="7491413" cy="3573463"/>
            <a:chOff x="105802752" y="105291828"/>
            <a:chExt cx="7490936" cy="3573370"/>
          </a:xfrm>
        </p:grpSpPr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 flipV="1">
              <a:off x="106812018" y="105435840"/>
              <a:ext cx="6212781" cy="2457461"/>
            </a:xfrm>
            <a:prstGeom prst="rtTriangl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B8DB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Rectangle 12" hidden="1"/>
            <p:cNvSpPr>
              <a:spLocks noChangeArrowheads="1"/>
            </p:cNvSpPr>
            <p:nvPr/>
          </p:nvSpPr>
          <p:spPr bwMode="auto">
            <a:xfrm>
              <a:off x="105802752" y="105291828"/>
              <a:ext cx="7490936" cy="3573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576" tIns="36576" rIns="36576" bIns="36576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 dirty="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324"/>
            <a:ext cx="7941568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Организационная модель Сети</a:t>
            </a:r>
            <a:endParaRPr lang="ru-RU" sz="3200" b="1" dirty="0"/>
          </a:p>
        </p:txBody>
      </p:sp>
      <p:grpSp>
        <p:nvGrpSpPr>
          <p:cNvPr id="8" name="Группа 6"/>
          <p:cNvGrpSpPr>
            <a:grpSpLocks/>
          </p:cNvGrpSpPr>
          <p:nvPr/>
        </p:nvGrpSpPr>
        <p:grpSpPr bwMode="auto">
          <a:xfrm>
            <a:off x="14117" y="5517232"/>
            <a:ext cx="1749571" cy="1274218"/>
            <a:chOff x="6549373" y="116632"/>
            <a:chExt cx="2594627" cy="194401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373" y="116632"/>
              <a:ext cx="2594627" cy="1944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wz_1lthrl7k_0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6520">
              <a:off x="7216112" y="417678"/>
              <a:ext cx="971550" cy="110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5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783"/>
            <a:ext cx="9118257" cy="864096"/>
          </a:xfrm>
        </p:spPr>
        <p:txBody>
          <a:bodyPr>
            <a:normAutofit/>
          </a:bodyPr>
          <a:lstStyle/>
          <a:p>
            <a:r>
              <a:rPr lang="ru-RU" sz="3200" b="1" dirty="0"/>
              <a:t>Механизм взаимодействия </a:t>
            </a:r>
            <a:r>
              <a:rPr lang="ru-RU" sz="3200" b="1" dirty="0" smtClean="0"/>
              <a:t>учреждений</a:t>
            </a:r>
            <a:endParaRPr lang="ru-RU" sz="32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91" y="1596531"/>
            <a:ext cx="7320305" cy="52614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i_059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8" y="1772816"/>
            <a:ext cx="350996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79849"/>
              </p:ext>
            </p:extLst>
          </p:nvPr>
        </p:nvGraphicFramePr>
        <p:xfrm>
          <a:off x="598791" y="0"/>
          <a:ext cx="8532440" cy="6857998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638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9869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Ресурсный центр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Профиль обучения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Предметы, изучаемые на углубленном уровне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(кол-во часов)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4331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лицей №1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Технологический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Физика (5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Информатика (4.)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11784">
                <a:tc row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СШ №3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Естественно-научный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Химия (5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Биология (3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1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Социально-экономический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Математика (6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География (3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Экономика (2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11402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МОУ СШ №6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Гуманитарный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Verdan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Русский язык (3 ч.)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История (4 ч.)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Право (2 ч.) </a:t>
                      </a:r>
                      <a:r>
                        <a:rPr kumimoji="0" lang="ru-RU" altLang="ru-RU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ИЛИ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Иностранный язык (англ.) (6 ч.)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Экономика (2 ч.)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8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95250"/>
            <a:ext cx="8820472" cy="5981700"/>
            <a:chOff x="323527" y="233363"/>
            <a:chExt cx="8820472" cy="59817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23527" y="2159000"/>
              <a:ext cx="2648274" cy="315753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/>
                <a:t>для самоопределившихся учащихся, выбравших обучение по учебному плану одного из профилей  РЦ </a:t>
              </a:r>
            </a:p>
          </p:txBody>
        </p:sp>
        <p:sp>
          <p:nvSpPr>
            <p:cNvPr id="6" name="Выноска со стрелкой вниз 5"/>
            <p:cNvSpPr/>
            <p:nvPr/>
          </p:nvSpPr>
          <p:spPr>
            <a:xfrm>
              <a:off x="557213" y="1157288"/>
              <a:ext cx="2286000" cy="1285875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 </a:t>
              </a:r>
            </a:p>
            <a:p>
              <a:pPr algn="ctr">
                <a:defRPr/>
              </a:pPr>
              <a:r>
                <a:rPr lang="ru-RU" b="1" dirty="0"/>
                <a:t>«А -  сетевой профильный»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124200" y="1643063"/>
              <a:ext cx="2773363" cy="3673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/>
                <a:t>для самоопределившихся учащихся, которые выбрали универсальный профиль обучения и/или 1-2 предмета на углубленном уровне, ряд элективных учебных предметов 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096000" y="1785938"/>
              <a:ext cx="2963863" cy="4429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6049962" y="1804988"/>
              <a:ext cx="3094037" cy="440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Arial" pitchFamily="34" charset="0"/>
                </a:rPr>
                <a:t>для самоопределившихся учащихся, выбравших будущую профессиональную деятельность, для которой требуется не традиционный комплекс предметов для изучения на профильном уровне, а уникальный набор предпрофессиональных компетенций.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 dirty="0">
                <a:latin typeface="Arial" pitchFamily="34" charset="0"/>
              </a:endParaRPr>
            </a:p>
          </p:txBody>
        </p:sp>
        <p:sp>
          <p:nvSpPr>
            <p:cNvPr id="10" name="Выноска со стрелкой вниз 9"/>
            <p:cNvSpPr/>
            <p:nvPr/>
          </p:nvSpPr>
          <p:spPr>
            <a:xfrm>
              <a:off x="3571875" y="536575"/>
              <a:ext cx="2286000" cy="1357313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 </a:t>
              </a:r>
            </a:p>
            <a:p>
              <a:pPr algn="ctr">
                <a:defRPr/>
              </a:pPr>
              <a:r>
                <a:rPr lang="ru-RU" b="1" dirty="0"/>
                <a:t>«Б -  сетевой базовый»</a:t>
              </a:r>
            </a:p>
          </p:txBody>
        </p:sp>
        <p:sp>
          <p:nvSpPr>
            <p:cNvPr id="11" name="Выноска со стрелкой вниз 10"/>
            <p:cNvSpPr/>
            <p:nvPr/>
          </p:nvSpPr>
          <p:spPr>
            <a:xfrm>
              <a:off x="6202363" y="233363"/>
              <a:ext cx="2857500" cy="1571625"/>
            </a:xfrm>
            <a:prstGeom prst="downArrow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/>
                <a:t>МАРШРУТ</a:t>
              </a:r>
            </a:p>
            <a:p>
              <a:pPr algn="ctr">
                <a:defRPr/>
              </a:pPr>
              <a:r>
                <a:rPr lang="ru-RU" b="1" dirty="0"/>
                <a:t> «В - сетевой индивидуальный»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5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05464" y="980728"/>
            <a:ext cx="8350697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1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Двухдневный </a:t>
              </a:r>
              <a:r>
                <a:rPr lang="ru-RU" sz="2800" b="1" dirty="0" err="1">
                  <a:solidFill>
                    <a:schemeClr val="tx1"/>
                  </a:solidFill>
                </a:rPr>
                <a:t>интенсив</a:t>
              </a:r>
              <a:endParaRPr lang="ru-RU" sz="2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85799" y="2460593"/>
            <a:ext cx="8350696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2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Консультации педагогов, </a:t>
              </a:r>
              <a:r>
                <a:rPr lang="ru-RU" sz="2800" b="1" dirty="0" err="1">
                  <a:solidFill>
                    <a:schemeClr val="tx1"/>
                  </a:solidFill>
                </a:rPr>
                <a:t>тьюторов</a:t>
              </a:r>
              <a:r>
                <a:rPr lang="ru-RU" sz="2800" b="1" dirty="0">
                  <a:solidFill>
                    <a:schemeClr val="tx1"/>
                  </a:solidFill>
                </a:rPr>
                <a:t> в ОУ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5631" y="3933056"/>
            <a:ext cx="8331031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3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Предзащита проекта и его доработка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43590" y="5301208"/>
            <a:ext cx="8312183" cy="983030"/>
            <a:chOff x="0" y="956809"/>
            <a:chExt cx="6934200" cy="983030"/>
          </a:xfrm>
          <a:solidFill>
            <a:srgbClr val="D2FF89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956809"/>
              <a:ext cx="6934200" cy="98303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7988" y="1004797"/>
              <a:ext cx="6838224" cy="88705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1"/>
                  </a:solidFill>
                </a:rPr>
                <a:t>4 сессия. </a:t>
              </a:r>
              <a:r>
                <a:rPr lang="ru-RU" sz="2800" b="1" dirty="0">
                  <a:solidFill>
                    <a:schemeClr val="tx1"/>
                  </a:solidFill>
                </a:rPr>
                <a:t>Защита проекта </a:t>
              </a:r>
              <a:r>
                <a:rPr lang="ru-RU" sz="2800" dirty="0">
                  <a:solidFill>
                    <a:schemeClr val="tx1"/>
                  </a:solidFill>
                </a:rPr>
                <a:t>(Конференция Сети) </a:t>
              </a:r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509520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 smtClean="0"/>
              <a:t>План «Проектной школы»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534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570776" cy="230425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КУЛЬТУРНОЕ РАЗВИТИЕ ДЕТЕЙ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3328123"/>
              </p:ext>
            </p:extLst>
          </p:nvPr>
        </p:nvGraphicFramePr>
        <p:xfrm>
          <a:off x="467544" y="1541"/>
          <a:ext cx="8640960" cy="438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Концепции программы поддержки детского и юношеского чтения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Российской Федерации (утверждена распоряжением Правительства РФ от 3 июня 2017 г. № 1155-р)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Министерство цифрового развития, связи и массовых коммуникаций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Роспечать,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статуса чтения в российском обществе, в том числе среди детей, и читательской активности российских граждан, в том числе детей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http://ust-kamenogorsk.cityshow.me/site/assets/files/55075/rehberli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 bwMode="auto">
          <a:xfrm>
            <a:off x="2843808" y="4437112"/>
            <a:ext cx="414565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068961"/>
            <a:ext cx="8714792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</a:t>
            </a:r>
            <a:r>
              <a:rPr lang="en-US" sz="4000" b="1" dirty="0"/>
              <a:t>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РАЗВИТИЕ ФИЗКУЛЬТУРЫ И СПОРТА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ДЛЯ ДЕТЕЙ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611676"/>
              </p:ext>
            </p:extLst>
          </p:nvPr>
        </p:nvGraphicFramePr>
        <p:xfrm>
          <a:off x="503040" y="44624"/>
          <a:ext cx="864096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детско-юношеского спорта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создание школьных спортивных лиг и организация физкультурных мероприятий среди школьных спортивных клубов по видам спорта, наиболее популярных среди детей, обеспечение доступности инфраструктуры физической культуры и спорта для детей и молодежи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2018 - 2020 годы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вовлечение школьников в систематические занятия физической культурой и спортом; формирование у обучающихся культуры здорового образа жизни; выявление лучших школьных спортивных клубов, развивающих различные виды спорта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6" name="Picture 2" descr="https://zabota.pro/uploads/autoposting/EmCEUusAvvU23JHSWl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69005"/>
            <a:ext cx="3433493" cy="22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57077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VII</a:t>
            </a:r>
            <a:r>
              <a:rPr lang="en-US" sz="4000" b="1" dirty="0"/>
              <a:t>I</a:t>
            </a:r>
            <a:r>
              <a:rPr lang="ru-RU" sz="4000" b="1" dirty="0" smtClean="0"/>
              <a:t> плана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БЕЗОПАСНЫЙ ДЕТСКИЙ ОТДЫХ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2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0742728"/>
              </p:ext>
            </p:extLst>
          </p:nvPr>
        </p:nvGraphicFramePr>
        <p:xfrm>
          <a:off x="323528" y="764704"/>
          <a:ext cx="88204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44408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/>
              <a:t>      </a:t>
            </a:r>
            <a:r>
              <a:rPr lang="ru-RU" sz="3200" b="1" dirty="0" smtClean="0"/>
              <a:t>Десятилетие детства в РФ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63081" y="4797152"/>
            <a:ext cx="82809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«План </a:t>
            </a:r>
            <a:r>
              <a:rPr lang="ru-RU" sz="2000" dirty="0">
                <a:latin typeface="+mj-lt"/>
              </a:rPr>
              <a:t>содержит в общей сложности 131 мероприятие, структурирован по 15 </a:t>
            </a:r>
            <a:r>
              <a:rPr lang="ru-RU" sz="2000" dirty="0" smtClean="0">
                <a:latin typeface="+mj-lt"/>
              </a:rPr>
              <a:t>разделам. Предполагается</a:t>
            </a:r>
            <a:r>
              <a:rPr lang="ru-RU" sz="2000" dirty="0">
                <a:latin typeface="+mj-lt"/>
              </a:rPr>
              <a:t>, что новый план будет приниматься на каждые три бюджетных года. Конечно, надо будет анализировать, что уже сделано, корректировать дальнейшие шаги, если это </a:t>
            </a:r>
            <a:r>
              <a:rPr lang="ru-RU" sz="2000" dirty="0" smtClean="0">
                <a:latin typeface="+mj-lt"/>
              </a:rPr>
              <a:t>требуется…»</a:t>
            </a:r>
          </a:p>
          <a:p>
            <a:pPr algn="r"/>
            <a:endParaRPr lang="ru-RU" i="1" dirty="0" smtClean="0">
              <a:latin typeface="+mj-lt"/>
            </a:endParaRPr>
          </a:p>
          <a:p>
            <a:pPr algn="r"/>
            <a:r>
              <a:rPr lang="ru-RU" i="1" dirty="0" smtClean="0">
                <a:latin typeface="+mj-lt"/>
              </a:rPr>
              <a:t>Из выступления Д.А</a:t>
            </a:r>
            <a:r>
              <a:rPr lang="ru-RU" i="1" dirty="0">
                <a:latin typeface="+mj-lt"/>
              </a:rPr>
              <a:t>. </a:t>
            </a:r>
            <a:r>
              <a:rPr lang="ru-RU" i="1" dirty="0" smtClean="0">
                <a:latin typeface="+mj-lt"/>
              </a:rPr>
              <a:t>Медведева на </a:t>
            </a:r>
            <a:r>
              <a:rPr lang="ru-RU" i="1" dirty="0">
                <a:latin typeface="+mj-lt"/>
              </a:rPr>
              <a:t>совещании Правительства РФ «О плане основных мероприятий в рамках Десятилетия детства», 06.08.2018</a:t>
            </a:r>
          </a:p>
          <a:p>
            <a:pPr algn="r"/>
            <a:r>
              <a:rPr lang="ru-RU" i="1" dirty="0" smtClean="0">
                <a:latin typeface="+mj-lt"/>
              </a:rPr>
              <a:t> </a:t>
            </a:r>
            <a:endParaRPr lang="ru-RU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192101"/>
              </p:ext>
            </p:extLst>
          </p:nvPr>
        </p:nvGraphicFramePr>
        <p:xfrm>
          <a:off x="503040" y="44624"/>
          <a:ext cx="8640960" cy="411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8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237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нормативно-правового регулирования в сфере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организации отдыха и оздоровления детей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включая отдых детей с родителями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квартал 2018 г.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Минтруд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Минспорт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МЧС России, МВД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Минздрав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Минфин России </a:t>
                      </a:r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Роспотребнадзор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Рособрнадзор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Росгвардия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нормативные правовые акты, регулирующие вопросы организации отдыха и оздоровления детей 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6253"/>
            <a:ext cx="4266483" cy="27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Инфраструктура отдыха</a:t>
            </a:r>
            <a:endParaRPr lang="ru-RU" sz="3200" b="1" dirty="0"/>
          </a:p>
        </p:txBody>
      </p:sp>
      <p:pic>
        <p:nvPicPr>
          <p:cNvPr id="9218" name="Диаграмма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" b="9219"/>
          <a:stretch/>
        </p:blipFill>
        <p:spPr bwMode="auto">
          <a:xfrm>
            <a:off x="971600" y="1799110"/>
            <a:ext cx="8028384" cy="43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7401" y="1385565"/>
            <a:ext cx="851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</a:rPr>
              <a:t>Динамика охвата детей организованными формами отдыха </a:t>
            </a:r>
          </a:p>
        </p:txBody>
      </p:sp>
    </p:spTree>
    <p:extLst>
      <p:ext uri="{BB962C8B-B14F-4D97-AF65-F5344CB8AC3E}">
        <p14:creationId xmlns:p14="http://schemas.microsoft.com/office/powerpoint/2010/main" val="4591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068961"/>
            <a:ext cx="8424936" cy="23042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IX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ДОСТУПНЫЙ ДЕТСКИЙ ТУРИЗМ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43" y="7620"/>
            <a:ext cx="9022502" cy="864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Детский спортивный туризм</a:t>
            </a:r>
            <a:endParaRPr lang="ru-RU" sz="3200" b="1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5"/>
            <a:ext cx="4057667" cy="2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54" y="1484784"/>
            <a:ext cx="4477139" cy="267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20374" y="3870335"/>
            <a:ext cx="154134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Туриада</a:t>
            </a:r>
            <a:endParaRPr lang="ru-RU" altLang="ru-RU" sz="1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" y="4164548"/>
            <a:ext cx="4445350" cy="266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7" y="4247703"/>
            <a:ext cx="218804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Ярославский квартет</a:t>
            </a:r>
            <a:endParaRPr lang="ru-RU" altLang="ru-RU" sz="14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4368550"/>
            <a:ext cx="4057667" cy="244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35804" y="6488549"/>
            <a:ext cx="154134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err="1" smtClean="0"/>
              <a:t>Туратлон</a:t>
            </a:r>
            <a:endParaRPr lang="ru-RU" altLang="ru-RU" sz="14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627" y="1510103"/>
            <a:ext cx="218804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/>
              <a:t>Старт </a:t>
            </a:r>
            <a:r>
              <a:rPr lang="ru-RU" altLang="ru-RU" sz="1400" dirty="0" err="1" smtClean="0"/>
              <a:t>туртехники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32966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401854"/>
              </p:ext>
            </p:extLst>
          </p:nvPr>
        </p:nvGraphicFramePr>
        <p:xfrm>
          <a:off x="503040" y="44624"/>
          <a:ext cx="8640960" cy="658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4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837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стратегии развития детского туризма и отдыха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Российской Федерации до 2030 года,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включающей меры по снижению стоимости услуг в сфере детского туризма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квартал 2020 г.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Минкультуры России, Министерство просвещения РФ,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Минздрав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Минэкономразвития России,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Минфин России, </a:t>
                      </a:r>
                    </a:p>
                    <a:p>
                      <a:r>
                        <a:rPr lang="ru-RU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Роспотребнадзор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заинтересованные федеральные органы исполнительной власти,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исполнительной власти субъектов РФ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определение основных задач по развитию детского туризма и мер по их реализации, направленных на увеличение числа детей, путешествующих по регионам России и занимающихся туризмом, привлечение инвесторов в развитие инфраструктуры детского туризма и в проведение походов и экскурсий, снижение стоимости 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услуг в сфере детского туризма и повышение его доступности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290" name="Picture 2" descr="http://nalatty.com/wp-content/uploads/2018/02/47647c6df98af8e1c3f26a2c429198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9444"/>
          <a:stretch/>
        </p:blipFill>
        <p:spPr bwMode="auto">
          <a:xfrm>
            <a:off x="1259632" y="4261993"/>
            <a:ext cx="2668682" cy="23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4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0653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/>
              <a:t>Почему я считаю, что это </a:t>
            </a:r>
            <a:r>
              <a:rPr lang="ru-RU" sz="2600" dirty="0" smtClean="0"/>
              <a:t>общенациональный </a:t>
            </a:r>
            <a:r>
              <a:rPr lang="ru-RU" sz="2600" dirty="0"/>
              <a:t>проект? Потому что это проект, который затрагивает каждую семью. Нет ни одной семьи, которая может остаться равнодушной к этой теме. И мы как органы законодательной власти самым активным образом будем участвовать в этой работе, и если мы вместе займёмся, то будут хорошие результаты. </a:t>
            </a:r>
            <a:endParaRPr lang="ru-RU" sz="2600" dirty="0" smtClean="0"/>
          </a:p>
          <a:p>
            <a:pPr marL="0" indent="0" algn="r">
              <a:buNone/>
            </a:pPr>
            <a:endParaRPr lang="ru-RU" sz="2100" i="1" dirty="0" smtClean="0"/>
          </a:p>
          <a:p>
            <a:pPr marL="0" indent="0" algn="r">
              <a:buNone/>
            </a:pPr>
            <a:r>
              <a:rPr lang="ru-RU" sz="2100" i="1" dirty="0" smtClean="0"/>
              <a:t>Из </a:t>
            </a:r>
            <a:r>
              <a:rPr lang="ru-RU" sz="2100" i="1" dirty="0"/>
              <a:t>выступления В.В. Матвиенко на совещании Правительства РФ «О плане основных мероприятий в рамках Десятилетия детства», 06.08.2018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9206"/>
            <a:ext cx="39433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0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55" y="0"/>
            <a:ext cx="9117445" cy="668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924944"/>
            <a:ext cx="9468544" cy="16561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 dirty="0" smtClean="0"/>
              <a:t>Раздел </a:t>
            </a:r>
            <a:r>
              <a:rPr lang="en-US" sz="4000" b="1" dirty="0" smtClean="0"/>
              <a:t>II</a:t>
            </a:r>
            <a:r>
              <a:rPr lang="ru-RU" sz="4000" b="1" dirty="0" smtClean="0"/>
              <a:t> плана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</a:rPr>
              <a:t>СОВРЕМЕННАЯ ИНФРАСТРУКТУРА ДЕТСТВА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aleksinlib.ru/uploads/img18/10detst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 bwMode="auto">
          <a:xfrm>
            <a:off x="4098775" y="836712"/>
            <a:ext cx="5011553" cy="1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1193606" y="2424463"/>
            <a:ext cx="2376264" cy="707886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3 нач</a:t>
            </a:r>
            <a:r>
              <a:rPr lang="ru-RU" sz="2000" b="1" dirty="0" smtClean="0">
                <a:latin typeface="+mn-lt"/>
                <a:cs typeface="+mn-cs"/>
              </a:rPr>
              <a:t>. школы детский </a:t>
            </a:r>
            <a:r>
              <a:rPr lang="ru-RU" sz="2000" b="1" dirty="0">
                <a:latin typeface="+mn-lt"/>
                <a:cs typeface="+mn-cs"/>
              </a:rPr>
              <a:t>сад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461" y="3321549"/>
            <a:ext cx="237626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18 ОУ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173616" y="4499228"/>
            <a:ext cx="238595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2 УДО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187383" y="5713504"/>
            <a:ext cx="2358421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МУ ДПО ИОЦ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159850" y="6281456"/>
            <a:ext cx="238595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МУ «</a:t>
            </a:r>
            <a:r>
              <a:rPr lang="ru-RU" sz="2000" b="1" dirty="0" err="1">
                <a:latin typeface="+mn-lt"/>
                <a:cs typeface="+mn-cs"/>
              </a:rPr>
              <a:t>ЦРФКиС</a:t>
            </a:r>
            <a:r>
              <a:rPr lang="ru-RU" sz="2000" b="1" dirty="0">
                <a:latin typeface="+mn-lt"/>
                <a:cs typeface="+mn-cs"/>
              </a:rPr>
              <a:t>»</a:t>
            </a: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190494" y="1877029"/>
            <a:ext cx="2376264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18 ДОУ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177242" y="3933056"/>
            <a:ext cx="2378702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1 ЧОУ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187383" y="5085184"/>
            <a:ext cx="2382487" cy="400110"/>
          </a:xfrm>
          <a:prstGeom prst="rect">
            <a:avLst/>
          </a:prstGeom>
          <a:solidFill>
            <a:srgbClr val="ACEFF2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Центр «Стимул»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1173616" y="1015255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Система образования ТМР</a:t>
            </a:r>
          </a:p>
        </p:txBody>
      </p: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dirty="0"/>
              <a:t>      </a:t>
            </a:r>
            <a:r>
              <a:rPr lang="ru-RU" sz="3200" b="1" dirty="0"/>
              <a:t>Инфраструктура детства в ТМР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3698998" y="1215309"/>
            <a:ext cx="2396483" cy="1015663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2 учреждения физической культуры и спорта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6577689" y="2376471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Учреждения культуры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6577689" y="3336529"/>
            <a:ext cx="2396483" cy="707886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+mn-lt"/>
                <a:cs typeface="+mn-cs"/>
              </a:rPr>
              <a:t>У</a:t>
            </a:r>
            <a:r>
              <a:rPr lang="ru-RU" sz="2000" b="1" dirty="0" smtClean="0">
                <a:latin typeface="+mn-lt"/>
                <a:cs typeface="+mn-cs"/>
              </a:rPr>
              <a:t>чреждения здравоохранения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086245" y="4241306"/>
            <a:ext cx="2887927" cy="1323439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Отдел </a:t>
            </a:r>
            <a:r>
              <a:rPr lang="ru-RU" sz="2000" b="1" dirty="0">
                <a:latin typeface="+mn-lt"/>
                <a:cs typeface="+mn-cs"/>
              </a:rPr>
              <a:t>по делам несовершеннолетних и защите их прав администрации </a:t>
            </a:r>
            <a:r>
              <a:rPr lang="ru-RU" sz="2000" b="1" dirty="0" smtClean="0">
                <a:latin typeface="+mn-lt"/>
                <a:cs typeface="+mn-cs"/>
              </a:rPr>
              <a:t>ТМР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5322079" y="5735489"/>
            <a:ext cx="3528392" cy="1015663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ГКУСО </a:t>
            </a:r>
            <a:r>
              <a:rPr lang="ru-RU" sz="2000" b="1" dirty="0" err="1">
                <a:latin typeface="+mn-lt"/>
                <a:cs typeface="+mn-cs"/>
              </a:rPr>
              <a:t>Тутаевский</a:t>
            </a:r>
            <a:r>
              <a:rPr lang="ru-RU" sz="2000" b="1" dirty="0">
                <a:latin typeface="+mn-lt"/>
                <a:cs typeface="+mn-cs"/>
              </a:rPr>
              <a:t> социально-реабилитационный центр для несовершеннолетних</a:t>
            </a:r>
          </a:p>
        </p:txBody>
      </p:sp>
      <p:pic>
        <p:nvPicPr>
          <p:cNvPr id="4098" name="Picture 2" descr="http://www.do.tgl.ru/img/childhood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9" y="2375158"/>
            <a:ext cx="2263599" cy="18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 bwMode="auto">
          <a:xfrm>
            <a:off x="6331966" y="1179813"/>
            <a:ext cx="2396483" cy="1015663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latin typeface="+mn-lt"/>
                <a:cs typeface="+mn-cs"/>
              </a:rPr>
              <a:t>Детские общественные объединения</a:t>
            </a:r>
            <a:endParaRPr lang="ru-RU" sz="20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4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Диаграмма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9587"/>
          <a:stretch/>
        </p:blipFill>
        <p:spPr bwMode="auto">
          <a:xfrm>
            <a:off x="5220072" y="2996952"/>
            <a:ext cx="386568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772816"/>
            <a:ext cx="4061220" cy="863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</a:rPr>
              <a:t>Динамика численности дошкольников за 5 лет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426966"/>
              </p:ext>
            </p:extLst>
          </p:nvPr>
        </p:nvGraphicFramePr>
        <p:xfrm>
          <a:off x="395536" y="1772816"/>
          <a:ext cx="4608512" cy="48965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Возраст детей на 01.06.2018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Численность детей, зарегистрированных в электронной очереди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 0 до 1 года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380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 1 года до 1,5 лет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1,5 до 2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2 до 3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3 до 4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4 до 5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5 до 6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От 6 до 7 лет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619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16632"/>
            <a:ext cx="4760813" cy="1511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00"/>
                </a:solidFill>
              </a:rPr>
              <a:t>Численность детей, состоящих на учете для определения в дошкольные </a:t>
            </a:r>
            <a:r>
              <a:rPr lang="ru-RU" sz="2400" b="1" dirty="0" smtClean="0">
                <a:solidFill>
                  <a:srgbClr val="003300"/>
                </a:solidFill>
              </a:rPr>
              <a:t>учреждения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на </a:t>
            </a:r>
            <a:r>
              <a:rPr lang="ru-RU" sz="2400" b="1" dirty="0">
                <a:solidFill>
                  <a:srgbClr val="FF0000"/>
                </a:solidFill>
              </a:rPr>
              <a:t>01.06.2018 г.</a:t>
            </a:r>
          </a:p>
        </p:txBody>
      </p:sp>
    </p:spTree>
    <p:extLst>
      <p:ext uri="{BB962C8B-B14F-4D97-AF65-F5344CB8AC3E}">
        <p14:creationId xmlns:p14="http://schemas.microsoft.com/office/powerpoint/2010/main" val="3681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092557"/>
              </p:ext>
            </p:extLst>
          </p:nvPr>
        </p:nvGraphicFramePr>
        <p:xfrm>
          <a:off x="539552" y="32792"/>
          <a:ext cx="8496944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1912">
                <a:tc>
                  <a:txBody>
                    <a:bodyPr/>
                    <a:lstStyle/>
                    <a:p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Наименование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Срок исполнения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Ответственные исполнители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Ожидаемый результат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Реализация ведомственного </a:t>
                      </a:r>
                      <a:r>
                        <a:rPr lang="ru-RU" b="1" dirty="0" smtClean="0"/>
                        <a:t>проекта "Создание в субъектах Российской Федерации дополнительных мест для детей в возрасте от 2 месяцев до 3 лет</a:t>
                      </a:r>
                      <a:r>
                        <a:rPr lang="ru-RU" dirty="0" smtClean="0"/>
                        <a:t> в организациях, реализующих программы дошкольного образования</a:t>
                      </a:r>
                    </a:p>
                    <a:p>
                      <a:r>
                        <a:rPr lang="ru-RU" dirty="0" smtClean="0"/>
                        <a:t>на 2018 - 2020 годы"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2018 - 2020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Министерство просвещения РФ,</a:t>
                      </a:r>
                    </a:p>
                    <a:p>
                      <a:r>
                        <a:rPr lang="ru-RU" dirty="0" smtClean="0"/>
                        <a:t>органы исполнительной власти субъектов РФ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повышение доступности дошкольного образования для детей в возрасте</a:t>
                      </a:r>
                    </a:p>
                    <a:p>
                      <a:r>
                        <a:rPr lang="ru-RU" dirty="0" smtClean="0"/>
                        <a:t>от 2 месяцев до 3 лет:</a:t>
                      </a:r>
                    </a:p>
                    <a:p>
                      <a:r>
                        <a:rPr lang="ru-RU" dirty="0" smtClean="0"/>
                        <a:t>2018 год - 84,77 процента; 2019 год - 94,02 процента; 2020 год - 100 процентов.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F8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2" descr="https://bessarabia.in.ua/wp-content/uploads/2017/08/doshkolnoe-obrazov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50952"/>
            <a:ext cx="5112568" cy="340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5794</TotalTime>
  <Words>2285</Words>
  <Application>Microsoft Office PowerPoint</Application>
  <PresentationFormat>Экран (4:3)</PresentationFormat>
  <Paragraphs>354</Paragraphs>
  <Slides>56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9" baseType="lpstr">
      <vt:lpstr>Arial</vt:lpstr>
      <vt:lpstr>Calibri</vt:lpstr>
      <vt:lpstr>Open Sans</vt:lpstr>
      <vt:lpstr>Times New Roman</vt:lpstr>
      <vt:lpstr>Verdana</vt:lpstr>
      <vt:lpstr>Специальное оформление</vt:lpstr>
      <vt:lpstr>1_Тема Office</vt:lpstr>
      <vt:lpstr>5_Специальное оформление</vt:lpstr>
      <vt:lpstr>4_Специальное оформление</vt:lpstr>
      <vt:lpstr>1_Специальное оформление</vt:lpstr>
      <vt:lpstr>3_Специальное оформление</vt:lpstr>
      <vt:lpstr>2_Специальное оформление</vt:lpstr>
      <vt:lpstr>Диаграмма Microsoft Excel</vt:lpstr>
      <vt:lpstr>Августовская конференция  педагогических и руководящих  работников Тутаевского МР</vt:lpstr>
      <vt:lpstr>Августовская конференция  педагогических и руководящих  работников Тутаевского МР</vt:lpstr>
      <vt:lpstr>Муниципальная система образования: итоги 2017/2018 учебного года,  старт в десятилетие детства</vt:lpstr>
      <vt:lpstr>Презентация PowerPoint</vt:lpstr>
      <vt:lpstr>      Десятилетие детства в РФ</vt:lpstr>
      <vt:lpstr>Презентация PowerPoint</vt:lpstr>
      <vt:lpstr>      Инфраструктура детства в ТМР</vt:lpstr>
      <vt:lpstr>Динамика численности дошкольников за 5 лет</vt:lpstr>
      <vt:lpstr>Презентация PowerPoint</vt:lpstr>
      <vt:lpstr>Консультативные пункты в ДОУ</vt:lpstr>
      <vt:lpstr>Предметно-пространственная развивающая образовательная среда</vt:lpstr>
      <vt:lpstr>Предметно-пространственная развивающая образовательная среда</vt:lpstr>
      <vt:lpstr>      Среднее значение подшкалы  «Предметно-пространственная среда»</vt:lpstr>
      <vt:lpstr>Среднее значение подшкалы  «Речь и мышление»</vt:lpstr>
      <vt:lpstr>Муниципальная инновационная конференция</vt:lpstr>
      <vt:lpstr>Победители IX Межрегионального этапа  XVI Международной ярмарки социально-педагогических инноваций, г. Ростов</vt:lpstr>
      <vt:lpstr>    Региональный этап Всероссийского конкурса «Воспитатель года России»-2018</vt:lpstr>
      <vt:lpstr>МДОУ д/с №27 «Цветик-семицветик»</vt:lpstr>
      <vt:lpstr>Презентация PowerPoint</vt:lpstr>
      <vt:lpstr>Презентация PowerPoint</vt:lpstr>
      <vt:lpstr>Показатели развития образовательной среды:</vt:lpstr>
      <vt:lpstr>Презентация PowerPoint</vt:lpstr>
      <vt:lpstr>Всестороннее развитие личности</vt:lpstr>
      <vt:lpstr>Образовательная сеть «Детский технопарк»</vt:lpstr>
      <vt:lpstr>Сетевые образовательные  программы лабораторий</vt:lpstr>
      <vt:lpstr>Сетевые события для педагогов</vt:lpstr>
      <vt:lpstr>Презентация PowerPoint</vt:lpstr>
      <vt:lpstr>Достижения обучающихся в 2017-2018 уч. г.</vt:lpstr>
      <vt:lpstr>Региональный проект  «Школа открытий»</vt:lpstr>
      <vt:lpstr>Региональный проект «Увлекательные шахматы»</vt:lpstr>
      <vt:lpstr>Форум школьных научных обществ «Русский космизм в идеях и лицах»</vt:lpstr>
      <vt:lpstr>В форуме приняли участие</vt:lpstr>
      <vt:lpstr>Презентация PowerPoint</vt:lpstr>
      <vt:lpstr>Численность участников муниципального этапа Всероссийской олимпиады школьников 2017-2018 уч. г.</vt:lpstr>
      <vt:lpstr>Численность участников регионального этапа Всероссийской олимпиады школьников 2017-2018 уч. г.</vt:lpstr>
      <vt:lpstr>ОГЭ. Относительный средний балл по русскому языку</vt:lpstr>
      <vt:lpstr>ОГЭ. Относительный средний балл по математике</vt:lpstr>
      <vt:lpstr>ЕГЭ. Относительный средний балл по русскому языку</vt:lpstr>
      <vt:lpstr>ЕГЭ. Относительный средний балл по математике</vt:lpstr>
      <vt:lpstr>Организационная модель Сети</vt:lpstr>
      <vt:lpstr>Механизм взаимодействия учреждений</vt:lpstr>
      <vt:lpstr>Презентация PowerPoint</vt:lpstr>
      <vt:lpstr>Презентация PowerPoint</vt:lpstr>
      <vt:lpstr>План «Проектной школы»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Инфраструктура отдыха</vt:lpstr>
      <vt:lpstr>Презентация PowerPoint</vt:lpstr>
      <vt:lpstr>Детский спортивный туризм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402</cp:revision>
  <dcterms:created xsi:type="dcterms:W3CDTF">2016-08-23T14:03:37Z</dcterms:created>
  <dcterms:modified xsi:type="dcterms:W3CDTF">2018-08-27T05:32:32Z</dcterms:modified>
</cp:coreProperties>
</file>