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60" r:id="rId3"/>
    <p:sldId id="261" r:id="rId4"/>
    <p:sldId id="262" r:id="rId5"/>
    <p:sldId id="263" r:id="rId6"/>
    <p:sldId id="266" r:id="rId7"/>
    <p:sldId id="265" r:id="rId8"/>
    <p:sldId id="264" r:id="rId9"/>
    <p:sldId id="267" r:id="rId10"/>
    <p:sldId id="268" r:id="rId11"/>
    <p:sldId id="269" r:id="rId12"/>
    <p:sldId id="270" r:id="rId13"/>
    <p:sldId id="272" r:id="rId14"/>
    <p:sldId id="271" r:id="rId15"/>
    <p:sldId id="257" r:id="rId16"/>
    <p:sldId id="258" r:id="rId17"/>
    <p:sldId id="275" r:id="rId18"/>
    <p:sldId id="273" r:id="rId19"/>
    <p:sldId id="259" r:id="rId20"/>
    <p:sldId id="274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5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7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593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2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238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91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57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9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1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1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7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0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6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FB24-C4A1-4310-942C-2C4D5E85211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32C20E7-14AD-4FE6-9880-E895E92E8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1655" y="1274379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Поддержка и развитие талантливых обучающихся в МОУ лицей №1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7889" y="4884300"/>
            <a:ext cx="9144000" cy="1655762"/>
          </a:xfrm>
        </p:spPr>
        <p:txBody>
          <a:bodyPr/>
          <a:lstStyle/>
          <a:p>
            <a:pPr algn="r"/>
            <a:r>
              <a:rPr lang="ru-RU" dirty="0" err="1" smtClean="0"/>
              <a:t>Шинкевич</a:t>
            </a:r>
            <a:r>
              <a:rPr lang="ru-RU" dirty="0" smtClean="0"/>
              <a:t> Н.В., директор МОУ лицей №1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39" y="3772944"/>
            <a:ext cx="3868506" cy="27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Обухова Анастасия – участник образовательной программы по химии</a:t>
            </a:r>
          </a:p>
        </p:txBody>
      </p:sp>
      <p:pic>
        <p:nvPicPr>
          <p:cNvPr id="4" name="Picture 2" descr="https://sun9-51.userapi.com/c629126/v629126397/1fba0/T8dRNm0IV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266" y="1502980"/>
            <a:ext cx="190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3" y="1691181"/>
            <a:ext cx="6504151" cy="3658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b="21839"/>
          <a:stretch/>
        </p:blipFill>
        <p:spPr>
          <a:xfrm>
            <a:off x="6224735" y="4230414"/>
            <a:ext cx="3946531" cy="2627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06" y="5055476"/>
            <a:ext cx="2681304" cy="15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015" y="361351"/>
            <a:ext cx="8911687" cy="1280890"/>
          </a:xfrm>
        </p:spPr>
        <p:txBody>
          <a:bodyPr/>
          <a:lstStyle/>
          <a:p>
            <a:r>
              <a:rPr lang="ru-RU" dirty="0" smtClean="0"/>
              <a:t>Вахтанов Даниил – участник смены «Большие вызовы»</a:t>
            </a:r>
            <a:endParaRPr lang="ru-RU" dirty="0"/>
          </a:p>
        </p:txBody>
      </p:sp>
      <p:pic>
        <p:nvPicPr>
          <p:cNvPr id="4" name="Picture 2" descr="https://sun9-51.userapi.com/c629126/v629126397/1fba0/T8dRNm0IV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307" y="1905000"/>
            <a:ext cx="190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64" y="1905000"/>
            <a:ext cx="2923348" cy="4388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556" r="322" b="-483"/>
          <a:stretch/>
        </p:blipFill>
        <p:spPr>
          <a:xfrm>
            <a:off x="3943432" y="2033769"/>
            <a:ext cx="6134855" cy="41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7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45781" y="305599"/>
            <a:ext cx="8911687" cy="1280890"/>
          </a:xfrm>
        </p:spPr>
        <p:txBody>
          <a:bodyPr/>
          <a:lstStyle/>
          <a:p>
            <a:r>
              <a:rPr lang="ru-RU" dirty="0" smtClean="0"/>
              <a:t>Вахтанов Даниил – участник смены «Большие вызовы»</a:t>
            </a:r>
            <a:endParaRPr lang="ru-RU" dirty="0"/>
          </a:p>
        </p:txBody>
      </p:sp>
      <p:pic>
        <p:nvPicPr>
          <p:cNvPr id="5" name="Picture 2" descr="https://sun9-51.userapi.com/c629126/v629126397/1fba0/T8dRNm0IV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307" y="1905000"/>
            <a:ext cx="190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3" y="1905000"/>
            <a:ext cx="6633195" cy="3731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30" y="3822913"/>
            <a:ext cx="4262437" cy="284458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56292" y="28537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Вахтанов Даниил – участник смены «Большие вызовы»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68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28" y="210426"/>
            <a:ext cx="2627499" cy="65687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7" y="1576223"/>
            <a:ext cx="7620000" cy="507682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67638" y="210426"/>
            <a:ext cx="5901799" cy="1280890"/>
          </a:xfrm>
        </p:spPr>
        <p:txBody>
          <a:bodyPr/>
          <a:lstStyle/>
          <a:p>
            <a:r>
              <a:rPr lang="en-US" dirty="0" smtClean="0"/>
              <a:t>WorldSkills </a:t>
            </a:r>
            <a:br>
              <a:rPr lang="en-US" dirty="0" smtClean="0"/>
            </a:br>
            <a:r>
              <a:rPr lang="en-US" dirty="0" smtClean="0"/>
              <a:t>Kazan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96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2542" r="5800" b="7657"/>
          <a:stretch/>
        </p:blipFill>
        <p:spPr>
          <a:xfrm>
            <a:off x="1807780" y="210208"/>
            <a:ext cx="4677414" cy="294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63" y="210208"/>
            <a:ext cx="3374090" cy="2242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9" y="3310756"/>
            <a:ext cx="4635062" cy="3069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3135" r="22321"/>
          <a:stretch/>
        </p:blipFill>
        <p:spPr>
          <a:xfrm>
            <a:off x="8092967" y="2303001"/>
            <a:ext cx="3815256" cy="42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20" t="4253" r="11021" b="4033"/>
          <a:stretch/>
        </p:blipFill>
        <p:spPr>
          <a:xfrm>
            <a:off x="1481958" y="346842"/>
            <a:ext cx="9690539" cy="63311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7" y="1507941"/>
            <a:ext cx="1912883" cy="13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5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407" y="203696"/>
            <a:ext cx="8911687" cy="1280890"/>
          </a:xfrm>
        </p:spPr>
        <p:txBody>
          <a:bodyPr/>
          <a:lstStyle/>
          <a:p>
            <a:r>
              <a:rPr lang="ru-RU" dirty="0" smtClean="0"/>
              <a:t>Федеральный проект «Успех каждого ребенка»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4607" y="1355833"/>
            <a:ext cx="10380005" cy="53918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Основные </a:t>
            </a:r>
            <a:r>
              <a:rPr lang="ru-RU" b="1" dirty="0"/>
              <a:t>мероприятия в рамках проекта:</a:t>
            </a:r>
            <a:endParaRPr lang="ru-RU" dirty="0"/>
          </a:p>
          <a:p>
            <a:r>
              <a:rPr lang="ru-RU" dirty="0"/>
              <a:t>Реализация образовательных программ основного общего и среднего общего образования в сетевой форме с участием организаций дополнительного образования детей, среднего профессионального и высшего образования, предприятий реального сектора экономики, учреждений культуры, спорта, негосударственных образовательных организаций</a:t>
            </a:r>
          </a:p>
          <a:p>
            <a:r>
              <a:rPr lang="ru-RU" dirty="0"/>
              <a:t>Реализация модели мобильных детских технопарков «</a:t>
            </a:r>
            <a:r>
              <a:rPr lang="ru-RU" dirty="0" err="1"/>
              <a:t>Кванториум</a:t>
            </a:r>
            <a:r>
              <a:rPr lang="ru-RU" dirty="0"/>
              <a:t>», а также освоения онлайн модульных курсов</a:t>
            </a:r>
          </a:p>
          <a:p>
            <a:r>
              <a:rPr lang="ru-RU" dirty="0"/>
              <a:t>Создание сети центров цифрового образования «IT-</a:t>
            </a:r>
            <a:r>
              <a:rPr lang="ru-RU" dirty="0" err="1"/>
              <a:t>cube</a:t>
            </a:r>
            <a:r>
              <a:rPr lang="ru-RU" dirty="0"/>
              <a:t>»</a:t>
            </a:r>
          </a:p>
          <a:p>
            <a:r>
              <a:rPr lang="ru-RU" dirty="0"/>
              <a:t>Реализация проекта ранней профессиональной ориентации учащихся 6-11 классов общеобразовательных организаций «Билет в будущее»,</a:t>
            </a:r>
          </a:p>
          <a:p>
            <a:r>
              <a:rPr lang="ru-RU" dirty="0"/>
              <a:t>Проведение открытых онлайн уроков «</a:t>
            </a:r>
            <a:r>
              <a:rPr lang="ru-RU" dirty="0" err="1"/>
              <a:t>Проектория</a:t>
            </a:r>
            <a:r>
              <a:rPr lang="ru-RU" dirty="0"/>
              <a:t>», направленных на раннюю профориентацию детей</a:t>
            </a:r>
          </a:p>
          <a:p>
            <a:r>
              <a:rPr lang="ru-RU" dirty="0"/>
              <a:t>Создание сети детских технопарков «</a:t>
            </a:r>
            <a:r>
              <a:rPr lang="ru-RU" dirty="0" err="1"/>
              <a:t>Кванториум</a:t>
            </a:r>
            <a:r>
              <a:rPr lang="ru-RU" dirty="0"/>
              <a:t>», в том числе в каждом городе с населением более 60 тыс. человек</a:t>
            </a:r>
          </a:p>
          <a:p>
            <a:r>
              <a:rPr lang="ru-RU" dirty="0"/>
              <a:t>Работа детских общественных объединений</a:t>
            </a:r>
          </a:p>
          <a:p>
            <a:r>
              <a:rPr lang="ru-RU" dirty="0"/>
              <a:t>Обеспечение доступности дополнительного образования обучающимся с инвалидностью и ОВЗ до уровня 70 % от общего числа детей указанной категории, в том числе с использованием дистанционных технологий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77" y="823412"/>
            <a:ext cx="1506142" cy="10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40" t="24739" r="18785" b="17995"/>
          <a:stretch/>
        </p:blipFill>
        <p:spPr>
          <a:xfrm>
            <a:off x="318006" y="210205"/>
            <a:ext cx="11873994" cy="62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2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759" y="186246"/>
            <a:ext cx="8911687" cy="1280890"/>
          </a:xfrm>
        </p:spPr>
        <p:txBody>
          <a:bodyPr/>
          <a:lstStyle/>
          <a:p>
            <a:r>
              <a:rPr lang="ru-RU" dirty="0" smtClean="0"/>
              <a:t>Современная образовательная среда Школа </a:t>
            </a:r>
            <a:r>
              <a:rPr lang="ru-RU" dirty="0" smtClean="0"/>
              <a:t>ТЕХНО+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6265" y="1872400"/>
            <a:ext cx="3351416" cy="933861"/>
          </a:xfrm>
        </p:spPr>
        <p:txBody>
          <a:bodyPr>
            <a:noAutofit/>
          </a:bodyPr>
          <a:lstStyle/>
          <a:p>
            <a:r>
              <a:rPr lang="ru-RU" b="1" dirty="0"/>
              <a:t>Лаборатория 3D-моделирования и инженерной графики</a:t>
            </a:r>
            <a:r>
              <a:rPr lang="ru-RU" b="1" dirty="0" smtClean="0"/>
              <a:t> </a:t>
            </a:r>
            <a:endParaRPr lang="ru-RU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644163" y="1438101"/>
            <a:ext cx="5499837" cy="4887013"/>
            <a:chOff x="3644163" y="637019"/>
            <a:chExt cx="5499837" cy="568809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9"/>
            <a:stretch/>
          </p:blipFill>
          <p:spPr bwMode="auto">
            <a:xfrm>
              <a:off x="3644163" y="637019"/>
              <a:ext cx="5499837" cy="568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066694"/>
              <a:ext cx="683082" cy="68308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735182"/>
              <a:ext cx="683082" cy="68308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047" y="1401634"/>
              <a:ext cx="683082" cy="683082"/>
            </a:xfrm>
            <a:prstGeom prst="rect">
              <a:avLst/>
            </a:prstGeom>
          </p:spPr>
        </p:pic>
      </p:grpSp>
      <p:sp>
        <p:nvSpPr>
          <p:cNvPr id="10" name="Объект 2"/>
          <p:cNvSpPr txBox="1">
            <a:spLocks/>
          </p:cNvSpPr>
          <p:nvPr/>
        </p:nvSpPr>
        <p:spPr>
          <a:xfrm>
            <a:off x="946264" y="2999023"/>
            <a:ext cx="3351415" cy="105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buClr>
                <a:schemeClr val="accent1"/>
              </a:buClr>
              <a:buFont typeface="Wingdings 3" charset="2"/>
              <a:buChar char="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Лаборатория «Исследования в области естественных наук»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946264" y="4255614"/>
            <a:ext cx="3351415" cy="999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конструирования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робототехники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70175" y="1652041"/>
            <a:ext cx="2933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Модульные ДООП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07088" y="3164882"/>
            <a:ext cx="2576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Сетевые ДООП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85237" y="3665755"/>
            <a:ext cx="2833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Массовые интегрированные мероприятия: ТехноКаникулы, проектная школа,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Биопрактикум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70175" y="2387010"/>
            <a:ext cx="2975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Индивидуальные ДООП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1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44" t="3633" r="1273" b="4689"/>
          <a:stretch/>
        </p:blipFill>
        <p:spPr>
          <a:xfrm>
            <a:off x="275184" y="207239"/>
            <a:ext cx="11713445" cy="63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4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749878" y="0"/>
            <a:ext cx="9242425" cy="6858000"/>
            <a:chOff x="2749878" y="0"/>
            <a:chExt cx="9242425" cy="6858000"/>
          </a:xfrm>
        </p:grpSpPr>
        <p:pic>
          <p:nvPicPr>
            <p:cNvPr id="4" name="Рисунок 2" descr="DSCN344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878" y="0"/>
              <a:ext cx="92424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100_038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3" t="15411" r="28769" b="38470"/>
            <a:stretch>
              <a:fillRect/>
            </a:stretch>
          </p:blipFill>
          <p:spPr bwMode="auto">
            <a:xfrm rot="1038571">
              <a:off x="8528653" y="520428"/>
              <a:ext cx="3097212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109544" y="5633545"/>
            <a:ext cx="697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Лицей - муниципальное </a:t>
            </a:r>
            <a:r>
              <a:rPr lang="ru-RU" b="1" dirty="0">
                <a:solidFill>
                  <a:srgbClr val="FFFF00"/>
                </a:solidFill>
              </a:rPr>
              <a:t>общеобразовательное учреждение, обеспечивающее углублённую подготовку обучающихся по математике, </a:t>
            </a:r>
            <a:r>
              <a:rPr lang="ru-RU" b="1" dirty="0" smtClean="0">
                <a:solidFill>
                  <a:srgbClr val="FFFF00"/>
                </a:solidFill>
              </a:rPr>
              <a:t>физике, информатике.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8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90" t="3968" r="1048" b="4434"/>
          <a:stretch/>
        </p:blipFill>
        <p:spPr>
          <a:xfrm>
            <a:off x="412093" y="215153"/>
            <a:ext cx="11633768" cy="63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10351" r="4932"/>
          <a:stretch/>
        </p:blipFill>
        <p:spPr>
          <a:xfrm>
            <a:off x="6547944" y="2939630"/>
            <a:ext cx="5377355" cy="3755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5" y="94592"/>
            <a:ext cx="5805652" cy="3870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5" y="4088524"/>
            <a:ext cx="3909848" cy="2606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/>
          <a:stretch/>
        </p:blipFill>
        <p:spPr>
          <a:xfrm>
            <a:off x="7094482" y="94592"/>
            <a:ext cx="3713693" cy="2638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2" y="4339137"/>
            <a:ext cx="3197923" cy="2131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984" y="94592"/>
            <a:ext cx="1146187" cy="11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</a:t>
            </a:r>
            <a:r>
              <a:rPr lang="ru-RU" dirty="0"/>
              <a:t>работы с высокомотивированными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2069" y="2133600"/>
            <a:ext cx="9402543" cy="434077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обновление </a:t>
            </a:r>
            <a:r>
              <a:rPr lang="ru-RU" sz="2400" dirty="0"/>
              <a:t>содержания образования, форм, методов и приемов организации образовательного процесса с учётом современных требований;</a:t>
            </a:r>
          </a:p>
          <a:p>
            <a:r>
              <a:rPr lang="ru-RU" sz="2400" dirty="0" smtClean="0"/>
              <a:t>развитие </a:t>
            </a:r>
            <a:r>
              <a:rPr lang="ru-RU" sz="2400" dirty="0"/>
              <a:t>творческих способностей </a:t>
            </a:r>
            <a:r>
              <a:rPr lang="ru-RU" sz="2400" dirty="0" smtClean="0"/>
              <a:t>обучающихся</a:t>
            </a:r>
            <a:r>
              <a:rPr lang="ru-RU" sz="2400" dirty="0"/>
              <a:t>; </a:t>
            </a:r>
          </a:p>
          <a:p>
            <a:r>
              <a:rPr lang="ru-RU" sz="2400" dirty="0" smtClean="0"/>
              <a:t>предпрофильная </a:t>
            </a:r>
            <a:r>
              <a:rPr lang="ru-RU" sz="2400" dirty="0"/>
              <a:t>и </a:t>
            </a:r>
            <a:r>
              <a:rPr lang="ru-RU" sz="2400" dirty="0" smtClean="0"/>
              <a:t>профильная подготовка </a:t>
            </a:r>
            <a:r>
              <a:rPr lang="ru-RU" sz="2400" dirty="0"/>
              <a:t>по отдельным предметам; </a:t>
            </a:r>
            <a:r>
              <a:rPr lang="ru-RU" sz="2400" dirty="0" smtClean="0"/>
              <a:t>научно-исследовательская </a:t>
            </a:r>
            <a:r>
              <a:rPr lang="ru-RU" sz="2400" dirty="0"/>
              <a:t>деятельность </a:t>
            </a:r>
            <a:r>
              <a:rPr lang="ru-RU" sz="2400" dirty="0" smtClean="0"/>
              <a:t>обучающихся </a:t>
            </a:r>
            <a:r>
              <a:rPr lang="ru-RU" sz="2400" dirty="0"/>
              <a:t>и педагогов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ранняя профориентация;</a:t>
            </a:r>
            <a:endParaRPr lang="ru-RU" sz="2400" dirty="0"/>
          </a:p>
          <a:p>
            <a:r>
              <a:rPr lang="ru-RU" sz="2400" dirty="0" smtClean="0"/>
              <a:t>развитие </a:t>
            </a:r>
            <a:r>
              <a:rPr lang="ru-RU" sz="2400" dirty="0"/>
              <a:t>образовательной среды, способствующей формированию и развитию у обучающихся технических, инженерно-конструкторских, исследовательских, изобретательских компетенций.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7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3559693"/>
          </a:xfrm>
        </p:spPr>
        <p:txBody>
          <a:bodyPr/>
          <a:lstStyle/>
          <a:p>
            <a:r>
              <a:rPr lang="ru-RU" sz="2400" dirty="0" smtClean="0"/>
              <a:t>раннее изучение </a:t>
            </a:r>
            <a:r>
              <a:rPr lang="ru-RU" sz="2400" dirty="0"/>
              <a:t>физики и </a:t>
            </a:r>
            <a:r>
              <a:rPr lang="ru-RU" sz="2400" dirty="0" smtClean="0"/>
              <a:t>химии</a:t>
            </a:r>
            <a:r>
              <a:rPr lang="ru-RU" sz="2400" dirty="0"/>
              <a:t>;</a:t>
            </a:r>
          </a:p>
          <a:p>
            <a:r>
              <a:rPr lang="ru-RU" sz="2400" dirty="0" smtClean="0"/>
              <a:t>углубленное </a:t>
            </a:r>
            <a:r>
              <a:rPr lang="ru-RU" sz="2400" dirty="0"/>
              <a:t>изучение физики и математики на уровне основного общего образования, </a:t>
            </a:r>
          </a:p>
          <a:p>
            <a:r>
              <a:rPr lang="ru-RU" sz="2400" dirty="0" smtClean="0"/>
              <a:t>реализация </a:t>
            </a:r>
            <a:r>
              <a:rPr lang="ru-RU" sz="2400" dirty="0"/>
              <a:t>технологического профиля, углубленное изучение физики, математики, информатики на уровне среднего общего образования, </a:t>
            </a:r>
          </a:p>
          <a:p>
            <a:r>
              <a:rPr lang="ru-RU" sz="2400" dirty="0" smtClean="0"/>
              <a:t>организация </a:t>
            </a:r>
            <a:r>
              <a:rPr lang="ru-RU" sz="2400" dirty="0"/>
              <a:t>внеурочной деятельности в школьных лабораториях.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14719" r="4231"/>
          <a:stretch/>
        </p:blipFill>
        <p:spPr>
          <a:xfrm>
            <a:off x="7620000" y="4288221"/>
            <a:ext cx="3730158" cy="2385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3" y="3668111"/>
            <a:ext cx="3028536" cy="29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903" y="624110"/>
            <a:ext cx="9570709" cy="1280890"/>
          </a:xfrm>
        </p:spPr>
        <p:txBody>
          <a:bodyPr>
            <a:normAutofit/>
          </a:bodyPr>
          <a:lstStyle/>
          <a:p>
            <a:r>
              <a:rPr lang="ru-RU" dirty="0"/>
              <a:t>«Образовательная сеть «Детский технопарк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82296"/>
              </p:ext>
            </p:extLst>
          </p:nvPr>
        </p:nvGraphicFramePr>
        <p:xfrm>
          <a:off x="1933903" y="1905000"/>
          <a:ext cx="9680027" cy="4909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9449">
                  <a:extLst>
                    <a:ext uri="{9D8B030D-6E8A-4147-A177-3AD203B41FA5}">
                      <a16:colId xmlns:a16="http://schemas.microsoft.com/office/drawing/2014/main" val="56010183"/>
                    </a:ext>
                  </a:extLst>
                </a:gridCol>
                <a:gridCol w="5160578">
                  <a:extLst>
                    <a:ext uri="{9D8B030D-6E8A-4147-A177-3AD203B41FA5}">
                      <a16:colId xmlns:a16="http://schemas.microsoft.com/office/drawing/2014/main" val="2927563846"/>
                    </a:ext>
                  </a:extLst>
                </a:gridCol>
              </a:tblGrid>
              <a:tr h="99585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Наименование кластера в рамках муниципальной сети 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«Детский технопарк»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Наименование школьной лаборатории, функционирующей в лицее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1852"/>
                  </a:ext>
                </a:extLst>
              </a:tr>
              <a:tr h="627634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Конструирование и робототехника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en-US" sz="2000" dirty="0">
                          <a:effectLst/>
                        </a:rPr>
                        <a:t>Lego</a:t>
                      </a:r>
                      <a:r>
                        <a:rPr lang="ru-RU" sz="2000" dirty="0">
                          <a:effectLst/>
                        </a:rPr>
                        <a:t>-конструирование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Робототехника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369203"/>
                  </a:ext>
                </a:extLst>
              </a:tr>
              <a:tr h="127166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Техническое творчество и моделирование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D</a:t>
                      </a:r>
                      <a:r>
                        <a:rPr lang="ru-RU" sz="2000" dirty="0">
                          <a:effectLst/>
                        </a:rPr>
                        <a:t>-моделирование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Техническое черчение и инженерная графика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Микроэлектроника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4522214"/>
                  </a:ext>
                </a:extLst>
              </a:tr>
              <a:tr h="30561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 err="1" smtClean="0">
                          <a:effectLst/>
                        </a:rPr>
                        <a:t>Медиатехнологии</a:t>
                      </a:r>
                      <a:endParaRPr lang="ru-RU" sz="2000" dirty="0" smtClean="0">
                        <a:effectLst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Мультстудия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9334561"/>
                  </a:ext>
                </a:extLst>
              </a:tr>
              <a:tr h="127166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Исследования в области естественных наук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Исследования в области естественных наук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05435" algn="l"/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Исследования в области физических наук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907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40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45780" y="319310"/>
            <a:ext cx="8911687" cy="1280890"/>
          </a:xfrm>
        </p:spPr>
        <p:txBody>
          <a:bodyPr/>
          <a:lstStyle/>
          <a:p>
            <a:r>
              <a:rPr lang="ru-RU" dirty="0" smtClean="0"/>
              <a:t>Достижения обучающихся</a:t>
            </a:r>
            <a:br>
              <a:rPr lang="ru-RU" dirty="0" smtClean="0"/>
            </a:br>
            <a:r>
              <a:rPr lang="ru-RU" dirty="0" smtClean="0"/>
              <a:t>2017 год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18422"/>
              </p:ext>
            </p:extLst>
          </p:nvPr>
        </p:nvGraphicFramePr>
        <p:xfrm>
          <a:off x="1618594" y="1600200"/>
          <a:ext cx="9501352" cy="521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70950">
                  <a:extLst>
                    <a:ext uri="{9D8B030D-6E8A-4147-A177-3AD203B41FA5}">
                      <a16:colId xmlns:a16="http://schemas.microsoft.com/office/drawing/2014/main" val="2055745132"/>
                    </a:ext>
                  </a:extLst>
                </a:gridCol>
                <a:gridCol w="3030402">
                  <a:extLst>
                    <a:ext uri="{9D8B030D-6E8A-4147-A177-3AD203B41FA5}">
                      <a16:colId xmlns:a16="http://schemas.microsoft.com/office/drawing/2014/main" val="770000856"/>
                    </a:ext>
                  </a:extLst>
                </a:gridCol>
              </a:tblGrid>
              <a:tr h="25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конкурс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3296066062"/>
                  </a:ext>
                </a:extLst>
              </a:tr>
              <a:tr h="742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конкурс по конструированию и робототехнике «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Лего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-мастера»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победителя, 2 призера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3821214455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конкурс «Мой первый робот»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победитель, 2 призера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1127690107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отборочный этап «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Робофест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победитель, 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1424004565"/>
                  </a:ext>
                </a:extLst>
              </a:tr>
              <a:tr h="742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Открытый областной конкурс по робототехнике и интеллектуальным системам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победителя, 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591684455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Областной турнир по программированию и робототехнике среди школьников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победитель, 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2689243634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IX Всероссийский робототехнический фестиваль «РобоФест-2017»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участника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1228246684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III Региональный чемпионат JuniorSkills Ярославской области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257326963"/>
                  </a:ext>
                </a:extLst>
              </a:tr>
              <a:tr h="49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II Всероссийский молодежный турнир «Робоштурм-2017»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победителя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5" marR="44465" marT="0" marB="0"/>
                </a:tc>
                <a:extLst>
                  <a:ext uri="{0D108BD9-81ED-4DB2-BD59-A6C34878D82A}">
                    <a16:rowId xmlns:a16="http://schemas.microsoft.com/office/drawing/2014/main" val="3941186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41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98332" y="245737"/>
            <a:ext cx="8911687" cy="1280890"/>
          </a:xfrm>
        </p:spPr>
        <p:txBody>
          <a:bodyPr/>
          <a:lstStyle/>
          <a:p>
            <a:r>
              <a:rPr lang="ru-RU" dirty="0" smtClean="0"/>
              <a:t>Достижения обучающихся</a:t>
            </a:r>
            <a:br>
              <a:rPr lang="ru-RU" dirty="0" smtClean="0"/>
            </a:br>
            <a:r>
              <a:rPr lang="ru-RU" dirty="0" smtClean="0"/>
              <a:t>2018 год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977098"/>
              </p:ext>
            </p:extLst>
          </p:nvPr>
        </p:nvGraphicFramePr>
        <p:xfrm>
          <a:off x="1891862" y="1526627"/>
          <a:ext cx="9816662" cy="5142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4069">
                  <a:extLst>
                    <a:ext uri="{9D8B030D-6E8A-4147-A177-3AD203B41FA5}">
                      <a16:colId xmlns:a16="http://schemas.microsoft.com/office/drawing/2014/main" val="1871733291"/>
                    </a:ext>
                  </a:extLst>
                </a:gridCol>
                <a:gridCol w="3142593">
                  <a:extLst>
                    <a:ext uri="{9D8B030D-6E8A-4147-A177-3AD203B41FA5}">
                      <a16:colId xmlns:a16="http://schemas.microsoft.com/office/drawing/2014/main" val="3531045475"/>
                    </a:ext>
                  </a:extLst>
                </a:gridCol>
              </a:tblGrid>
              <a:tr h="153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конкурс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результат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798489091"/>
                  </a:ext>
                </a:extLst>
              </a:tr>
              <a:tr h="608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Региональный робототехнический фестиваль «РобоФест–Ярославль 2018»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 победителя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757470211"/>
                  </a:ext>
                </a:extLst>
              </a:tr>
              <a:tr h="76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I Ярославский Региональный турнир в сфере цифровых интеллектуальных систем «</a:t>
                      </a:r>
                      <a:r>
                        <a:rPr lang="ru-RU" sz="1800" dirty="0" err="1">
                          <a:effectLst/>
                        </a:rPr>
                        <a:t>ЛогикУм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6725481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</a:rPr>
                        <a:t>X Всероссийский технологический фестиваль PROFEST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призера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810290821"/>
                  </a:ext>
                </a:extLst>
              </a:tr>
              <a:tr h="304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Умные роботы» от МТС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победитель, 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101785074"/>
                  </a:ext>
                </a:extLst>
              </a:tr>
              <a:tr h="304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Региональный этап WRO 2018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победитель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2271590017"/>
                  </a:ext>
                </a:extLst>
              </a:tr>
              <a:tr h="608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Открытие </a:t>
                      </a:r>
                      <a:r>
                        <a:rPr lang="ru-RU" sz="1800" dirty="0" err="1">
                          <a:effectLst/>
                        </a:rPr>
                        <a:t>роботехнического</a:t>
                      </a:r>
                      <a:r>
                        <a:rPr lang="ru-RU" sz="1800" dirty="0">
                          <a:effectLst/>
                        </a:rPr>
                        <a:t> сезона Ярославской области «</a:t>
                      </a:r>
                      <a:r>
                        <a:rPr lang="ru-RU" sz="1800" dirty="0" err="1">
                          <a:effectLst/>
                        </a:rPr>
                        <a:t>ЯрРобот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победителя, 2 призера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249512596"/>
                  </a:ext>
                </a:extLst>
              </a:tr>
              <a:tr h="608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Областное соревнование моделей сельскохозяйственных роботов «</a:t>
                      </a:r>
                      <a:r>
                        <a:rPr lang="ru-RU" sz="1800" dirty="0" err="1">
                          <a:effectLst/>
                        </a:rPr>
                        <a:t>Агробот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участника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2505605724"/>
                  </a:ext>
                </a:extLst>
              </a:tr>
              <a:tr h="608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Международный фестиваль робототехники </a:t>
                      </a:r>
                      <a:r>
                        <a:rPr lang="ru-RU" sz="1800" dirty="0" err="1">
                          <a:effectLst/>
                        </a:rPr>
                        <a:t>Робонифист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 участника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89015438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Региональный конкурс: лучший робототехник 2018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 призера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1" marR="39601" marT="0" marB="0"/>
                </a:tc>
                <a:extLst>
                  <a:ext uri="{0D108BD9-81ED-4DB2-BD59-A6C34878D82A}">
                    <a16:rowId xmlns:a16="http://schemas.microsoft.com/office/drawing/2014/main" val="3834379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06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3" y="240372"/>
            <a:ext cx="8911687" cy="1280890"/>
          </a:xfrm>
        </p:spPr>
        <p:txBody>
          <a:bodyPr/>
          <a:lstStyle/>
          <a:p>
            <a:r>
              <a:rPr lang="ru-RU" dirty="0" smtClean="0"/>
              <a:t>Достижения обучающихся</a:t>
            </a:r>
            <a:br>
              <a:rPr lang="ru-RU" dirty="0" smtClean="0"/>
            </a:br>
            <a:r>
              <a:rPr lang="ru-RU" dirty="0" smtClean="0"/>
              <a:t>2019 год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36839"/>
              </p:ext>
            </p:extLst>
          </p:nvPr>
        </p:nvGraphicFramePr>
        <p:xfrm>
          <a:off x="2401628" y="1626365"/>
          <a:ext cx="9294275" cy="5069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1434">
                  <a:extLst>
                    <a:ext uri="{9D8B030D-6E8A-4147-A177-3AD203B41FA5}">
                      <a16:colId xmlns:a16="http://schemas.microsoft.com/office/drawing/2014/main" val="3305930247"/>
                    </a:ext>
                  </a:extLst>
                </a:gridCol>
                <a:gridCol w="4012841">
                  <a:extLst>
                    <a:ext uri="{9D8B030D-6E8A-4147-A177-3AD203B41FA5}">
                      <a16:colId xmlns:a16="http://schemas.microsoft.com/office/drawing/2014/main" val="1839207453"/>
                    </a:ext>
                  </a:extLst>
                </a:gridCol>
              </a:tblGrid>
              <a:tr h="34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конкурс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результат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3130414289"/>
                  </a:ext>
                </a:extLst>
              </a:tr>
              <a:tr h="1020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XI Всероссийский технологический фестиваль PROFEST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 участников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2132075169"/>
                  </a:ext>
                </a:extLst>
              </a:tr>
              <a:tr h="686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Конкурс по проектной робототехнике «Энергия в жизнь!»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победителя, 1 призер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1390536858"/>
                  </a:ext>
                </a:extLst>
              </a:tr>
              <a:tr h="457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Региональный этап WRO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победитель, 2 призера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2227883592"/>
                  </a:ext>
                </a:extLst>
              </a:tr>
              <a:tr h="686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Межрегиональный конкурс «</a:t>
                      </a:r>
                      <a:r>
                        <a:rPr lang="ru-RU" sz="1800" dirty="0" err="1">
                          <a:effectLst/>
                        </a:rPr>
                        <a:t>Кванто-экогонки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победителя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3852465927"/>
                  </a:ext>
                </a:extLst>
              </a:tr>
              <a:tr h="858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Региональный робототехнический фестиваль «РобоФест–Ярославль 2019»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 победителей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1649540681"/>
                  </a:ext>
                </a:extLst>
              </a:tr>
              <a:tr h="34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Конкурс «ЛогикУм»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призера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2499120269"/>
                  </a:ext>
                </a:extLst>
              </a:tr>
              <a:tr h="680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Областной конкурс «Юный изобретатель»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призер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97" marR="66697" marT="0" marB="0"/>
                </a:tc>
                <a:extLst>
                  <a:ext uri="{0D108BD9-81ED-4DB2-BD59-A6C34878D82A}">
                    <a16:rowId xmlns:a16="http://schemas.microsoft.com/office/drawing/2014/main" val="364094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06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51.userapi.com/c629126/v629126397/1fba0/T8dRNm0IV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266" y="1502980"/>
            <a:ext cx="190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47" y="1502980"/>
            <a:ext cx="3484179" cy="46455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29863" y="40076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Обухова Анастасия – участник образовательной программы по химии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32" y="1502980"/>
            <a:ext cx="3060261" cy="2295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34" y="3640149"/>
            <a:ext cx="5511582" cy="31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865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193</TotalTime>
  <Words>678</Words>
  <Application>Microsoft Office PowerPoint</Application>
  <PresentationFormat>Широкоэкранный</PresentationFormat>
  <Paragraphs>111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Поддержка и развитие талантливых обучающихся в МОУ лицей №1</vt:lpstr>
      <vt:lpstr>Презентация PowerPoint</vt:lpstr>
      <vt:lpstr>Система работы с высокомотивированными детьми</vt:lpstr>
      <vt:lpstr>Образовательная среда</vt:lpstr>
      <vt:lpstr>«Образовательная сеть «Детский технопарк»</vt:lpstr>
      <vt:lpstr>Достижения обучающихся 2017 год</vt:lpstr>
      <vt:lpstr>Достижения обучающихся 2018 год</vt:lpstr>
      <vt:lpstr>Достижения обучающихся 2019 год</vt:lpstr>
      <vt:lpstr>Обухова Анастасия – участник образовательной программы по химии</vt:lpstr>
      <vt:lpstr>Обухова Анастасия – участник образовательной программы по химии</vt:lpstr>
      <vt:lpstr>Вахтанов Даниил – участник смены «Большие вызовы»</vt:lpstr>
      <vt:lpstr>Вахтанов Даниил – участник смены «Большие вызовы»</vt:lpstr>
      <vt:lpstr>WorldSkills  Kazan 2019</vt:lpstr>
      <vt:lpstr>Презентация PowerPoint</vt:lpstr>
      <vt:lpstr>Презентация PowerPoint</vt:lpstr>
      <vt:lpstr>Федеральный проект «Успех каждого ребенка»</vt:lpstr>
      <vt:lpstr>Презентация PowerPoint</vt:lpstr>
      <vt:lpstr>Современная образовательная среда Школа ТЕХНО+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Поддержка и развитие талантливых обучающихся в МОУ лицей №1</dc:title>
  <dc:creator>User</dc:creator>
  <cp:lastModifiedBy>User</cp:lastModifiedBy>
  <cp:revision>17</cp:revision>
  <dcterms:created xsi:type="dcterms:W3CDTF">2019-06-03T11:20:56Z</dcterms:created>
  <dcterms:modified xsi:type="dcterms:W3CDTF">2019-08-25T18:36:29Z</dcterms:modified>
</cp:coreProperties>
</file>