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5" r:id="rId5"/>
    <p:sldId id="269" r:id="rId6"/>
    <p:sldId id="266" r:id="rId7"/>
    <p:sldId id="267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9" r:id="rId16"/>
    <p:sldId id="281" r:id="rId17"/>
    <p:sldId id="284" r:id="rId18"/>
    <p:sldId id="277" r:id="rId19"/>
    <p:sldId id="280" r:id="rId20"/>
    <p:sldId id="283" r:id="rId21"/>
    <p:sldId id="282" r:id="rId22"/>
    <p:sldId id="285" r:id="rId23"/>
    <p:sldId id="308" r:id="rId24"/>
    <p:sldId id="304" r:id="rId25"/>
    <p:sldId id="306" r:id="rId26"/>
    <p:sldId id="307" r:id="rId27"/>
    <p:sldId id="305" r:id="rId28"/>
    <p:sldId id="309" r:id="rId29"/>
    <p:sldId id="286" r:id="rId30"/>
    <p:sldId id="287" r:id="rId31"/>
    <p:sldId id="288" r:id="rId32"/>
    <p:sldId id="289" r:id="rId33"/>
    <p:sldId id="290" r:id="rId34"/>
    <p:sldId id="302" r:id="rId35"/>
    <p:sldId id="301" r:id="rId36"/>
    <p:sldId id="303" r:id="rId37"/>
    <p:sldId id="292" r:id="rId38"/>
    <p:sldId id="294" r:id="rId39"/>
    <p:sldId id="310" r:id="rId40"/>
    <p:sldId id="298" r:id="rId41"/>
    <p:sldId id="29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;base=RZR;n=175144;fld=134;dst=10008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Ранняя профориентация – залог успеха каждого ребенка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Орлова Оксана Петровна,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главный специалист 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отдела развития общего и дополнительного образования 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Департамента образования АТМР</a:t>
            </a:r>
          </a:p>
          <a:p>
            <a:pPr algn="r"/>
            <a:endParaRPr lang="ru-RU" sz="1200" dirty="0"/>
          </a:p>
          <a:p>
            <a:r>
              <a:rPr lang="ru-RU" sz="1200" dirty="0" smtClean="0">
                <a:solidFill>
                  <a:schemeClr val="tx1"/>
                </a:solidFill>
              </a:rPr>
              <a:t>26.08.2019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Отряд «Юный инспектор дорожного движения»</a:t>
            </a:r>
            <a:endParaRPr lang="ru-RU" sz="3200" dirty="0">
              <a:latin typeface="+mn-lt"/>
            </a:endParaRPr>
          </a:p>
        </p:txBody>
      </p:sp>
      <p:pic>
        <p:nvPicPr>
          <p:cNvPr id="7170" name="Picture 2" descr="C:\Users\user\Desktop\ДС №3 акция За руку с детсв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2808312" cy="187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373954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ДС №3 </a:t>
            </a:r>
          </a:p>
          <a:p>
            <a:pPr algn="ctr"/>
            <a:r>
              <a:rPr lang="ru-RU" sz="1400" dirty="0" smtClean="0"/>
              <a:t>акция «За руку с детством»</a:t>
            </a:r>
            <a:endParaRPr lang="ru-RU" sz="1400" dirty="0"/>
          </a:p>
        </p:txBody>
      </p:sp>
      <p:pic>
        <p:nvPicPr>
          <p:cNvPr id="7171" name="Picture 3" descr="C:\Users\user\Desktop\ДС№3 акция возьми меня за рук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1002"/>
            <a:ext cx="2615952" cy="174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02499" y="3668111"/>
            <a:ext cx="2638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ДС №3</a:t>
            </a:r>
          </a:p>
          <a:p>
            <a:pPr algn="ctr"/>
            <a:r>
              <a:rPr lang="ru-RU" sz="1400" dirty="0"/>
              <a:t>а</a:t>
            </a:r>
            <a:r>
              <a:rPr lang="ru-RU" sz="1400" dirty="0" smtClean="0"/>
              <a:t>кция «Возьми меня за руку»</a:t>
            </a:r>
            <a:endParaRPr lang="ru-RU" sz="1400" dirty="0"/>
          </a:p>
        </p:txBody>
      </p:sp>
      <p:pic>
        <p:nvPicPr>
          <p:cNvPr id="7172" name="Picture 4" descr="C:\Users\user\Desktop\ДС №3 мероприятие правила дорожного движения достойны уваже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94" y="4246922"/>
            <a:ext cx="2983253" cy="19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5099" y="5085184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ДС №3 мероприятие «Правила дорожного движения достойны уважения»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198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31.userapi.com/c850624/v850624368/1378d5/ulaBx3EjDJ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57051"/>
            <a:ext cx="3063383" cy="229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47423" y="9699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smtClean="0">
                <a:latin typeface="+mn-lt"/>
              </a:rPr>
              <a:t>Отряд «Юный инспектор дорожного движения»</a:t>
            </a:r>
            <a:endParaRPr lang="ru-RU" sz="3200" dirty="0">
              <a:latin typeface="+mn-lt"/>
            </a:endParaRPr>
          </a:p>
        </p:txBody>
      </p:sp>
      <p:pic>
        <p:nvPicPr>
          <p:cNvPr id="8196" name="Picture 4" descr="https://sun9-52.userapi.com/c850624/v850624368/1378e7/YP-ap5pCKS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1"/>
            <a:ext cx="2707184" cy="20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12.userapi.com/c850624/v850624368/1378f0/RQfhBTdWDi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9080"/>
            <a:ext cx="2684614" cy="201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494116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НШДС №24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131698"/>
          </a:xfrm>
        </p:spPr>
        <p:txBody>
          <a:bodyPr>
            <a:noAutofit/>
          </a:bodyPr>
          <a:lstStyle/>
          <a:p>
            <a:pPr algn="r"/>
            <a:r>
              <a:rPr lang="ru-RU" sz="3200" b="1" dirty="0"/>
              <a:t>«Главная задача современной школы – это раскрытие способностей каждого ученика, воспитание личности, готовой к жизни в высокотехнологическом, конкурентном мире…»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(</a:t>
            </a:r>
            <a:r>
              <a:rPr lang="ru-RU" sz="3200" b="1" dirty="0"/>
              <a:t>Д.А. Медведев</a:t>
            </a:r>
            <a:r>
              <a:rPr lang="ru-RU" sz="3200" b="1" dirty="0" smtClean="0"/>
              <a:t>)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096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Стандарт ориентирован на становление личностных характеристик выпускника: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7344816" cy="4464496"/>
          </a:xfrm>
        </p:spPr>
        <p:txBody>
          <a:bodyPr>
            <a:normAutofit fontScale="32500" lnSpcReduction="20000"/>
          </a:bodyPr>
          <a:lstStyle/>
          <a:p>
            <a:r>
              <a:rPr lang="ru-RU" sz="3700" dirty="0" smtClean="0"/>
              <a:t>формирование </a:t>
            </a:r>
            <a:r>
              <a:rPr lang="ru-RU" sz="3700" dirty="0"/>
              <a:t>у обучающихся мотивации к труду, потребности к приобретению профессии;</a:t>
            </a:r>
          </a:p>
          <a:p>
            <a:r>
              <a:rPr lang="ru-RU" sz="3700" dirty="0" smtClean="0"/>
              <a:t>овладение </a:t>
            </a:r>
            <a:r>
              <a:rPr lang="ru-RU" sz="3700" dirty="0"/>
              <a:t>способами и приемами поиска информации, связанной с профессиональным образованием и профессиональной деятельностью, поиском вакансий на рынке труда и работой служб занятости населения;</a:t>
            </a:r>
          </a:p>
          <a:p>
            <a:r>
              <a:rPr lang="ru-RU" sz="3700" dirty="0" smtClean="0"/>
              <a:t>развитие </a:t>
            </a:r>
            <a:r>
              <a:rPr lang="ru-RU" sz="3700" dirty="0"/>
              <a:t>собственных представлений о перспективах своего профессионального образования и будущей профессиональной деятельности;</a:t>
            </a:r>
          </a:p>
          <a:p>
            <a:r>
              <a:rPr lang="ru-RU" sz="3700" dirty="0" smtClean="0"/>
              <a:t>приобретение </a:t>
            </a:r>
            <a:r>
              <a:rPr lang="ru-RU" sz="3700" dirty="0"/>
              <a:t>практического опыта, соответствующего интересам и способностям обучающихся;</a:t>
            </a:r>
          </a:p>
          <a:p>
            <a:r>
              <a:rPr lang="ru-RU" sz="3700" dirty="0" smtClean="0"/>
              <a:t>создание </a:t>
            </a:r>
            <a:r>
              <a:rPr lang="ru-RU" sz="3700" dirty="0"/>
              <a:t>условий для профессиональной ориентации обучающихся через систему работы педагогов, психологов, социальных педагогов; сотрудничество с базовыми предприятиями, профессиональными образовательными организациями, образовательными организациями высшего образования, центрами </a:t>
            </a:r>
            <a:r>
              <a:rPr lang="ru-RU" sz="3700" dirty="0" err="1"/>
              <a:t>профориентационной</a:t>
            </a:r>
            <a:r>
              <a:rPr lang="ru-RU" sz="3700" dirty="0"/>
              <a:t> работы; совместную деятельность обучающихся с родителями (законными представителями</a:t>
            </a:r>
            <a:r>
              <a:rPr lang="ru-RU" sz="3700" dirty="0" smtClean="0"/>
              <a:t>); (</a:t>
            </a:r>
            <a:r>
              <a:rPr lang="ru-RU" sz="3700" dirty="0"/>
              <a:t>в ред. </a:t>
            </a:r>
            <a:r>
              <a:rPr lang="ru-RU" sz="3700" dirty="0">
                <a:hlinkClick r:id="rId2"/>
              </a:rPr>
              <a:t>Приказа</a:t>
            </a:r>
            <a:r>
              <a:rPr lang="ru-RU" sz="3700" dirty="0"/>
              <a:t> </a:t>
            </a:r>
            <a:r>
              <a:rPr lang="ru-RU" sz="3700" dirty="0" err="1"/>
              <a:t>Минобрнауки</a:t>
            </a:r>
            <a:r>
              <a:rPr lang="ru-RU" sz="3700" dirty="0"/>
              <a:t> России от 29.12.2014 N 1644)</a:t>
            </a:r>
          </a:p>
          <a:p>
            <a:r>
              <a:rPr lang="ru-RU" sz="3700" dirty="0" smtClean="0"/>
              <a:t>информирование </a:t>
            </a:r>
            <a:r>
              <a:rPr lang="ru-RU" sz="3700" dirty="0"/>
              <a:t>обучающихся об особенностях различных сфер профессиональной деятельности, социальных и финансовых составляющих различных профессий, особенностях местного, регионального, российского и международного спроса на различные виды трудовой деятельности;</a:t>
            </a:r>
          </a:p>
          <a:p>
            <a:r>
              <a:rPr lang="ru-RU" sz="3700" dirty="0" smtClean="0"/>
              <a:t>использование </a:t>
            </a:r>
            <a:r>
              <a:rPr lang="ru-RU" sz="3700" dirty="0"/>
              <a:t>средств психолого-педагогической поддержки обучающихся и развитие консультационной помощи в их профессиональной ориентации, включающей диагностику профессиональных склонностей и профессионального потенциала обучающихся, их способностей и компетенций, необходимых для продолжения образования и выбора профессии (в том числе компьютерного профессионального тестирования и тренинга в специализированных центрах);</a:t>
            </a:r>
          </a:p>
          <a:p>
            <a:r>
              <a:rPr lang="ru-RU" sz="3700" dirty="0" smtClean="0"/>
              <a:t>осознание </a:t>
            </a:r>
            <a:r>
              <a:rPr lang="ru-RU" sz="3700" dirty="0"/>
              <a:t>обучающимися ценности экологически целесообразного, здорового и безопасного образа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8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obj.ucoz.net/_nw/0/s278869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47" y="1106538"/>
            <a:ext cx="2857018" cy="18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042010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Учебные сборы с учащимися – юношами 10 классов ТМР</a:t>
            </a:r>
            <a:endParaRPr lang="ru-RU" sz="1400" dirty="0"/>
          </a:p>
        </p:txBody>
      </p:sp>
      <p:pic>
        <p:nvPicPr>
          <p:cNvPr id="10244" name="Picture 4" descr="https://sun9-22.userapi.com/c622016/v622016686/485f1/dJSJ4o3Xo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2606010" cy="173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46750" y="3029845"/>
            <a:ext cx="1744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Призывник России</a:t>
            </a:r>
            <a:endParaRPr lang="ru-RU" sz="14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«ОБЖ»</a:t>
            </a:r>
            <a:endParaRPr lang="ru-RU" sz="3600" dirty="0"/>
          </a:p>
        </p:txBody>
      </p:sp>
      <p:pic>
        <p:nvPicPr>
          <p:cNvPr id="1026" name="Picture 2" descr="dsc_10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90" y="3288329"/>
            <a:ext cx="2792621" cy="187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9008" y="5270443"/>
            <a:ext cx="1046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Лицей №1</a:t>
            </a:r>
            <a:endParaRPr lang="ru-RU" sz="1400" dirty="0"/>
          </a:p>
        </p:txBody>
      </p:sp>
      <p:pic>
        <p:nvPicPr>
          <p:cNvPr id="1028" name="Picture 4" descr="https://sch7tut.edu.yar.ru/vsemirniy_den_grazhdanskoy_oboroni/img_8581_w300_h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3519331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5578220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СШ №7</a:t>
            </a:r>
          </a:p>
        </p:txBody>
      </p:sp>
    </p:spTree>
    <p:extLst>
      <p:ext uri="{BB962C8B-B14F-4D97-AF65-F5344CB8AC3E}">
        <p14:creationId xmlns:p14="http://schemas.microsoft.com/office/powerpoint/2010/main" val="26545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Экскурсии на предприятия</a:t>
            </a:r>
            <a:endParaRPr lang="ru-RU" sz="3600" dirty="0"/>
          </a:p>
        </p:txBody>
      </p:sp>
      <p:pic>
        <p:nvPicPr>
          <p:cNvPr id="3074" name="Picture 2" descr="https://sun9-4.userapi.com/c846120/v846120739/215183/JzijQMYNIi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39" y="1654580"/>
            <a:ext cx="315204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4168825"/>
            <a:ext cx="2836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Промышленный парк «Мастер»</a:t>
            </a:r>
            <a:endParaRPr lang="ru-RU" sz="1400" dirty="0"/>
          </a:p>
        </p:txBody>
      </p:sp>
      <p:pic>
        <p:nvPicPr>
          <p:cNvPr id="3078" name="Picture 6" descr="https://sun9-44.userapi.com/c846120/v846120739/215196/GQq96k4-Fz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118" y="1556792"/>
            <a:ext cx="2866064" cy="189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8.userapi.com/c846120/v846120739/215179/brfcG7801n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08735"/>
            <a:ext cx="3228158" cy="21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962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h4-tmr.edu.yar.ru/_news_/1kant_w300_h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2664296" cy="199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1654" y="3182413"/>
            <a:ext cx="1236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ООО «Кант»</a:t>
            </a:r>
            <a:endParaRPr lang="ru-RU" sz="1400" dirty="0"/>
          </a:p>
        </p:txBody>
      </p:sp>
      <p:pic>
        <p:nvPicPr>
          <p:cNvPr id="4100" name="Picture 4" descr="http://yarmolprod.ru/useruploads/images/ce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38213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2835818"/>
            <a:ext cx="1133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Ярмолпрод</a:t>
            </a:r>
            <a:endParaRPr lang="ru-RU" sz="1400" dirty="0"/>
          </a:p>
        </p:txBody>
      </p:sp>
      <p:pic>
        <p:nvPicPr>
          <p:cNvPr id="4102" name="Picture 6" descr="Ð¯Ñ.ÐÐ¾Ð»Ð¸Ð³ÑÐ°ÑÐºÐ¾Ð¼Ð±Ð¸Ð½Ð°Ñ (ÑÐ¾Ð»ÑÐºÐ¾ Ð´Ð»Ñ ÐºÐ¾Ð»Ð»ÐµÐ³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17437"/>
            <a:ext cx="2049016" cy="153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87946" y="4941168"/>
            <a:ext cx="1721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Полиграфкомбинат г. Ярославль</a:t>
            </a:r>
            <a:endParaRPr lang="ru-RU" sz="1400" dirty="0"/>
          </a:p>
        </p:txBody>
      </p:sp>
      <p:pic>
        <p:nvPicPr>
          <p:cNvPr id="4104" name="Picture 8" descr="ÐÐ´Ð°Ð½Ð¸Ðµ ÑÐµÐ°ÑÑÐ° Ð² 2010 Ð³Ð¾Ð´Ñ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578" y="3861048"/>
            <a:ext cx="3273470" cy="134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11192" y="5202778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ТЮЗ</a:t>
            </a:r>
            <a:endParaRPr lang="ru-RU" sz="1400" dirty="0"/>
          </a:p>
        </p:txBody>
      </p:sp>
      <p:pic>
        <p:nvPicPr>
          <p:cNvPr id="4106" name="Picture 10" descr="_dsc46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35532"/>
            <a:ext cx="1600572" cy="160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49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Всероссийская акция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</a:t>
            </a:r>
            <a:r>
              <a:rPr lang="ru-RU" sz="3600" dirty="0"/>
              <a:t>Неделя без турникетов» </a:t>
            </a:r>
            <a:r>
              <a:rPr lang="ru-RU" sz="3600" dirty="0" smtClean="0"/>
              <a:t>ТМЗ</a:t>
            </a:r>
            <a:endParaRPr lang="ru-RU" sz="3600" dirty="0"/>
          </a:p>
        </p:txBody>
      </p:sp>
      <p:pic>
        <p:nvPicPr>
          <p:cNvPr id="7170" name="Picture 2" descr="https://konstantinovskaya-school.edu.yar.ru/vospitatelnaya_rabota/t4_w400_h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3089920" cy="23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konstantinovskaya-school.edu.yar.ru/vospitatelnaya_rabota/t5_w300_h2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552" y="3881118"/>
            <a:ext cx="2587449" cy="220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konstantinovskaya-school.edu.yar.ru/vospitatelnaya_rabota/7_w300_h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16" y="2097253"/>
            <a:ext cx="3054697" cy="228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4798175"/>
            <a:ext cx="2579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Константиновская СШ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806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p.userapi.com/c849236/v849236504/158fd6/6l9rCmLN1n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60308"/>
            <a:ext cx="3051431" cy="228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3501008"/>
            <a:ext cx="2928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Емишевская ОШ Рыбинский лесотехнический колледж</a:t>
            </a:r>
            <a:endParaRPr lang="ru-RU" sz="1400" dirty="0"/>
          </a:p>
        </p:txBody>
      </p:sp>
      <p:pic>
        <p:nvPicPr>
          <p:cNvPr id="5122" name="Picture 2" descr="https://sch7tut.edu.yar.ru/rgata_2019/u9molhlzekk_w300_h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22" y="1654499"/>
            <a:ext cx="2088232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4456857"/>
            <a:ext cx="1685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СШ №7 </a:t>
            </a:r>
            <a:r>
              <a:rPr lang="ru-RU" sz="1400" dirty="0" err="1" smtClean="0"/>
              <a:t>тф</a:t>
            </a:r>
            <a:r>
              <a:rPr lang="ru-RU" sz="1400" dirty="0" smtClean="0"/>
              <a:t> РГАТА</a:t>
            </a:r>
            <a:endParaRPr lang="ru-RU" sz="1400" dirty="0"/>
          </a:p>
        </p:txBody>
      </p:sp>
      <p:pic>
        <p:nvPicPr>
          <p:cNvPr id="5124" name="Picture 4" descr="https://pp.userapi.com/c846017/v846017421/1f9a53/4tZ2FIPfRW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49080"/>
            <a:ext cx="2923170" cy="19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10236" y="5494387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Тутаевский политехнический техникум</a:t>
            </a:r>
            <a:endParaRPr lang="ru-RU" sz="14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27613" y="692696"/>
            <a:ext cx="6965245" cy="73921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Экскурсии в учебные заведения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577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Встречи</a:t>
            </a:r>
            <a:endParaRPr lang="ru-RU" sz="3600" dirty="0"/>
          </a:p>
        </p:txBody>
      </p:sp>
      <p:pic>
        <p:nvPicPr>
          <p:cNvPr id="2050" name="Picture 2" descr="https://pp.userapi.com/c851328/v851328906/167fb2/tcgomV_uO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2431"/>
            <a:ext cx="3911256" cy="259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7705" y="4653136"/>
            <a:ext cx="1046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Лицей №1</a:t>
            </a:r>
            <a:endParaRPr lang="ru-RU" sz="1400" dirty="0"/>
          </a:p>
        </p:txBody>
      </p:sp>
      <p:pic>
        <p:nvPicPr>
          <p:cNvPr id="2052" name="Picture 4" descr="https://sun9-51.userapi.com/c851124/v851124418/2c77e/mUKrieHHEX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98" y="2708920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4" y="5383088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СШ №4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949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Основные мероприятия в рамках проекта «Успех каждого ребенка»: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7344816" cy="417646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200" dirty="0"/>
              <a:t>Реализация образовательных программ основного общего и среднего общего образования в сетевой форме с участием организаций дополнительного образования детей, среднего профессионального и высшего образования, предприятий реального сектора экономики, учреждений культуры, спорта, негосударственных образовательных </a:t>
            </a:r>
            <a:r>
              <a:rPr lang="ru-RU" sz="2200" dirty="0" smtClean="0"/>
              <a:t>организаций.</a:t>
            </a:r>
            <a:endParaRPr lang="ru-RU" sz="2200" dirty="0"/>
          </a:p>
          <a:p>
            <a:pPr lvl="0"/>
            <a:r>
              <a:rPr lang="ru-RU" sz="2200" dirty="0"/>
              <a:t>Реализация модели мобильных детских технопарков «</a:t>
            </a:r>
            <a:r>
              <a:rPr lang="ru-RU" sz="2200" dirty="0" err="1"/>
              <a:t>Кванториум</a:t>
            </a:r>
            <a:r>
              <a:rPr lang="ru-RU" sz="2200" dirty="0"/>
              <a:t>», а также освоения онлайн модульных </a:t>
            </a:r>
            <a:r>
              <a:rPr lang="ru-RU" sz="2200" dirty="0" smtClean="0"/>
              <a:t>курсов.</a:t>
            </a:r>
            <a:endParaRPr lang="ru-RU" sz="2200" dirty="0"/>
          </a:p>
          <a:p>
            <a:pPr lvl="0"/>
            <a:r>
              <a:rPr lang="ru-RU" sz="2200" dirty="0"/>
              <a:t>Создание сети центров цифрового образования «</a:t>
            </a:r>
            <a:r>
              <a:rPr lang="ru-RU" sz="2200" dirty="0" smtClean="0"/>
              <a:t>IT-</a:t>
            </a:r>
            <a:r>
              <a:rPr lang="ru-RU" sz="2200" dirty="0" err="1" smtClean="0"/>
              <a:t>cube</a:t>
            </a:r>
            <a:r>
              <a:rPr lang="ru-RU" sz="2200" dirty="0" smtClean="0"/>
              <a:t>».</a:t>
            </a:r>
            <a:endParaRPr lang="ru-RU" sz="2200" dirty="0"/>
          </a:p>
          <a:p>
            <a:pPr lvl="0"/>
            <a:r>
              <a:rPr lang="ru-RU" sz="2600" b="1" dirty="0"/>
              <a:t>Реализация проекта ранней профессиональной ориентации учащихся 6-11 классов общеобразовательных организаций «Билет в будущее</a:t>
            </a:r>
            <a:r>
              <a:rPr lang="ru-RU" sz="2600" b="1" dirty="0" smtClean="0"/>
              <a:t>».</a:t>
            </a:r>
            <a:endParaRPr lang="ru-RU" sz="2600" dirty="0"/>
          </a:p>
          <a:p>
            <a:pPr lvl="0"/>
            <a:r>
              <a:rPr lang="ru-RU" sz="2600" b="1" dirty="0"/>
              <a:t>Проведение открытых онлайн уроков «</a:t>
            </a:r>
            <a:r>
              <a:rPr lang="ru-RU" sz="2600" b="1" dirty="0" err="1"/>
              <a:t>Проектория</a:t>
            </a:r>
            <a:r>
              <a:rPr lang="ru-RU" sz="2600" b="1" dirty="0"/>
              <a:t>», направленных на раннюю профориентацию </a:t>
            </a:r>
            <a:r>
              <a:rPr lang="ru-RU" sz="2600" b="1" dirty="0" smtClean="0"/>
              <a:t>детей.</a:t>
            </a:r>
            <a:endParaRPr lang="ru-RU" sz="2600" dirty="0"/>
          </a:p>
          <a:p>
            <a:pPr lvl="0"/>
            <a:r>
              <a:rPr lang="ru-RU" sz="2200" dirty="0"/>
              <a:t>Создание сети детских технопарков «</a:t>
            </a:r>
            <a:r>
              <a:rPr lang="ru-RU" sz="2200" dirty="0" err="1"/>
              <a:t>Кванториум</a:t>
            </a:r>
            <a:r>
              <a:rPr lang="ru-RU" sz="2200" dirty="0"/>
              <a:t>», в том числе в каждом городе с населением более 60 тыс. </a:t>
            </a:r>
            <a:r>
              <a:rPr lang="ru-RU" sz="2200" dirty="0" smtClean="0"/>
              <a:t>человек.</a:t>
            </a:r>
            <a:endParaRPr lang="ru-RU" sz="2200" dirty="0"/>
          </a:p>
          <a:p>
            <a:pPr lvl="0"/>
            <a:r>
              <a:rPr lang="ru-RU" sz="2200" dirty="0"/>
              <a:t>Работа детских общественных </a:t>
            </a:r>
            <a:r>
              <a:rPr lang="ru-RU" sz="2200" dirty="0" smtClean="0"/>
              <a:t>объединений.</a:t>
            </a:r>
            <a:endParaRPr lang="ru-RU" sz="2200" dirty="0"/>
          </a:p>
          <a:p>
            <a:pPr lvl="0"/>
            <a:r>
              <a:rPr lang="ru-RU" sz="2200" dirty="0"/>
              <a:t>Обеспечение доступности дополнительного образования обучающимся с инвалидностью и ОВЗ до уровня 70 % от общего числа детей указанной категории, в том числе с использованием дистанционных </a:t>
            </a:r>
            <a:r>
              <a:rPr lang="ru-RU" sz="2200" dirty="0" smtClean="0"/>
              <a:t>технологий.</a:t>
            </a:r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«Торговый дом Кант»</a:t>
            </a:r>
          </a:p>
        </p:txBody>
      </p:sp>
      <p:pic>
        <p:nvPicPr>
          <p:cNvPr id="4" name="Рисунок 3" descr="C:\Users\Пользователь\Pictures\6_46_JKTZu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772816"/>
            <a:ext cx="2311816" cy="167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Пользователь\Pictures\GrNWcRItrp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645" y="1628800"/>
            <a:ext cx="2362830" cy="15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Пользователь\Pictures\YJveQLXxxt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585" y="4005064"/>
            <a:ext cx="2457881" cy="1692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Пользователь\Pictures\YijltBHXx_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3265170" cy="2163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85450"/>
            <a:ext cx="2376264" cy="1738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4208" y="3443754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СШ №4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944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7"/>
            <a:ext cx="6965245" cy="7200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Российская железная дорога</a:t>
            </a:r>
            <a:endParaRPr lang="ru-RU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361250"/>
            <a:ext cx="293790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2431" y="1383159"/>
            <a:ext cx="2974234" cy="167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4353" y="4365104"/>
            <a:ext cx="3015680" cy="170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4254838"/>
            <a:ext cx="2943672" cy="165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DSC_00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610" y="2811433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8861" r="810" b="14125"/>
          <a:stretch/>
        </p:blipFill>
        <p:spPr bwMode="auto">
          <a:xfrm>
            <a:off x="971600" y="980728"/>
            <a:ext cx="7389845" cy="462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0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>
            <a:normAutofit/>
          </a:bodyPr>
          <a:lstStyle/>
          <a:p>
            <a:r>
              <a:rPr lang="ru-RU" dirty="0" smtClean="0"/>
              <a:t>В Чемпионате</a:t>
            </a:r>
            <a:r>
              <a:rPr lang="ru-RU" b="1" dirty="0"/>
              <a:t> </a:t>
            </a:r>
            <a:r>
              <a:rPr lang="ru-RU" b="1" dirty="0" err="1"/>
              <a:t>JuniorSkills</a:t>
            </a:r>
            <a:r>
              <a:rPr lang="ru-RU" dirty="0" smtClean="0"/>
              <a:t> </a:t>
            </a:r>
            <a:r>
              <a:rPr lang="ru-RU" dirty="0"/>
              <a:t>могут принимать участие обучающиеся образовательных организаций общего и дополнительного образования в возрасте с 10 до 17 лет по двум возрастным группам: 10-13 лет и 14-17 лет. </a:t>
            </a:r>
            <a:endParaRPr lang="ru-RU" dirty="0" smtClean="0"/>
          </a:p>
          <a:p>
            <a:r>
              <a:rPr lang="ru-RU" dirty="0" smtClean="0"/>
              <a:t>Чемпионат </a:t>
            </a:r>
            <a:r>
              <a:rPr lang="ru-RU" dirty="0"/>
              <a:t>предполагает командное участие: наставник команды и  2 человека соответствующей возрастной категории по выбранной компетенции.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010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+mn-lt"/>
              </a:rPr>
              <a:t>Компетенции Чемпионата </a:t>
            </a:r>
            <a:r>
              <a:rPr lang="ru-RU" sz="3600" b="1" dirty="0" err="1">
                <a:latin typeface="+mn-lt"/>
              </a:rPr>
              <a:t>JuniorSkills</a:t>
            </a:r>
            <a:r>
              <a:rPr lang="ru-RU" sz="3600" b="1" dirty="0">
                <a:latin typeface="+mn-lt"/>
              </a:rPr>
              <a:t> 2018: </a:t>
            </a: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72816"/>
            <a:ext cx="6421328" cy="3950253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Инженерный </a:t>
            </a:r>
            <a:r>
              <a:rPr lang="ru-RU" dirty="0"/>
              <a:t>дизайн CAD 10+ и 14+</a:t>
            </a:r>
          </a:p>
          <a:p>
            <a:pPr lvl="0"/>
            <a:r>
              <a:rPr lang="ru-RU" dirty="0"/>
              <a:t>Лабораторный химический анализ 10+ и 14+</a:t>
            </a:r>
          </a:p>
          <a:p>
            <a:pPr lvl="0"/>
            <a:r>
              <a:rPr lang="ru-RU" dirty="0"/>
              <a:t>Мобильная робототехника 10+ и 14+</a:t>
            </a:r>
          </a:p>
          <a:p>
            <a:pPr lvl="0"/>
            <a:r>
              <a:rPr lang="ru-RU" dirty="0"/>
              <a:t>Мультимедийная журналистика 10+</a:t>
            </a:r>
          </a:p>
          <a:p>
            <a:pPr lvl="0"/>
            <a:r>
              <a:rPr lang="ru-RU" dirty="0" err="1"/>
              <a:t>Прототипирование</a:t>
            </a:r>
            <a:r>
              <a:rPr lang="ru-RU" dirty="0"/>
              <a:t> 10+ и 14+</a:t>
            </a:r>
          </a:p>
          <a:p>
            <a:pPr lvl="0"/>
            <a:r>
              <a:rPr lang="ru-RU" dirty="0"/>
              <a:t>Фотография 10+ и 14+</a:t>
            </a:r>
          </a:p>
          <a:p>
            <a:pPr lvl="0"/>
            <a:r>
              <a:rPr lang="ru-RU" dirty="0"/>
              <a:t>Электроника 10+ и 14+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503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сай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7914" r="1728" b="19710"/>
          <a:stretch/>
        </p:blipFill>
        <p:spPr bwMode="auto">
          <a:xfrm>
            <a:off x="971598" y="980728"/>
            <a:ext cx="734944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177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24701" r="1844" b="22996"/>
          <a:stretch/>
        </p:blipFill>
        <p:spPr bwMode="auto">
          <a:xfrm>
            <a:off x="971600" y="1052736"/>
            <a:ext cx="7366196" cy="410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34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слайд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t="12768" r="4235" b="38885"/>
          <a:stretch/>
        </p:blipFill>
        <p:spPr bwMode="auto">
          <a:xfrm>
            <a:off x="683568" y="1397766"/>
            <a:ext cx="7745370" cy="419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491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30 обучающихся прошли профессиональные пробы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83002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графический </a:t>
            </a:r>
            <a:r>
              <a:rPr lang="ru-RU" dirty="0"/>
              <a:t>дизайн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инженерный дизайн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технология моды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видеопроизводство,</a:t>
            </a:r>
          </a:p>
          <a:p>
            <a:r>
              <a:rPr lang="ru-RU" dirty="0" smtClean="0"/>
              <a:t> </a:t>
            </a:r>
            <a:r>
              <a:rPr lang="ru-RU" dirty="0"/>
              <a:t>экскурсионная деятельность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предпринимательство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3</a:t>
            </a:r>
            <a:r>
              <a:rPr lang="en-US" dirty="0"/>
              <a:t>D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сухое строительство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поварское дело.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399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Педагогический класс </a:t>
            </a:r>
            <a:br>
              <a:rPr lang="ru-RU" sz="3600" dirty="0" smtClean="0"/>
            </a:br>
            <a:r>
              <a:rPr lang="ru-RU" sz="3600" dirty="0" smtClean="0"/>
              <a:t>МОУ СШ №6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7"/>
            <a:ext cx="7128792" cy="360381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Задачи:  </a:t>
            </a:r>
          </a:p>
          <a:p>
            <a:pPr algn="just"/>
            <a:r>
              <a:rPr lang="ru-RU" dirty="0"/>
              <a:t>- Развитие коммуникативных и лидерских качеств</a:t>
            </a:r>
          </a:p>
          <a:p>
            <a:pPr algn="just"/>
            <a:r>
              <a:rPr lang="ru-RU" dirty="0"/>
              <a:t>- Формирование знаний о профессии «педагог»</a:t>
            </a:r>
          </a:p>
          <a:p>
            <a:pPr algn="just"/>
            <a:r>
              <a:rPr lang="ru-RU" dirty="0"/>
              <a:t>- Самоопределение с выбором предметной сферы педагогической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0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4259" y="2491526"/>
            <a:ext cx="34485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Ранняя </a:t>
            </a:r>
            <a:r>
              <a:rPr lang="ru-RU" sz="3200" dirty="0" smtClean="0">
                <a:solidFill>
                  <a:schemeClr val="tx1"/>
                </a:solidFill>
              </a:rPr>
              <a:t>профориентация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86160" y="927532"/>
            <a:ext cx="2956707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Дошкольные образовательные учреждения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27984" y="1082400"/>
            <a:ext cx="331236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Общеобразовательные учреждения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27584" y="3484510"/>
            <a:ext cx="2880320" cy="1185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Учреждения дополнительного образования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5696" y="5013176"/>
            <a:ext cx="26642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Сопровождение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трелка вверх 9"/>
          <p:cNvSpPr/>
          <p:nvPr/>
        </p:nvSpPr>
        <p:spPr>
          <a:xfrm rot="1439061">
            <a:off x="5170922" y="1950315"/>
            <a:ext cx="242316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20022478">
            <a:off x="3733323" y="1960262"/>
            <a:ext cx="242316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3368420">
            <a:off x="1857669" y="3031425"/>
            <a:ext cx="294190" cy="435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верх/вниз 12"/>
          <p:cNvSpPr/>
          <p:nvPr/>
        </p:nvSpPr>
        <p:spPr>
          <a:xfrm rot="1293597">
            <a:off x="4257676" y="3665522"/>
            <a:ext cx="340616" cy="120304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5652120" y="3249421"/>
            <a:ext cx="2736304" cy="11260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Профессиональные образовательные организации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 rot="17708085">
            <a:off x="6144033" y="2628318"/>
            <a:ext cx="228985" cy="754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436096" y="4889066"/>
            <a:ext cx="25922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Предприятия -  партнёры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0191662">
            <a:off x="5215176" y="3641665"/>
            <a:ext cx="353160" cy="1100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Программы: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060848"/>
            <a:ext cx="6471821" cy="3603812"/>
          </a:xfrm>
        </p:spPr>
        <p:txBody>
          <a:bodyPr/>
          <a:lstStyle/>
          <a:p>
            <a:r>
              <a:rPr lang="ru-RU" dirty="0"/>
              <a:t>Введение в профессиональную деятельность педагога</a:t>
            </a:r>
          </a:p>
          <a:p>
            <a:r>
              <a:rPr lang="ru-RU" dirty="0"/>
              <a:t>- Школа лидера. Школа молодого управленца.</a:t>
            </a:r>
          </a:p>
          <a:p>
            <a:r>
              <a:rPr lang="ru-RU" dirty="0"/>
              <a:t>- </a:t>
            </a:r>
            <a:r>
              <a:rPr lang="ru-RU" dirty="0" err="1"/>
              <a:t>Лингвокультурные</a:t>
            </a:r>
            <a:r>
              <a:rPr lang="ru-RU" dirty="0"/>
              <a:t> коммуникации</a:t>
            </a:r>
          </a:p>
          <a:p>
            <a:r>
              <a:rPr lang="ru-RU" dirty="0"/>
              <a:t>- </a:t>
            </a:r>
            <a:r>
              <a:rPr lang="ru-RU" dirty="0" smtClean="0"/>
              <a:t>Психология </a:t>
            </a:r>
            <a:r>
              <a:rPr lang="ru-RU" dirty="0"/>
              <a:t>в профессиональной деятельности </a:t>
            </a:r>
            <a:r>
              <a:rPr lang="ru-RU" dirty="0" smtClean="0"/>
              <a:t>педагога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2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811217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Отряды правоохранительной направленности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999728"/>
              </p:ext>
            </p:extLst>
          </p:nvPr>
        </p:nvGraphicFramePr>
        <p:xfrm>
          <a:off x="971600" y="1700808"/>
          <a:ext cx="7200800" cy="413873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44615"/>
                <a:gridCol w="1615625"/>
                <a:gridCol w="763227"/>
                <a:gridCol w="1757052"/>
                <a:gridCol w="1008112"/>
                <a:gridCol w="1512169"/>
              </a:tblGrid>
              <a:tr h="984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Полное название объединения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Год основания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Место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расположение объединения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Кол-во участников объединения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Возраст, класс участников объединения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</a:tr>
              <a:tr h="384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«Юные друзья полиции»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МОУ Левобережная школа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14-15 </a:t>
                      </a:r>
                      <a:r>
                        <a:rPr lang="ru-RU" sz="1200" dirty="0" smtClean="0">
                          <a:effectLst/>
                        </a:rPr>
                        <a:t>лет</a:t>
                      </a:r>
                      <a:endParaRPr lang="ru-RU" sz="1200" dirty="0">
                        <a:effectLst/>
                      </a:endParaRPr>
                    </a:p>
                  </a:txBody>
                  <a:tcPr marL="57563" marR="57563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«Юный полицейский»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МОУ СШ № </a:t>
                      </a:r>
                      <a:r>
                        <a:rPr lang="ru-RU" sz="1200" dirty="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</a:endParaRPr>
                    </a:p>
                  </a:txBody>
                  <a:tcPr marL="57563" marR="5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11-15 лет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Военно-патриотический клуб «Десантник» имени героя России гвардии майора Костина С.В.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МОУ СШ № 4 «Центр образования»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11-18 лет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Общественное объединение «Юный инспектор движения»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МОУ СШ № 4 «Центр образования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</a:endParaRPr>
                    </a:p>
                  </a:txBody>
                  <a:tcPr marL="57563" marR="5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7-10 лет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3" marR="5756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1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111998"/>
              </p:ext>
            </p:extLst>
          </p:nvPr>
        </p:nvGraphicFramePr>
        <p:xfrm>
          <a:off x="1619672" y="836712"/>
          <a:ext cx="6238477" cy="479495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18864"/>
                <a:gridCol w="1831181"/>
                <a:gridCol w="720080"/>
                <a:gridCol w="1296144"/>
                <a:gridCol w="936104"/>
                <a:gridCol w="936104"/>
              </a:tblGrid>
              <a:tr h="586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ЮИД «Зелёный огонёк»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МОУ СШ № 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12-13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735" marR="63735" marT="0" marB="0"/>
                </a:tc>
              </a:tr>
              <a:tr h="421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«Юный полицейский России»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МОУ СШ №</a:t>
                      </a:r>
                      <a:r>
                        <a:rPr lang="ru-RU" sz="1200" dirty="0" smtClean="0">
                          <a:effectLst/>
                        </a:rPr>
                        <a:t>7</a:t>
                      </a:r>
                      <a:endParaRPr lang="ru-RU" sz="1200" dirty="0">
                        <a:effectLst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11-12 </a:t>
                      </a:r>
                      <a:r>
                        <a:rPr lang="ru-RU" sz="1200" dirty="0">
                          <a:effectLst/>
                        </a:rPr>
                        <a:t>лет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</a:tr>
              <a:tr h="586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«Юный инспектор дорожного движения»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МОУ СШ №7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12 -13 лет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</a:tr>
              <a:tr h="421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«Юный пожарный-спасатель»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МОУ Фоминская СШ,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12 - 13 лет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Отряд правоохранительной направленности «Искра»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МОУ Чебаковская СШ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12-13 </a:t>
                      </a:r>
                      <a:r>
                        <a:rPr lang="ru-RU" sz="1200" dirty="0">
                          <a:effectLst/>
                        </a:rPr>
                        <a:t>лет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Отряд правоохранительной направленности «Волки»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МОУ Чебаковская </a:t>
                      </a:r>
                      <a:r>
                        <a:rPr lang="ru-RU" sz="1200" dirty="0" smtClean="0">
                          <a:effectLst/>
                        </a:rPr>
                        <a:t>СШ</a:t>
                      </a:r>
                      <a:endParaRPr lang="ru-RU" sz="1200" dirty="0">
                        <a:effectLst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14-15 </a:t>
                      </a:r>
                      <a:r>
                        <a:rPr lang="ru-RU" sz="1200" dirty="0">
                          <a:effectLst/>
                        </a:rPr>
                        <a:t>лет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Отряд правоохранительной направленности «Рысь»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МОУ Чебаковская </a:t>
                      </a:r>
                      <a:r>
                        <a:rPr lang="ru-RU" sz="1200" dirty="0" smtClean="0">
                          <a:effectLst/>
                        </a:rPr>
                        <a:t>СШ</a:t>
                      </a:r>
                      <a:endParaRPr lang="ru-RU" sz="1200" dirty="0">
                        <a:effectLst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15-17 </a:t>
                      </a:r>
                      <a:r>
                        <a:rPr lang="ru-RU" sz="1200" dirty="0">
                          <a:effectLst/>
                        </a:rPr>
                        <a:t>лет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</a:tr>
              <a:tr h="195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ИТОГО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 ОУ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249 чел.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35" marR="637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1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h4-tmr.edu.yar.ru/_news_/971ehmblema_junarmija_w300_h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43" y="548680"/>
            <a:ext cx="19145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h4-tmr.edu.yar.ru/_news_/898123_w300_h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59" y="877275"/>
            <a:ext cx="3022030" cy="226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sch7tut.edu.yar.ru/voenno_sportivnaya_igra_pobeda/img_20180420_wa0019_w300_h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068" y="1163960"/>
            <a:ext cx="2543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09125" y="310790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СШ №7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3237250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СШ №4</a:t>
            </a:r>
            <a:endParaRPr lang="ru-RU" sz="1400" dirty="0"/>
          </a:p>
        </p:txBody>
      </p:sp>
      <p:pic>
        <p:nvPicPr>
          <p:cNvPr id="10250" name="Picture 10" descr="https://sch7tut.edu.yar.ru/oblastnoy_slet_yuid/img_0028_w300_h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80" y="364502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C:\Users\user\Desktop\BN-Q5eKe-N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13" y="3517035"/>
            <a:ext cx="371241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5733256"/>
            <a:ext cx="1588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Чебаковская СШ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61996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«Профессиональная ориентация в школе как средство социализации и успешности учащихся </a:t>
            </a:r>
            <a:r>
              <a:rPr lang="ru-RU" sz="2800" dirty="0" smtClean="0"/>
              <a:t>ТМР»</a:t>
            </a: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30421" y="1988840"/>
            <a:ext cx="2181539" cy="163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user\Downloads\DSC_0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03" y="4365104"/>
            <a:ext cx="250052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ownloads\DSC02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385" y="2045432"/>
            <a:ext cx="2826695" cy="211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user\Downloads\DSC021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57" y="3789040"/>
            <a:ext cx="2761169" cy="207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30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Профессиональные пробы в школе: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7056784" cy="432048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агроном,</a:t>
            </a:r>
          </a:p>
          <a:p>
            <a:r>
              <a:rPr lang="ru-RU" dirty="0" smtClean="0"/>
              <a:t> </a:t>
            </a:r>
            <a:r>
              <a:rPr lang="ru-RU" dirty="0"/>
              <a:t>архитектор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журналист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игротехник</a:t>
            </a:r>
            <a:r>
              <a:rPr lang="ru-RU" dirty="0" smtClean="0"/>
              <a:t>-аниматор</a:t>
            </a:r>
          </a:p>
          <a:p>
            <a:r>
              <a:rPr lang="ru-RU" dirty="0" smtClean="0"/>
              <a:t>инженер-конструктор,</a:t>
            </a:r>
          </a:p>
          <a:p>
            <a:r>
              <a:rPr lang="ru-RU" dirty="0" smtClean="0"/>
              <a:t> </a:t>
            </a:r>
            <a:r>
              <a:rPr lang="ru-RU" dirty="0"/>
              <a:t>ландшафтный дизайнер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парикмахер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переводчик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повар-кондитер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портной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психолог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кинолог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кондитер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журналист-международник</a:t>
            </a:r>
          </a:p>
          <a:p>
            <a:r>
              <a:rPr lang="ru-RU" dirty="0" smtClean="0"/>
              <a:t>программист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учитель английского языка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юрист, </a:t>
            </a:r>
            <a:endParaRPr lang="ru-RU" dirty="0" smtClean="0"/>
          </a:p>
          <a:p>
            <a:r>
              <a:rPr lang="ru-RU" dirty="0" smtClean="0"/>
              <a:t>химик-фармацевт,</a:t>
            </a:r>
          </a:p>
          <a:p>
            <a:r>
              <a:rPr lang="ru-RU" dirty="0" smtClean="0"/>
              <a:t>художник-модельер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экскурсовод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гид-экскурсовод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эксперт-криминалист,</a:t>
            </a:r>
          </a:p>
          <a:p>
            <a:r>
              <a:rPr lang="en-US" dirty="0" smtClean="0"/>
              <a:t>Web</a:t>
            </a:r>
            <a:r>
              <a:rPr lang="ru-RU" dirty="0"/>
              <a:t>-дизайнер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эколог, </a:t>
            </a:r>
            <a:endParaRPr lang="ru-RU" dirty="0" smtClean="0"/>
          </a:p>
          <a:p>
            <a:r>
              <a:rPr lang="ru-RU" dirty="0" smtClean="0"/>
              <a:t>картограф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452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Тутаевский </a:t>
            </a:r>
            <a:br>
              <a:rPr lang="ru-RU" sz="3600" dirty="0" smtClean="0"/>
            </a:br>
            <a:r>
              <a:rPr lang="ru-RU" sz="3600" dirty="0" smtClean="0"/>
              <a:t>политехнический техникум</a:t>
            </a:r>
            <a:endParaRPr lang="ru-RU" sz="3600" dirty="0"/>
          </a:p>
        </p:txBody>
      </p:sp>
      <p:pic>
        <p:nvPicPr>
          <p:cNvPr id="13314" name="Picture 2" descr="https://sun9-3.userapi.com/c858336/v858336039/21869/qhJC_iGRb1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060848"/>
            <a:ext cx="2592288" cy="171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pp.userapi.com/c846017/v846017421/1f9a0d/XXmCjrG2V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2974977" cy="19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sun9-39.userapi.com/c846017/v846017421/1f9aad/B-qORbjEpF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3135519" cy="207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pp.userapi.com/c846017/v846017421/1f9b4d/Yr8miWNMko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31770"/>
            <a:ext cx="3046984" cy="201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139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6752"/>
            <a:ext cx="6965245" cy="120248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+mn-lt"/>
              </a:rPr>
              <a:t>Центром «Созвездие» в </a:t>
            </a:r>
            <a:r>
              <a:rPr lang="ru-RU" sz="3200" dirty="0">
                <a:latin typeface="+mn-lt"/>
              </a:rPr>
              <a:t>2018-2019 учебном году были реализованы следующие программы:</a:t>
            </a: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420888"/>
            <a:ext cx="6196405" cy="3603812"/>
          </a:xfrm>
        </p:spPr>
        <p:txBody>
          <a:bodyPr/>
          <a:lstStyle/>
          <a:p>
            <a:r>
              <a:rPr lang="ru-RU" dirty="0" smtClean="0"/>
              <a:t>Педагог-психолог</a:t>
            </a:r>
            <a:endParaRPr lang="ru-RU" dirty="0"/>
          </a:p>
          <a:p>
            <a:r>
              <a:rPr lang="ru-RU" dirty="0" smtClean="0"/>
              <a:t>Ландшафтный </a:t>
            </a:r>
            <a:r>
              <a:rPr lang="ru-RU" dirty="0"/>
              <a:t>дизайнер</a:t>
            </a:r>
          </a:p>
          <a:p>
            <a:r>
              <a:rPr lang="ru-RU" dirty="0" smtClean="0"/>
              <a:t>Ветеринар</a:t>
            </a:r>
            <a:endParaRPr lang="ru-RU" dirty="0"/>
          </a:p>
          <a:p>
            <a:r>
              <a:rPr lang="ru-RU" dirty="0" smtClean="0"/>
              <a:t>Стоматолог</a:t>
            </a:r>
            <a:endParaRPr lang="ru-RU" dirty="0"/>
          </a:p>
          <a:p>
            <a:r>
              <a:rPr lang="ru-RU" dirty="0" smtClean="0"/>
              <a:t>Повар</a:t>
            </a:r>
            <a:endParaRPr lang="ru-RU" dirty="0"/>
          </a:p>
          <a:p>
            <a:r>
              <a:rPr lang="ru-RU" dirty="0" smtClean="0"/>
              <a:t>Инженер </a:t>
            </a:r>
            <a:r>
              <a:rPr lang="ru-RU" dirty="0"/>
              <a:t>– </a:t>
            </a:r>
            <a:r>
              <a:rPr lang="ru-RU" dirty="0" smtClean="0"/>
              <a:t>технолог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1884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Профориентационный лагерь</a:t>
            </a:r>
            <a:endParaRPr lang="ru-RU" dirty="0"/>
          </a:p>
        </p:txBody>
      </p:sp>
      <p:pic>
        <p:nvPicPr>
          <p:cNvPr id="12290" name="Picture 2" descr="https://pp.userapi.com/c846418/v846418697/1d488f/rEQXbh6u2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1705228" cy="22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pp.userapi.com/c846418/v846418697/1d4935/jE1zKMBgJ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3046984" cy="20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sun9-13.userapi.com/c846418/v846418697/1d4971/YzT7Vr2HW-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86" y="4005064"/>
            <a:ext cx="3231649" cy="215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889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лагеря: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допрофессиональные</a:t>
            </a:r>
            <a:r>
              <a:rPr lang="ru-RU" dirty="0" smtClean="0"/>
              <a:t> </a:t>
            </a:r>
            <a:r>
              <a:rPr lang="ru-RU" dirty="0"/>
              <a:t>пробы по программам: «Экскурсовод», «Эколог», «</a:t>
            </a:r>
            <a:r>
              <a:rPr lang="ru-RU" dirty="0" err="1"/>
              <a:t>Лесотехник</a:t>
            </a:r>
            <a:r>
              <a:rPr lang="ru-RU" dirty="0"/>
              <a:t>».</a:t>
            </a:r>
          </a:p>
          <a:p>
            <a:r>
              <a:rPr lang="ru-RU" dirty="0" smtClean="0"/>
              <a:t>экскурсии</a:t>
            </a:r>
            <a:r>
              <a:rPr lang="ru-RU" dirty="0"/>
              <a:t>: Межмуниципальный отдел Министерства внутренних дел Российской Федерации "Тутаевский" (Полиция), швейное производство "Торговый дом Кант».</a:t>
            </a:r>
          </a:p>
          <a:p>
            <a:r>
              <a:rPr lang="ru-RU" dirty="0" smtClean="0"/>
              <a:t>мастер-классы: </a:t>
            </a:r>
            <a:r>
              <a:rPr lang="ru-RU" dirty="0"/>
              <a:t>«</a:t>
            </a:r>
            <a:r>
              <a:rPr lang="ru-RU" dirty="0" err="1"/>
              <a:t>Карвинг</a:t>
            </a:r>
            <a:r>
              <a:rPr lang="ru-RU" dirty="0"/>
              <a:t>», «</a:t>
            </a:r>
            <a:r>
              <a:rPr lang="ru-RU" dirty="0" err="1"/>
              <a:t>Фотошоп</a:t>
            </a:r>
            <a:r>
              <a:rPr lang="ru-RU" dirty="0"/>
              <a:t>», занятия на </a:t>
            </a:r>
            <a:r>
              <a:rPr lang="ru-RU" dirty="0" err="1"/>
              <a:t>скалодроме</a:t>
            </a:r>
            <a:r>
              <a:rPr lang="ru-RU" dirty="0"/>
              <a:t>.</a:t>
            </a:r>
          </a:p>
          <a:p>
            <a:r>
              <a:rPr lang="ru-RU" dirty="0" smtClean="0"/>
              <a:t>встреча </a:t>
            </a:r>
            <a:r>
              <a:rPr lang="ru-RU" dirty="0"/>
              <a:t>с представителями Сельскохозяйственной Академии.</a:t>
            </a:r>
          </a:p>
          <a:p>
            <a:r>
              <a:rPr lang="ru-RU" dirty="0" smtClean="0"/>
              <a:t>презентация </a:t>
            </a:r>
            <a:r>
              <a:rPr lang="ru-RU" dirty="0"/>
              <a:t>программы дистанционного обучения "</a:t>
            </a:r>
            <a:r>
              <a:rPr lang="ru-RU" dirty="0" err="1"/>
              <a:t>Эковожатый</a:t>
            </a:r>
            <a:r>
              <a:rPr lang="ru-RU" dirty="0"/>
              <a:t>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03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Игровая деятельность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700808"/>
            <a:ext cx="6196405" cy="51765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Развивающая предметно-пространственная среда</a:t>
            </a:r>
            <a:endParaRPr lang="ru-RU" sz="1800" dirty="0"/>
          </a:p>
        </p:txBody>
      </p:sp>
      <p:pic>
        <p:nvPicPr>
          <p:cNvPr id="1026" name="Picture 2" descr="C:\Users\user\Desktop\dsc00587_w220_h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910" y="2397883"/>
            <a:ext cx="15716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544332"/>
            <a:ext cx="2562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ДС № 3 </a:t>
            </a:r>
          </a:p>
          <a:p>
            <a:pPr algn="ctr"/>
            <a:r>
              <a:rPr lang="ru-RU" sz="1400" dirty="0" smtClean="0"/>
              <a:t>Игровой центр «Больница»</a:t>
            </a:r>
            <a:endParaRPr lang="ru-RU" sz="1400" dirty="0"/>
          </a:p>
        </p:txBody>
      </p:sp>
      <p:pic>
        <p:nvPicPr>
          <p:cNvPr id="1027" name="Picture 3" descr="C:\Users\user\Desktop\dsc00591_w220_h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643188"/>
            <a:ext cx="20955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5839" y="4250808"/>
            <a:ext cx="2133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ДС №3 </a:t>
            </a:r>
          </a:p>
          <a:p>
            <a:pPr algn="ctr"/>
            <a:r>
              <a:rPr lang="ru-RU" sz="1400" dirty="0" smtClean="0"/>
              <a:t>Игровой центр «Кухня»</a:t>
            </a:r>
            <a:endParaRPr lang="ru-RU" sz="1400" dirty="0"/>
          </a:p>
        </p:txBody>
      </p:sp>
      <p:pic>
        <p:nvPicPr>
          <p:cNvPr id="1028" name="Picture 4" descr="C:\Users\user\Desktop\dsc00588_w220_h2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38541"/>
            <a:ext cx="15716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86024" y="4677383"/>
            <a:ext cx="2343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ДС №3 </a:t>
            </a:r>
          </a:p>
          <a:p>
            <a:pPr algn="ctr"/>
            <a:r>
              <a:rPr lang="ru-RU" sz="1400" dirty="0" smtClean="0"/>
              <a:t>Игровой центр «Магазин»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308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Статистика поступления выпускников 11 класса: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высшие учебные заведения в среднем составляет 88% по району</a:t>
            </a:r>
            <a:r>
              <a:rPr lang="ru-RU" dirty="0" smtClean="0"/>
              <a:t>,</a:t>
            </a:r>
          </a:p>
          <a:p>
            <a:r>
              <a:rPr lang="ru-RU" dirty="0" smtClean="0"/>
              <a:t>в </a:t>
            </a:r>
            <a:r>
              <a:rPr lang="ru-RU" dirty="0"/>
              <a:t>образовательные учреждения среднее профессионального образования – 10,9% </a:t>
            </a:r>
            <a:endParaRPr lang="ru-RU" dirty="0" smtClean="0"/>
          </a:p>
          <a:p>
            <a:r>
              <a:rPr lang="ru-RU" dirty="0" smtClean="0"/>
              <a:t>только </a:t>
            </a:r>
            <a:r>
              <a:rPr lang="ru-RU" dirty="0"/>
              <a:t>1,1 % обучающихся приступает к трудовой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698135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Выпускники 9-х классов: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34</a:t>
            </a:r>
            <a:r>
              <a:rPr lang="ru-RU" dirty="0"/>
              <a:t>% обучающихся продолжают обучение в 10 классе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66</a:t>
            </a:r>
            <a:r>
              <a:rPr lang="ru-RU" dirty="0"/>
              <a:t>% - поступают в учреждения среднего профессионального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96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6196405" cy="517655"/>
          </a:xfrm>
        </p:spPr>
        <p:txBody>
          <a:bodyPr/>
          <a:lstStyle/>
          <a:p>
            <a:r>
              <a:rPr lang="ru-RU" dirty="0" smtClean="0"/>
              <a:t>Сюжетно-ролевые игры</a:t>
            </a:r>
            <a:endParaRPr lang="ru-RU" dirty="0"/>
          </a:p>
        </p:txBody>
      </p:sp>
      <p:pic>
        <p:nvPicPr>
          <p:cNvPr id="4098" name="Picture 2" descr="https://ds7-tmr.edu.yar.ru/_gallery_7/_2207330_w220_h2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15592"/>
            <a:ext cx="2058541" cy="225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5407" y="3575076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ДС №7</a:t>
            </a:r>
            <a:endParaRPr lang="ru-RU" sz="1400" dirty="0"/>
          </a:p>
        </p:txBody>
      </p:sp>
      <p:pic>
        <p:nvPicPr>
          <p:cNvPr id="4100" name="Picture 4" descr="https://ds7-tmr.edu.yar.ru/_gallery_7/_2207307_w220_h22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8719"/>
            <a:ext cx="2376264" cy="168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32085" y="2593706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ДС №7 </a:t>
            </a:r>
            <a:endParaRPr lang="ru-RU" sz="1400" dirty="0"/>
          </a:p>
        </p:txBody>
      </p:sp>
      <p:pic>
        <p:nvPicPr>
          <p:cNvPr id="4102" name="Picture 6" descr="https://ds11-tmr.edu.yar.ru/_gallery_203/img_20170216_102151_w150_h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89" y="1952596"/>
            <a:ext cx="2110611" cy="158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0662" y="3575076"/>
            <a:ext cx="863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ДС №11</a:t>
            </a:r>
            <a:endParaRPr lang="ru-RU" sz="1400" dirty="0"/>
          </a:p>
        </p:txBody>
      </p:sp>
      <p:pic>
        <p:nvPicPr>
          <p:cNvPr id="4104" name="Picture 8" descr="https://ds12-tmr.edu.yar.ru/skazka_novogodnie_priklyucheniya_2019/img_2121_w360_h3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76" y="3568723"/>
            <a:ext cx="2801967" cy="18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2393" y="5415606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ДС №12</a:t>
            </a:r>
            <a:endParaRPr lang="ru-RU" sz="1400" dirty="0"/>
          </a:p>
        </p:txBody>
      </p:sp>
      <p:pic>
        <p:nvPicPr>
          <p:cNvPr id="12" name="Рисунок 11" descr="https://ds26-tmr.edu.yar.ru/_news_/874mo_w300_h200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07" y="4007025"/>
            <a:ext cx="2857500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915815" y="5723383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ДС №26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536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Творческая деятельность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772816"/>
            <a:ext cx="6196405" cy="44564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Выставки детских работ</a:t>
            </a:r>
            <a:endParaRPr lang="ru-RU" dirty="0"/>
          </a:p>
        </p:txBody>
      </p:sp>
      <p:pic>
        <p:nvPicPr>
          <p:cNvPr id="2050" name="Picture 2" descr="C:\Users\user\Desktop\ДС№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14" y="2204864"/>
            <a:ext cx="2468418" cy="164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3931293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ДС№14</a:t>
            </a:r>
            <a:endParaRPr lang="ru-RU" sz="1400" dirty="0"/>
          </a:p>
        </p:txBody>
      </p:sp>
      <p:pic>
        <p:nvPicPr>
          <p:cNvPr id="9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9" t="13622" r="22660" b="10326"/>
          <a:stretch/>
        </p:blipFill>
        <p:spPr bwMode="auto">
          <a:xfrm>
            <a:off x="5682141" y="1702382"/>
            <a:ext cx="2513087" cy="3224287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4208" y="5085184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ДС№5</a:t>
            </a:r>
            <a:endParaRPr lang="ru-RU" sz="1400" dirty="0"/>
          </a:p>
        </p:txBody>
      </p:sp>
      <p:pic>
        <p:nvPicPr>
          <p:cNvPr id="2053" name="Picture 5" descr="C:\Users\user\Desktop\296image_14_w300_h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66" y="3555644"/>
            <a:ext cx="2543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39952" y="5661248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ДС №6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365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_7494_0_w400_h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70" y="836712"/>
            <a:ext cx="409933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ds5-tmr.edu.yar.ru/jaibn0ciihw_w300_h2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792" y="998907"/>
            <a:ext cx="3096344" cy="24119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23549" y="3580521"/>
            <a:ext cx="2552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Районный фестиваль детского творчества «Восходящие звездочки»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3428874"/>
            <a:ext cx="2055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ДС№5 </a:t>
            </a:r>
          </a:p>
          <a:p>
            <a:pPr algn="ctr"/>
            <a:r>
              <a:rPr lang="ru-RU" sz="1400" dirty="0" smtClean="0"/>
              <a:t>конкурс «Созвездие талантов»</a:t>
            </a:r>
            <a:endParaRPr lang="ru-RU" sz="1400" dirty="0"/>
          </a:p>
        </p:txBody>
      </p:sp>
      <p:pic>
        <p:nvPicPr>
          <p:cNvPr id="11" name="Рисунок 10" descr="https://ds6-tmr.edu.yar.ru/_news_/295image_13_w300_h2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79710"/>
            <a:ext cx="2880320" cy="21666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204840" y="5746320"/>
            <a:ext cx="3965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Районный фестиваль детского творчества «Маленькая страна»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070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836712"/>
            <a:ext cx="6196405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Познавательно-исследовательская деятельность</a:t>
            </a:r>
            <a:endParaRPr lang="ru-RU" dirty="0"/>
          </a:p>
        </p:txBody>
      </p:sp>
      <p:pic>
        <p:nvPicPr>
          <p:cNvPr id="5122" name="Picture 2" descr="https://ds20-tmr.edu.yar.ru/foto___otchet_zanyatiya/img_3383_w300_h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06" y="1643473"/>
            <a:ext cx="182648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3140967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ДС № 23</a:t>
            </a:r>
            <a:endParaRPr lang="ru-RU" sz="1400" dirty="0"/>
          </a:p>
        </p:txBody>
      </p:sp>
      <p:pic>
        <p:nvPicPr>
          <p:cNvPr id="5124" name="Picture 4" descr="https://ds25-tmr.edu.yar.ru/foto/3333_w245_h3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98" y="1255562"/>
            <a:ext cx="1613021" cy="214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43926" y="3399536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ДС №25</a:t>
            </a:r>
            <a:endParaRPr lang="ru-RU" sz="1400" dirty="0"/>
          </a:p>
        </p:txBody>
      </p:sp>
      <p:pic>
        <p:nvPicPr>
          <p:cNvPr id="5126" name="Picture 6" descr="https://ds27-tmr.edu.yar.ru/nash/2018/risunok2_w300_h1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696" y="1643473"/>
            <a:ext cx="2091256" cy="133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77706" y="3017506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ДС №27</a:t>
            </a:r>
            <a:endParaRPr lang="ru-RU" sz="1400" dirty="0"/>
          </a:p>
        </p:txBody>
      </p:sp>
      <p:pic>
        <p:nvPicPr>
          <p:cNvPr id="5128" name="Picture 8" descr="https://ds16-tmr.edu.yar.ru/_gallery_23/img_1436_w220_h2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97" y="3615432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81018" y="5338730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НШДС №16</a:t>
            </a:r>
            <a:endParaRPr lang="ru-RU" sz="1400" dirty="0"/>
          </a:p>
        </p:txBody>
      </p:sp>
      <p:pic>
        <p:nvPicPr>
          <p:cNvPr id="5130" name="Picture 10" descr="https://ds6-tmr.edu.yar.ru/_news_/297image_15_w300_h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56" y="3325283"/>
            <a:ext cx="2055392" cy="153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38510" y="5011529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ДС №6</a:t>
            </a:r>
            <a:endParaRPr lang="ru-RU" sz="1400" dirty="0"/>
          </a:p>
        </p:txBody>
      </p:sp>
      <p:pic>
        <p:nvPicPr>
          <p:cNvPr id="5132" name="Picture 12" descr="https://lukoshko-tutaev.edu.yar.ru/novosti_/23_noyabrya_2018__6__w190_h12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52" y="3734182"/>
            <a:ext cx="2651610" cy="175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43313" y="5503435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ДС №3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211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764704"/>
            <a:ext cx="6196405" cy="576064"/>
          </a:xfrm>
        </p:spPr>
        <p:txBody>
          <a:bodyPr/>
          <a:lstStyle/>
          <a:p>
            <a:r>
              <a:rPr lang="ru-RU" dirty="0" smtClean="0"/>
              <a:t>Экскурсии</a:t>
            </a:r>
            <a:endParaRPr lang="ru-RU" dirty="0"/>
          </a:p>
        </p:txBody>
      </p:sp>
      <p:pic>
        <p:nvPicPr>
          <p:cNvPr id="6146" name="Picture 2" descr="https://ds27-tmr.edu.yar.ru/nash/puteshestviya/9_w370_h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0307"/>
            <a:ext cx="3240360" cy="21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8673" y="3491135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ДС №27</a:t>
            </a:r>
            <a:endParaRPr lang="ru-RU" sz="1400" dirty="0"/>
          </a:p>
        </p:txBody>
      </p:sp>
      <p:pic>
        <p:nvPicPr>
          <p:cNvPr id="6148" name="Picture 4" descr="https://ds12-tmr.edu.yar.ru/2019_ekskursiya_k_tmz/img_20190801_102532_w300_h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658" y="764704"/>
            <a:ext cx="3381992" cy="253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4168" y="3366617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ДС №12</a:t>
            </a:r>
            <a:endParaRPr lang="ru-RU" sz="1400" dirty="0"/>
          </a:p>
        </p:txBody>
      </p:sp>
      <p:pic>
        <p:nvPicPr>
          <p:cNvPr id="6150" name="Picture 6" descr="https://i.mycdn.me/i?r=AyH4iRPQ2q0otWIFepML2LxR1MH15tLnUK-bapfyiPNq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31" y="3491135"/>
            <a:ext cx="2880254" cy="216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12769" y="5733256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ДС №3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323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951</TotalTime>
  <Words>1302</Words>
  <Application>Microsoft Office PowerPoint</Application>
  <PresentationFormat>Экран (4:3)</PresentationFormat>
  <Paragraphs>262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Кнопка</vt:lpstr>
      <vt:lpstr>Ранняя профориентация – залог успеха каждого ребенка</vt:lpstr>
      <vt:lpstr>Основные мероприятия в рамках проекта «Успех каждого ребенка»:</vt:lpstr>
      <vt:lpstr>Презентация PowerPoint</vt:lpstr>
      <vt:lpstr>Игровая деятельность</vt:lpstr>
      <vt:lpstr>Презентация PowerPoint</vt:lpstr>
      <vt:lpstr>Творческая деятельность</vt:lpstr>
      <vt:lpstr>Презентация PowerPoint</vt:lpstr>
      <vt:lpstr>Презентация PowerPoint</vt:lpstr>
      <vt:lpstr>Презентация PowerPoint</vt:lpstr>
      <vt:lpstr>Отряд «Юный инспектор дорожного движения»</vt:lpstr>
      <vt:lpstr>Презентация PowerPoint</vt:lpstr>
      <vt:lpstr>«Главная задача современной школы – это раскрытие способностей каждого ученика, воспитание личности, готовой к жизни в высокотехнологическом, конкурентном мире…»  (Д.А. Медведев) </vt:lpstr>
      <vt:lpstr>Стандарт ориентирован на становление личностных характеристик выпускника:</vt:lpstr>
      <vt:lpstr>«ОБЖ»</vt:lpstr>
      <vt:lpstr>Экскурсии на предприятия</vt:lpstr>
      <vt:lpstr>Презентация PowerPoint</vt:lpstr>
      <vt:lpstr>Всероссийская акция  «Неделя без турникетов» ТМЗ</vt:lpstr>
      <vt:lpstr>Экскурсии в учебные заведения</vt:lpstr>
      <vt:lpstr>Встречи</vt:lpstr>
      <vt:lpstr>«Торговый дом Кант»</vt:lpstr>
      <vt:lpstr>Российская железная дорога</vt:lpstr>
      <vt:lpstr>Презентация PowerPoint</vt:lpstr>
      <vt:lpstr>Презентация PowerPoint</vt:lpstr>
      <vt:lpstr>Компетенции Чемпионата JuniorSkills 2018:  </vt:lpstr>
      <vt:lpstr>Презентация PowerPoint</vt:lpstr>
      <vt:lpstr>Презентация PowerPoint</vt:lpstr>
      <vt:lpstr>Презентация PowerPoint</vt:lpstr>
      <vt:lpstr>30 обучающихся прошли профессиональные пробы</vt:lpstr>
      <vt:lpstr>Педагогический класс  МОУ СШ №6</vt:lpstr>
      <vt:lpstr>Программы:</vt:lpstr>
      <vt:lpstr>Отряды правоохранительной направленности</vt:lpstr>
      <vt:lpstr>Презентация PowerPoint</vt:lpstr>
      <vt:lpstr>Презентация PowerPoint</vt:lpstr>
      <vt:lpstr>«Профессиональная ориентация в школе как средство социализации и успешности учащихся ТМР»</vt:lpstr>
      <vt:lpstr>Профессиональные пробы в школе:</vt:lpstr>
      <vt:lpstr>Тутаевский  политехнический техникум</vt:lpstr>
      <vt:lpstr>Центром «Созвездие» в 2018-2019 учебном году были реализованы следующие программы: </vt:lpstr>
      <vt:lpstr>Профориентационный лагерь</vt:lpstr>
      <vt:lpstr>Программа лагеря:</vt:lpstr>
      <vt:lpstr>Статистика поступления выпускников 11 класса:</vt:lpstr>
      <vt:lpstr>Выпускники 9-х классов: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83</cp:revision>
  <dcterms:created xsi:type="dcterms:W3CDTF">2019-07-31T10:51:34Z</dcterms:created>
  <dcterms:modified xsi:type="dcterms:W3CDTF">2019-08-26T04:35:09Z</dcterms:modified>
</cp:coreProperties>
</file>