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61" r:id="rId3"/>
    <p:sldId id="258" r:id="rId4"/>
    <p:sldId id="259" r:id="rId5"/>
    <p:sldId id="262" r:id="rId6"/>
    <p:sldId id="263" r:id="rId7"/>
    <p:sldId id="264" r:id="rId8"/>
    <p:sldId id="266" r:id="rId9"/>
    <p:sldId id="265" r:id="rId10"/>
    <p:sldId id="267" r:id="rId11"/>
    <p:sldId id="25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467E2-EC9B-4B15-9758-7BAF5D71136D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AF7BB-8837-4B57-9990-5228F1ACFA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580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0D352B-A2E1-47F2-B352-756B7946EA3B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8F834-3A2A-4584-8977-2FD7C54DB942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CCAF27-F6D3-4E25-B7B8-A65F9531D825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70867-26A2-4504-8EF9-97F62677347D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BF837-AFEA-4A4C-A813-A6D8087D3257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C014D-49D1-4EA7-8AE9-4EFEE96C6722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E95D7D-3AD4-4FFE-BD04-9C7C0697A73A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C839CF-0BE0-4AE2-97F5-2B55F18E96B2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0554B3-DA66-4EE3-A7F3-CFBE00535E98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C19D59-225A-4C3D-8698-E084CF2CDC69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3F7B68-70D8-4469-98A0-5BF077BAF492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FA7C20B-1C2A-4A3A-A228-4B5382831495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340769"/>
            <a:ext cx="8568952" cy="22596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Программа</a:t>
            </a:r>
            <a:br>
              <a:rPr lang="ru-RU" dirty="0" smtClean="0"/>
            </a:br>
            <a:r>
              <a:rPr lang="ru-RU" dirty="0" smtClean="0"/>
              <a:t> поддержки и сопровождения </a:t>
            </a:r>
            <a:br>
              <a:rPr lang="ru-RU" dirty="0" smtClean="0"/>
            </a:br>
            <a:r>
              <a:rPr lang="ru-RU" dirty="0" smtClean="0"/>
              <a:t>молодых специалистов </a:t>
            </a:r>
            <a:br>
              <a:rPr lang="ru-RU" dirty="0" smtClean="0"/>
            </a:br>
            <a:r>
              <a:rPr lang="ru-RU" dirty="0" smtClean="0"/>
              <a:t>«ФОРМУЛА УСПЕХА»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ru-RU" dirty="0" smtClean="0"/>
              <a:t>Исакова С.П.,</a:t>
            </a:r>
          </a:p>
          <a:p>
            <a:pPr algn="r"/>
            <a:r>
              <a:rPr lang="ru-RU" dirty="0" smtClean="0"/>
              <a:t>заместитель директора </a:t>
            </a:r>
          </a:p>
          <a:p>
            <a:pPr algn="r"/>
            <a:r>
              <a:rPr lang="ru-RU" dirty="0" smtClean="0"/>
              <a:t>МУ ДПО «ИОЦ»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7145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40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03079453"/>
              </p:ext>
            </p:extLst>
          </p:nvPr>
        </p:nvGraphicFramePr>
        <p:xfrm>
          <a:off x="467544" y="1124744"/>
          <a:ext cx="8229600" cy="2931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360"/>
                <a:gridCol w="498924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Ожидаемые результаты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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Включить молодых специалистов в 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профориентационную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работу со старшеклассниками, направленную на популяризацию педагогических профессий.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dirty="0" smtClean="0"/>
                        <a:t>Молодые специалисты включены и участвуют в </a:t>
                      </a:r>
                      <a:r>
                        <a:rPr lang="ru-RU" sz="1800" dirty="0" err="1" smtClean="0"/>
                        <a:t>профориентационной</a:t>
                      </a:r>
                      <a:r>
                        <a:rPr lang="ru-RU" sz="1800" dirty="0" smtClean="0"/>
                        <a:t> работе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Задачи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237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445737"/>
            <a:ext cx="3538736" cy="2379720"/>
          </a:xfrm>
        </p:spPr>
        <p:txBody>
          <a:bodyPr/>
          <a:lstStyle/>
          <a:p>
            <a:pPr marL="109728" indent="0">
              <a:buNone/>
            </a:pPr>
            <a:r>
              <a:rPr lang="ru-RU" sz="2400" dirty="0" smtClean="0"/>
              <a:t>«Жизнь – как езда </a:t>
            </a:r>
          </a:p>
          <a:p>
            <a:pPr marL="109728" indent="0">
              <a:buNone/>
            </a:pPr>
            <a:r>
              <a:rPr lang="ru-RU" sz="2400" dirty="0" smtClean="0"/>
              <a:t>на велосипеде. </a:t>
            </a:r>
          </a:p>
          <a:p>
            <a:pPr marL="109728" indent="0">
              <a:buNone/>
            </a:pPr>
            <a:r>
              <a:rPr lang="ru-RU" sz="2400" dirty="0" smtClean="0"/>
              <a:t>Чтобы сохранить равновесие, ты должен двигаться»</a:t>
            </a:r>
          </a:p>
          <a:p>
            <a:pPr marL="0" indent="0" algn="r">
              <a:buNone/>
            </a:pPr>
            <a:r>
              <a:rPr lang="ru-RU" sz="1800" dirty="0" smtClean="0"/>
              <a:t>Альберт Эйнштейн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309" t="6138" r="8060" b="3393"/>
          <a:stretch/>
        </p:blipFill>
        <p:spPr bwMode="auto">
          <a:xfrm>
            <a:off x="4139952" y="244368"/>
            <a:ext cx="4704719" cy="636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444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76201"/>
            <a:ext cx="8229600" cy="5177135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ru-RU" b="1" dirty="0"/>
              <a:t>Задача </a:t>
            </a:r>
            <a:r>
              <a:rPr lang="ru-RU" b="1" dirty="0" smtClean="0"/>
              <a:t>проекта: </a:t>
            </a:r>
            <a:r>
              <a:rPr lang="ru-RU" sz="2600" dirty="0" smtClean="0"/>
              <a:t>внедрение </a:t>
            </a:r>
            <a:r>
              <a:rPr lang="ru-RU" sz="2600" dirty="0"/>
              <a:t>национальной системы профессионального роста педагогических работников, охватывающей не менее 50% учителей общеобразовательных организаций</a:t>
            </a:r>
            <a:r>
              <a:rPr lang="ru-RU" sz="2600" dirty="0" smtClean="0"/>
              <a:t>. </a:t>
            </a:r>
          </a:p>
          <a:p>
            <a:pPr marL="109728" indent="0">
              <a:buNone/>
            </a:pPr>
            <a:r>
              <a:rPr lang="ru-RU" b="1" dirty="0"/>
              <a:t>Главные цифры проекта (к 2024 году):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повышение </a:t>
            </a:r>
            <a:r>
              <a:rPr lang="ru-RU" sz="2600" dirty="0"/>
              <a:t>уровня профессионального мастерства 50% педагогических </a:t>
            </a:r>
            <a:r>
              <a:rPr lang="ru-RU" sz="2600" dirty="0" smtClean="0"/>
              <a:t>работников;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создание </a:t>
            </a:r>
            <a:r>
              <a:rPr lang="ru-RU" sz="2600" dirty="0"/>
              <a:t>сети центров непрерывного повышения квалификации во всех субъектах </a:t>
            </a:r>
            <a:r>
              <a:rPr lang="ru-RU" sz="2600" dirty="0" smtClean="0"/>
              <a:t>России;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b="1" dirty="0" smtClean="0">
                <a:solidFill>
                  <a:srgbClr val="C00000"/>
                </a:solidFill>
              </a:rPr>
              <a:t>участие </a:t>
            </a:r>
            <a:r>
              <a:rPr lang="ru-RU" sz="2600" b="1" dirty="0">
                <a:solidFill>
                  <a:srgbClr val="C00000"/>
                </a:solidFill>
              </a:rPr>
              <a:t>70% учителей в возрасте до 35 лет в различных формах поддержки и сопровождения обучающихся в первые 3 года работы.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491064" cy="85010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ФП «Учитель </a:t>
            </a:r>
            <a:r>
              <a:rPr lang="ru-RU" dirty="0">
                <a:solidFill>
                  <a:schemeClr val="tx1"/>
                </a:solidFill>
              </a:rPr>
              <a:t>будущего»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900" y="188640"/>
            <a:ext cx="90805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055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97790789"/>
              </p:ext>
            </p:extLst>
          </p:nvPr>
        </p:nvGraphicFramePr>
        <p:xfrm>
          <a:off x="323528" y="1124744"/>
          <a:ext cx="8568952" cy="52431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  <a:gridCol w="936104"/>
                <a:gridCol w="1728192"/>
                <a:gridCol w="1224136"/>
                <a:gridCol w="1584176"/>
              </a:tblGrid>
              <a:tr h="41652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Вид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ОУ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В том числе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2739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С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высшим образованием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Со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стажем 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до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5 лет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Высшая и первая категории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24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Дошкольные учреждения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453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239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103/ 182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Общеобразовательные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 учреждения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577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491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132/ 239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Учреждения дополнительного образования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15/ 30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07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Тренерский состав организаций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11/ 12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33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Центры: «Стимул», «ИОЦ»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/ 10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/ 10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/ 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/ 11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652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итого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1 185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872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272/474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85010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Кадровое обеспечение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системы образования ТМР в 2018/19 уч. году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682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56610835"/>
              </p:ext>
            </p:extLst>
          </p:nvPr>
        </p:nvGraphicFramePr>
        <p:xfrm>
          <a:off x="395536" y="980728"/>
          <a:ext cx="8373616" cy="55744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2"/>
                <a:gridCol w="1481336"/>
                <a:gridCol w="1481336"/>
                <a:gridCol w="1481336"/>
                <a:gridCol w="1481336"/>
              </a:tblGrid>
              <a:tr h="39452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Вид ОУ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</a:rPr>
                        <a:t>Число педагогов/ Число педагогов, прошедших аттестацию на первую категорию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4523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2016 г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2017 г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2018 г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2019 г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70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Дошкольные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учреждения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32/0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30/0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30/1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514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Общеобразовательные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учреждения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60/0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38/2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56/5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/2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989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Учреждения дополнительного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образования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15/0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10/1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11/0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15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Тренерский состав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организаций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0/0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0/0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0/0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88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Центр «Стимул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1/0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1/0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1/1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452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итого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108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79/3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98/7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ru-RU" sz="3200" dirty="0">
                <a:solidFill>
                  <a:schemeClr val="tx1"/>
                </a:solidFill>
              </a:rPr>
              <a:t>Информация о молодых специалистах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2754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04056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ru-RU" sz="2400" dirty="0"/>
              <a:t>О</a:t>
            </a:r>
            <a:r>
              <a:rPr lang="ru-RU" sz="2400" dirty="0" smtClean="0"/>
              <a:t>бразовательные </a:t>
            </a:r>
            <a:r>
              <a:rPr lang="ru-RU" sz="2400" dirty="0"/>
              <a:t>учреждения </a:t>
            </a:r>
            <a:r>
              <a:rPr lang="ru-RU" sz="2400" dirty="0" smtClean="0"/>
              <a:t>района,</a:t>
            </a:r>
          </a:p>
          <a:p>
            <a:pPr>
              <a:spcAft>
                <a:spcPts val="600"/>
              </a:spcAft>
            </a:pPr>
            <a:r>
              <a:rPr lang="ru-RU" sz="2400" dirty="0" smtClean="0"/>
              <a:t>МУ ДПО «Информационно-образовательный центр» ТМР,</a:t>
            </a:r>
          </a:p>
          <a:p>
            <a:pPr>
              <a:spcAft>
                <a:spcPts val="600"/>
              </a:spcAft>
            </a:pPr>
            <a:r>
              <a:rPr lang="ru-RU" sz="2400" dirty="0" smtClean="0"/>
              <a:t>Департамент </a:t>
            </a:r>
            <a:r>
              <a:rPr lang="ru-RU" sz="2400" dirty="0"/>
              <a:t>образования Администрации </a:t>
            </a:r>
            <a:r>
              <a:rPr lang="ru-RU" sz="2400" dirty="0" smtClean="0"/>
              <a:t>ТМР,</a:t>
            </a:r>
          </a:p>
          <a:p>
            <a:pPr>
              <a:spcAft>
                <a:spcPts val="600"/>
              </a:spcAft>
            </a:pPr>
            <a:r>
              <a:rPr lang="ru-RU" sz="2400" dirty="0" smtClean="0"/>
              <a:t>МУ Центр </a:t>
            </a:r>
            <a:r>
              <a:rPr lang="ru-RU" sz="2400" dirty="0"/>
              <a:t>психолого-педагогической, медико-социальной помощи </a:t>
            </a:r>
            <a:r>
              <a:rPr lang="ru-RU" sz="2400" dirty="0" smtClean="0"/>
              <a:t>«</a:t>
            </a:r>
            <a:r>
              <a:rPr lang="ru-RU" sz="2400" dirty="0"/>
              <a:t>Стимул</a:t>
            </a:r>
            <a:r>
              <a:rPr lang="ru-RU" sz="2400" dirty="0" smtClean="0"/>
              <a:t>»,</a:t>
            </a:r>
          </a:p>
          <a:p>
            <a:pPr>
              <a:spcAft>
                <a:spcPts val="600"/>
              </a:spcAft>
            </a:pPr>
            <a:r>
              <a:rPr lang="ru-RU" sz="2400" dirty="0" smtClean="0"/>
              <a:t>МУ </a:t>
            </a:r>
            <a:r>
              <a:rPr lang="ru-RU" sz="2400" dirty="0"/>
              <a:t>дополнительного образования «Созвездие», </a:t>
            </a:r>
            <a:endParaRPr lang="ru-RU" sz="2400" dirty="0" smtClean="0"/>
          </a:p>
          <a:p>
            <a:pPr>
              <a:spcAft>
                <a:spcPts val="600"/>
              </a:spcAft>
            </a:pPr>
            <a:r>
              <a:rPr lang="ru-RU" sz="2400" dirty="0" smtClean="0"/>
              <a:t>ГАУ ДПО ЯО «Институт </a:t>
            </a:r>
            <a:r>
              <a:rPr lang="ru-RU" sz="2400" dirty="0"/>
              <a:t>развития образования</a:t>
            </a:r>
            <a:r>
              <a:rPr lang="ru-RU" sz="2400" dirty="0" smtClean="0"/>
              <a:t>»,</a:t>
            </a:r>
          </a:p>
          <a:p>
            <a:pPr>
              <a:spcAft>
                <a:spcPts val="600"/>
              </a:spcAft>
            </a:pPr>
            <a:r>
              <a:rPr lang="ru-RU" sz="2400" dirty="0" smtClean="0"/>
              <a:t>Школа </a:t>
            </a:r>
            <a:r>
              <a:rPr lang="ru-RU" sz="2400" dirty="0"/>
              <a:t>педагогического </a:t>
            </a:r>
            <a:r>
              <a:rPr lang="ru-RU" sz="2400" dirty="0" smtClean="0"/>
              <a:t>лидера «</a:t>
            </a:r>
            <a:r>
              <a:rPr lang="ru-RU" sz="2400" dirty="0" err="1" smtClean="0"/>
              <a:t>Ярлидер</a:t>
            </a:r>
            <a:r>
              <a:rPr lang="ru-RU" sz="2400" dirty="0" smtClean="0"/>
              <a:t>»,</a:t>
            </a:r>
          </a:p>
          <a:p>
            <a:pPr>
              <a:spcAft>
                <a:spcPts val="600"/>
              </a:spcAft>
            </a:pPr>
            <a:r>
              <a:rPr lang="ru-RU" sz="2400" dirty="0" smtClean="0"/>
              <a:t>Молодёжный центр «Галактика», г. Тутаев,</a:t>
            </a:r>
          </a:p>
          <a:p>
            <a:pPr>
              <a:spcAft>
                <a:spcPts val="600"/>
              </a:spcAft>
            </a:pPr>
            <a:r>
              <a:rPr lang="ru-RU" sz="2400" dirty="0" smtClean="0"/>
              <a:t>…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Ресурсы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500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</a:t>
            </a:r>
            <a:r>
              <a:rPr lang="ru-RU" dirty="0"/>
              <a:t>эффективной системы поддержки и сопровождения профессионального становления молодых специалистов образовательных учреждений </a:t>
            </a:r>
            <a:r>
              <a:rPr lang="ru-RU" dirty="0" err="1"/>
              <a:t>Тутаевского</a:t>
            </a:r>
            <a:r>
              <a:rPr lang="ru-RU" dirty="0"/>
              <a:t> муниципального района.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Цель программы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705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27323809"/>
              </p:ext>
            </p:extLst>
          </p:nvPr>
        </p:nvGraphicFramePr>
        <p:xfrm>
          <a:off x="467544" y="1124744"/>
          <a:ext cx="8229600" cy="402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360"/>
                <a:gridCol w="498924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Ожидаемые результаты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Создать условия 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для успешной адаптации молодых специалистов 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в профессиональной деятельности педагогического сообщества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создан информационный банк данных молодых специалистов,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молодые специалисты успешно адаптированы в образовательных учреждениях (разработаны в ОУ программы сопровождения, закреплены наставники), профессиональных сообществах; 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созданы профессиональные сообщества наставников,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тьюторов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молодые специалисты - члены клуба «Профессиональный дуэт»</a:t>
                      </a:r>
                    </a:p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Задачи</a:t>
            </a:r>
            <a:endParaRPr lang="ru-RU" sz="28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7717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08984237"/>
              </p:ext>
            </p:extLst>
          </p:nvPr>
        </p:nvGraphicFramePr>
        <p:xfrm>
          <a:off x="467544" y="1124744"/>
          <a:ext cx="8229600" cy="5125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360"/>
                <a:gridCol w="498924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Ожидаемые результаты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Обеспечить условия для осознания потребности молодого специалиста в непрерывном профессиональном образовании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Создана гибкая система методического сопровождения развития профессиональной компетентности молодых специалистов с помощью ресурсов образовательных учреждений ТМР и ЯО;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Молодые специалисты участвуют: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работе педагогических сообществ,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инновационной деятельности, 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конкурсах педагогического мастерства;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Активно используют возможности системы методического сопровождения;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Разработаны с учётом потребностей в профессиональном росте и реализуются ИОМ педагога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Задачи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932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09885433"/>
              </p:ext>
            </p:extLst>
          </p:nvPr>
        </p:nvGraphicFramePr>
        <p:xfrm>
          <a:off x="467544" y="1124744"/>
          <a:ext cx="8229600" cy="3754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360"/>
                <a:gridCol w="498924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Ожидаемые результаты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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Создать условия для раскрытия личностных качеств молодых специалистов через неформальное общение.</a:t>
                      </a:r>
                    </a:p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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Молодые специалисты - активные участники сетевого взаимодействия с педагогическими сообществами молодых педагогов,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деятельности клуба «Профессиональный дуэт»,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Используют для общения, передачи информации средства сети 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ВКонтакте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(https://vk.com/m.pedagogtmr);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Совместно с куратором молодых специалистов пополняют страницу «Молодой педагог» на сайте ИОЦ и др.</a:t>
                      </a:r>
                    </a:p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Задачи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939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917</TotalTime>
  <Words>558</Words>
  <Application>Microsoft Office PowerPoint</Application>
  <PresentationFormat>Экран (4:3)</PresentationFormat>
  <Paragraphs>149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Программа  поддержки и сопровождения  молодых специалистов  «ФОРМУЛА УСПЕХА»</vt:lpstr>
      <vt:lpstr>ФП «Учитель будущего»</vt:lpstr>
      <vt:lpstr>Кадровое обеспечение  системы образования ТМР в 2018/19 уч. году</vt:lpstr>
      <vt:lpstr>Информация о молодых специалистах</vt:lpstr>
      <vt:lpstr>Ресурсы </vt:lpstr>
      <vt:lpstr>Цель программы</vt:lpstr>
      <vt:lpstr>Задачи</vt:lpstr>
      <vt:lpstr>Задачи</vt:lpstr>
      <vt:lpstr>Задачи</vt:lpstr>
      <vt:lpstr>Задачи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поддержки и сопровождения молодых специалистов «ФОРМУЛА УСПЕХА»</dc:title>
  <dc:creator>Светлана Исакова</dc:creator>
  <cp:lastModifiedBy>1</cp:lastModifiedBy>
  <cp:revision>45</cp:revision>
  <dcterms:created xsi:type="dcterms:W3CDTF">2019-08-20T10:10:51Z</dcterms:created>
  <dcterms:modified xsi:type="dcterms:W3CDTF">2019-08-25T21:28:55Z</dcterms:modified>
</cp:coreProperties>
</file>