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0" r:id="rId3"/>
    <p:sldId id="261" r:id="rId4"/>
    <p:sldId id="266" r:id="rId5"/>
    <p:sldId id="316" r:id="rId6"/>
    <p:sldId id="282" r:id="rId7"/>
    <p:sldId id="267" r:id="rId8"/>
    <p:sldId id="268" r:id="rId9"/>
    <p:sldId id="262" r:id="rId10"/>
    <p:sldId id="269" r:id="rId11"/>
    <p:sldId id="317" r:id="rId12"/>
    <p:sldId id="315" r:id="rId13"/>
    <p:sldId id="323" r:id="rId14"/>
    <p:sldId id="306" r:id="rId15"/>
    <p:sldId id="318" r:id="rId16"/>
    <p:sldId id="273" r:id="rId17"/>
    <p:sldId id="274" r:id="rId18"/>
    <p:sldId id="272" r:id="rId19"/>
    <p:sldId id="276" r:id="rId20"/>
    <p:sldId id="280" r:id="rId21"/>
    <p:sldId id="281" r:id="rId22"/>
    <p:sldId id="263" r:id="rId23"/>
    <p:sldId id="287" r:id="rId24"/>
    <p:sldId id="264" r:id="rId25"/>
    <p:sldId id="288" r:id="rId26"/>
    <p:sldId id="279" r:id="rId27"/>
    <p:sldId id="289" r:id="rId28"/>
    <p:sldId id="290" r:id="rId29"/>
    <p:sldId id="286" r:id="rId30"/>
    <p:sldId id="320" r:id="rId31"/>
    <p:sldId id="265" r:id="rId32"/>
    <p:sldId id="292" r:id="rId33"/>
    <p:sldId id="294" r:id="rId34"/>
    <p:sldId id="295" r:id="rId35"/>
    <p:sldId id="296" r:id="rId36"/>
    <p:sldId id="297" r:id="rId37"/>
    <p:sldId id="322" r:id="rId38"/>
    <p:sldId id="319" r:id="rId39"/>
    <p:sldId id="309" r:id="rId40"/>
    <p:sldId id="324" r:id="rId41"/>
    <p:sldId id="291" r:id="rId42"/>
    <p:sldId id="300" r:id="rId43"/>
    <p:sldId id="299" r:id="rId44"/>
    <p:sldId id="301" r:id="rId45"/>
    <p:sldId id="302" r:id="rId46"/>
    <p:sldId id="303" r:id="rId47"/>
    <p:sldId id="304" r:id="rId48"/>
    <p:sldId id="305" r:id="rId49"/>
    <p:sldId id="310" r:id="rId50"/>
    <p:sldId id="311" r:id="rId51"/>
    <p:sldId id="312" r:id="rId52"/>
    <p:sldId id="293" r:id="rId53"/>
    <p:sldId id="284" r:id="rId54"/>
    <p:sldId id="285" r:id="rId55"/>
    <p:sldId id="313" r:id="rId56"/>
    <p:sldId id="259" r:id="rId57"/>
    <p:sldId id="321" r:id="rId58"/>
  </p:sldIdLst>
  <p:sldSz cx="12190413" cy="7345363"/>
  <p:notesSz cx="6858000" cy="9144000"/>
  <p:defaultTextStyle>
    <a:defPPr>
      <a:defRPr lang="ru-RU"/>
    </a:defPPr>
    <a:lvl1pPr marL="0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5130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0259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5389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0518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25648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0777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75907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01036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04" y="36"/>
      </p:cViewPr>
      <p:guideLst>
        <p:guide orient="horz" pos="231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возможность изучать предметную область «Технология» и другие 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предметные области на высокооснащенных ученико-местах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модернизация системы повышения квалификации учителей предметной области «Технология»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внедрение обновленных основных общеобразовательных программ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</a:t>
          </a:r>
          <a:endParaRPr lang="ru-RU" sz="18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развитие наставничества в общеобразовательных организациях</a:t>
          </a:r>
        </a:p>
        <a:p>
          <a:pPr>
            <a:lnSpc>
              <a:spcPct val="70000"/>
            </a:lnSpc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7CA7B0A6-0364-4005-A2A5-30C7A8340294}">
      <dgm:prSet custT="1"/>
      <dgm:spPr/>
      <dgm:t>
        <a:bodyPr/>
        <a:lstStyle/>
        <a:p>
          <a:pPr>
            <a:lnSpc>
              <a:spcPct val="7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реализация программ общего образования в сетевой форме </a:t>
          </a:r>
        </a:p>
        <a:p>
          <a:pPr>
            <a:lnSpc>
              <a:spcPct val="70000"/>
            </a:lnSpc>
          </a:pP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общеобразовательных организаций</a:t>
          </a:r>
          <a:endParaRPr lang="ru-RU" sz="18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3D131C9-FE09-44A2-AB91-21370D7CAF77}" type="parTrans" cxnId="{71FFC681-0608-43FD-8695-FB36099DC0B0}">
      <dgm:prSet/>
      <dgm:spPr/>
      <dgm:t>
        <a:bodyPr/>
        <a:lstStyle/>
        <a:p>
          <a:endParaRPr lang="ru-RU"/>
        </a:p>
      </dgm:t>
    </dgm:pt>
    <dgm:pt modelId="{00BF826A-3FCE-4A53-857D-1329CAFD49D7}" type="sibTrans" cxnId="{71FFC681-0608-43FD-8695-FB36099DC0B0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вовлечение общественно-деловых объединений и представителей 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работодателей в принятие решений по вопросам управления общеобразовательной 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организацией </a:t>
          </a:r>
          <a:r>
            <a:rPr lang="ru-RU" sz="1800" b="1" u="none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 общеобразовательных организаций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6" custScaleX="128047" custScaleY="2132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6" custScaleX="128280" custScaleY="2140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6" custScaleX="128145" custScaleY="2326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6" custScaleX="128231" custScaleY="185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8B5D6389-C710-43BF-9571-4AF04BC28278}" type="pres">
      <dgm:prSet presAssocID="{7CA7B0A6-0364-4005-A2A5-30C7A8340294}" presName="parentLin" presStyleCnt="0"/>
      <dgm:spPr/>
      <dgm:t>
        <a:bodyPr/>
        <a:lstStyle/>
        <a:p>
          <a:endParaRPr lang="ru-RU"/>
        </a:p>
      </dgm:t>
    </dgm:pt>
    <dgm:pt modelId="{54C38E67-3163-4F95-BB28-EAE53033526C}" type="pres">
      <dgm:prSet presAssocID="{7CA7B0A6-0364-4005-A2A5-30C7A8340294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4318E2E-C464-4F97-A579-702232B93E29}" type="pres">
      <dgm:prSet presAssocID="{7CA7B0A6-0364-4005-A2A5-30C7A8340294}" presName="parentText" presStyleLbl="node1" presStyleIdx="4" presStyleCnt="6" custScaleX="128048" custScaleY="2044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6410-1046-4285-B959-D6C004885970}" type="pres">
      <dgm:prSet presAssocID="{7CA7B0A6-0364-4005-A2A5-30C7A8340294}" presName="negativeSpace" presStyleCnt="0"/>
      <dgm:spPr/>
      <dgm:t>
        <a:bodyPr/>
        <a:lstStyle/>
        <a:p>
          <a:endParaRPr lang="ru-RU"/>
        </a:p>
      </dgm:t>
    </dgm:pt>
    <dgm:pt modelId="{FD1ECC1E-8DBB-48B5-AE2B-B7F40CCEB134}" type="pres">
      <dgm:prSet presAssocID="{7CA7B0A6-0364-4005-A2A5-30C7A834029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CCCA-7312-4930-B651-B22987C913E9}" type="pres">
      <dgm:prSet presAssocID="{00BF826A-3FCE-4A53-857D-1329CAFD49D7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5" presStyleCnt="6" custScaleX="127775" custScaleY="317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5" presStyleCnt="6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2AAA2-19BD-4E78-B38D-A52210659647}" type="presOf" srcId="{3FC10872-C2D9-4A2A-BF1C-BC4E7C0E9D2C}" destId="{DB4ECEBF-DCCC-4264-A2DB-7B7881F559A7}" srcOrd="0" destOrd="0" presId="urn:microsoft.com/office/officeart/2005/8/layout/list1"/>
    <dgm:cxn modelId="{A7887E2B-D0EE-492F-BD24-1E7E954D6259}" srcId="{0F2C9536-6D4F-4426-94B5-F2180AB17029}" destId="{3FC10872-C2D9-4A2A-BF1C-BC4E7C0E9D2C}" srcOrd="5" destOrd="0" parTransId="{F39C9127-F391-42DB-B692-F38AFEC75CD2}" sibTransId="{BD44D942-29C7-4D30-BEFA-FD4C6F5B5E87}"/>
    <dgm:cxn modelId="{EBA87172-E17B-46AF-88DE-569CCAEDE80F}" type="presOf" srcId="{0F2C9536-6D4F-4426-94B5-F2180AB17029}" destId="{A98CC3BD-D5C7-4576-8DE8-CB82A9570ABD}" srcOrd="0" destOrd="0" presId="urn:microsoft.com/office/officeart/2005/8/layout/list1"/>
    <dgm:cxn modelId="{714B1E24-44D4-4BF3-A046-D197B99F0074}" type="presOf" srcId="{914B8CA4-8CC3-4E92-91B6-E76973D4F05D}" destId="{40F3F7C5-9D2B-4319-90A3-8C68948D5B0F}" srcOrd="0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1E1F4572-66D9-4E08-85F2-89FCBCF691CC}" type="presOf" srcId="{7CA7B0A6-0364-4005-A2A5-30C7A8340294}" destId="{54C38E67-3163-4F95-BB28-EAE53033526C}" srcOrd="0" destOrd="0" presId="urn:microsoft.com/office/officeart/2005/8/layout/list1"/>
    <dgm:cxn modelId="{FEC3C012-1E37-49D2-B879-9CF915A4F75B}" type="presOf" srcId="{FF055DC3-30AD-4639-84E9-AF4F53944F34}" destId="{94B4D7B9-37FE-4B36-9720-423ED547D5D8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F55A68FB-53C2-42AE-A4F2-CCE635CE22C1}" type="presOf" srcId="{87F6C740-11BD-4749-B05B-5033A5D1F75E}" destId="{29BF69DE-4B51-44FF-8A54-6C39B608AEF4}" srcOrd="0" destOrd="0" presId="urn:microsoft.com/office/officeart/2005/8/layout/list1"/>
    <dgm:cxn modelId="{7BC0D2C0-650C-472C-917F-C98FA4A36594}" type="presOf" srcId="{CD7F67CD-8343-4020-A978-7838D0A6CCE2}" destId="{CD2AFBA2-B928-4B29-B71F-13E77B139649}" srcOrd="0" destOrd="0" presId="urn:microsoft.com/office/officeart/2005/8/layout/list1"/>
    <dgm:cxn modelId="{3F579675-6084-41C4-BBA6-428AB437D0D6}" type="presOf" srcId="{FF055DC3-30AD-4639-84E9-AF4F53944F34}" destId="{7D560F38-1867-4903-8233-AF52AA371109}" srcOrd="1" destOrd="0" presId="urn:microsoft.com/office/officeart/2005/8/layout/list1"/>
    <dgm:cxn modelId="{1A8DFC3A-8B47-4285-A85E-B61267695E1B}" type="presOf" srcId="{3FC10872-C2D9-4A2A-BF1C-BC4E7C0E9D2C}" destId="{2C1F9947-174E-44DD-B17F-45B8AB7CD9FB}" srcOrd="1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83D00A3B-31D0-4916-843E-6213019CF6E7}" type="presOf" srcId="{CD7F67CD-8343-4020-A978-7838D0A6CCE2}" destId="{4A48A46D-82C5-4390-9817-BD8637BD69AB}" srcOrd="1" destOrd="0" presId="urn:microsoft.com/office/officeart/2005/8/layout/list1"/>
    <dgm:cxn modelId="{3AE04F48-B03D-4108-877F-0BAE7E8B9BBB}" type="presOf" srcId="{87F6C740-11BD-4749-B05B-5033A5D1F75E}" destId="{FD197E82-61DC-44C8-971C-01DE0855EFA4}" srcOrd="1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A79DA153-7EA6-461C-80E2-8A11BD5C80BB}" type="presOf" srcId="{7CA7B0A6-0364-4005-A2A5-30C7A8340294}" destId="{D4318E2E-C464-4F97-A579-702232B93E29}" srcOrd="1" destOrd="0" presId="urn:microsoft.com/office/officeart/2005/8/layout/list1"/>
    <dgm:cxn modelId="{B8FC9A6E-8CBC-4A41-8123-3F5C6ECBA961}" type="presOf" srcId="{914B8CA4-8CC3-4E92-91B6-E76973D4F05D}" destId="{0BA6B3C1-E90C-4523-8664-1B8908E2D457}" srcOrd="1" destOrd="0" presId="urn:microsoft.com/office/officeart/2005/8/layout/list1"/>
    <dgm:cxn modelId="{71FFC681-0608-43FD-8695-FB36099DC0B0}" srcId="{0F2C9536-6D4F-4426-94B5-F2180AB17029}" destId="{7CA7B0A6-0364-4005-A2A5-30C7A8340294}" srcOrd="4" destOrd="0" parTransId="{03D131C9-FE09-44A2-AB91-21370D7CAF77}" sibTransId="{00BF826A-3FCE-4A53-857D-1329CAFD49D7}"/>
    <dgm:cxn modelId="{B1037384-2808-4F57-844F-F1796C1F18ED}" type="presParOf" srcId="{A98CC3BD-D5C7-4576-8DE8-CB82A9570ABD}" destId="{5F0B54BA-A237-4A87-AEC9-38AE07DB240C}" srcOrd="0" destOrd="0" presId="urn:microsoft.com/office/officeart/2005/8/layout/list1"/>
    <dgm:cxn modelId="{CEBFC255-4BDE-4FA0-80EA-C49F84147ACF}" type="presParOf" srcId="{5F0B54BA-A237-4A87-AEC9-38AE07DB240C}" destId="{CD2AFBA2-B928-4B29-B71F-13E77B139649}" srcOrd="0" destOrd="0" presId="urn:microsoft.com/office/officeart/2005/8/layout/list1"/>
    <dgm:cxn modelId="{AA9E0CD1-517B-413D-99FB-2E4358A687BD}" type="presParOf" srcId="{5F0B54BA-A237-4A87-AEC9-38AE07DB240C}" destId="{4A48A46D-82C5-4390-9817-BD8637BD69AB}" srcOrd="1" destOrd="0" presId="urn:microsoft.com/office/officeart/2005/8/layout/list1"/>
    <dgm:cxn modelId="{8A12B2C4-1912-401E-AC91-C6C73AB95CAC}" type="presParOf" srcId="{A98CC3BD-D5C7-4576-8DE8-CB82A9570ABD}" destId="{F71BD90A-42FF-4CD6-81B6-AC5864F0B7BA}" srcOrd="1" destOrd="0" presId="urn:microsoft.com/office/officeart/2005/8/layout/list1"/>
    <dgm:cxn modelId="{E15ED46E-AE6F-487E-A9E4-200AC7CE82F5}" type="presParOf" srcId="{A98CC3BD-D5C7-4576-8DE8-CB82A9570ABD}" destId="{56DC136E-E733-433F-9137-DDA192689F0E}" srcOrd="2" destOrd="0" presId="urn:microsoft.com/office/officeart/2005/8/layout/list1"/>
    <dgm:cxn modelId="{1999399E-4D57-41DD-A045-C3471D92DEAA}" type="presParOf" srcId="{A98CC3BD-D5C7-4576-8DE8-CB82A9570ABD}" destId="{CEDD6CFA-D93E-47B4-A69B-ACE626C1E176}" srcOrd="3" destOrd="0" presId="urn:microsoft.com/office/officeart/2005/8/layout/list1"/>
    <dgm:cxn modelId="{EAA1483A-D828-4E14-963A-A039748F5A80}" type="presParOf" srcId="{A98CC3BD-D5C7-4576-8DE8-CB82A9570ABD}" destId="{A988D1F8-D743-4BC1-B662-AAA88E04DFBF}" srcOrd="4" destOrd="0" presId="urn:microsoft.com/office/officeart/2005/8/layout/list1"/>
    <dgm:cxn modelId="{C6EEF1E1-39BF-401D-93FC-809F4D8BB61B}" type="presParOf" srcId="{A988D1F8-D743-4BC1-B662-AAA88E04DFBF}" destId="{29BF69DE-4B51-44FF-8A54-6C39B608AEF4}" srcOrd="0" destOrd="0" presId="urn:microsoft.com/office/officeart/2005/8/layout/list1"/>
    <dgm:cxn modelId="{D101D0C7-9FC2-4EF9-80C4-E195FDD91AFE}" type="presParOf" srcId="{A988D1F8-D743-4BC1-B662-AAA88E04DFBF}" destId="{FD197E82-61DC-44C8-971C-01DE0855EFA4}" srcOrd="1" destOrd="0" presId="urn:microsoft.com/office/officeart/2005/8/layout/list1"/>
    <dgm:cxn modelId="{42F30844-AB17-4C73-85C1-DB0521A2FBF2}" type="presParOf" srcId="{A98CC3BD-D5C7-4576-8DE8-CB82A9570ABD}" destId="{6CF2D6FC-C740-4225-A7A0-B39073CD5F9D}" srcOrd="5" destOrd="0" presId="urn:microsoft.com/office/officeart/2005/8/layout/list1"/>
    <dgm:cxn modelId="{9121CACA-D08E-4B51-914F-29210208CEFD}" type="presParOf" srcId="{A98CC3BD-D5C7-4576-8DE8-CB82A9570ABD}" destId="{22F62A67-B543-45FE-B343-A5FDB413A9BB}" srcOrd="6" destOrd="0" presId="urn:microsoft.com/office/officeart/2005/8/layout/list1"/>
    <dgm:cxn modelId="{D7510408-89B8-43B1-9EC2-088AD2A2AF08}" type="presParOf" srcId="{A98CC3BD-D5C7-4576-8DE8-CB82A9570ABD}" destId="{892D3DF9-AD6F-4E5F-AA3A-8514A2D0ADB7}" srcOrd="7" destOrd="0" presId="urn:microsoft.com/office/officeart/2005/8/layout/list1"/>
    <dgm:cxn modelId="{4CC6D5F3-817F-4333-92E5-D76A4FD04186}" type="presParOf" srcId="{A98CC3BD-D5C7-4576-8DE8-CB82A9570ABD}" destId="{C7CE3A58-BB15-4EE4-ADB1-7C0885AE67E5}" srcOrd="8" destOrd="0" presId="urn:microsoft.com/office/officeart/2005/8/layout/list1"/>
    <dgm:cxn modelId="{49492181-C30F-418D-9545-535BD802C6DF}" type="presParOf" srcId="{C7CE3A58-BB15-4EE4-ADB1-7C0885AE67E5}" destId="{40F3F7C5-9D2B-4319-90A3-8C68948D5B0F}" srcOrd="0" destOrd="0" presId="urn:microsoft.com/office/officeart/2005/8/layout/list1"/>
    <dgm:cxn modelId="{50DAE1AA-EF05-4592-A078-EA71D5900419}" type="presParOf" srcId="{C7CE3A58-BB15-4EE4-ADB1-7C0885AE67E5}" destId="{0BA6B3C1-E90C-4523-8664-1B8908E2D457}" srcOrd="1" destOrd="0" presId="urn:microsoft.com/office/officeart/2005/8/layout/list1"/>
    <dgm:cxn modelId="{566B8451-2F7A-44DC-A4D4-C209DD27421E}" type="presParOf" srcId="{A98CC3BD-D5C7-4576-8DE8-CB82A9570ABD}" destId="{FAA57591-A42F-44A2-964A-CBBD43B625ED}" srcOrd="9" destOrd="0" presId="urn:microsoft.com/office/officeart/2005/8/layout/list1"/>
    <dgm:cxn modelId="{1B3693B3-652F-4B90-8B2A-CEAD6CE3AA3A}" type="presParOf" srcId="{A98CC3BD-D5C7-4576-8DE8-CB82A9570ABD}" destId="{15D1FFE7-BD57-48C8-B6C8-CE5980F18D1F}" srcOrd="10" destOrd="0" presId="urn:microsoft.com/office/officeart/2005/8/layout/list1"/>
    <dgm:cxn modelId="{052778E1-47B2-422E-912F-285EF30EB3B9}" type="presParOf" srcId="{A98CC3BD-D5C7-4576-8DE8-CB82A9570ABD}" destId="{30CA39D3-2F9D-457A-8D00-6DAB040A22F4}" srcOrd="11" destOrd="0" presId="urn:microsoft.com/office/officeart/2005/8/layout/list1"/>
    <dgm:cxn modelId="{5C8BF903-099D-4B43-9007-5B4B58C0AD7F}" type="presParOf" srcId="{A98CC3BD-D5C7-4576-8DE8-CB82A9570ABD}" destId="{CA8EB3A2-850A-4A61-B78D-F82CE41F47AE}" srcOrd="12" destOrd="0" presId="urn:microsoft.com/office/officeart/2005/8/layout/list1"/>
    <dgm:cxn modelId="{9588549B-2F48-44EE-B2A3-368A34CF9999}" type="presParOf" srcId="{CA8EB3A2-850A-4A61-B78D-F82CE41F47AE}" destId="{94B4D7B9-37FE-4B36-9720-423ED547D5D8}" srcOrd="0" destOrd="0" presId="urn:microsoft.com/office/officeart/2005/8/layout/list1"/>
    <dgm:cxn modelId="{E7582795-02E9-43A5-B44B-5CBD36CD2C62}" type="presParOf" srcId="{CA8EB3A2-850A-4A61-B78D-F82CE41F47AE}" destId="{7D560F38-1867-4903-8233-AF52AA371109}" srcOrd="1" destOrd="0" presId="urn:microsoft.com/office/officeart/2005/8/layout/list1"/>
    <dgm:cxn modelId="{B43D653F-A8A1-4E30-8353-ED071EBFC67C}" type="presParOf" srcId="{A98CC3BD-D5C7-4576-8DE8-CB82A9570ABD}" destId="{D6636D13-B7A5-4524-9333-CA480256A07F}" srcOrd="13" destOrd="0" presId="urn:microsoft.com/office/officeart/2005/8/layout/list1"/>
    <dgm:cxn modelId="{5C3BE86F-7016-4E5D-9F2D-28FD8408FF6B}" type="presParOf" srcId="{A98CC3BD-D5C7-4576-8DE8-CB82A9570ABD}" destId="{5C133817-AC1A-4DCE-B6EA-1DC544BFE5FE}" srcOrd="14" destOrd="0" presId="urn:microsoft.com/office/officeart/2005/8/layout/list1"/>
    <dgm:cxn modelId="{051D1B32-71AD-4ABD-83B3-DC94DD8039BE}" type="presParOf" srcId="{A98CC3BD-D5C7-4576-8DE8-CB82A9570ABD}" destId="{A62E210A-AB63-487F-B902-17D1F941111B}" srcOrd="15" destOrd="0" presId="urn:microsoft.com/office/officeart/2005/8/layout/list1"/>
    <dgm:cxn modelId="{0D215DA5-4C51-44A1-BE1C-3BFE5CD421FE}" type="presParOf" srcId="{A98CC3BD-D5C7-4576-8DE8-CB82A9570ABD}" destId="{8B5D6389-C710-43BF-9571-4AF04BC28278}" srcOrd="16" destOrd="0" presId="urn:microsoft.com/office/officeart/2005/8/layout/list1"/>
    <dgm:cxn modelId="{D421FC83-6D68-4E30-91E6-DC053DCE21B1}" type="presParOf" srcId="{8B5D6389-C710-43BF-9571-4AF04BC28278}" destId="{54C38E67-3163-4F95-BB28-EAE53033526C}" srcOrd="0" destOrd="0" presId="urn:microsoft.com/office/officeart/2005/8/layout/list1"/>
    <dgm:cxn modelId="{64368C51-C9DA-4EA5-A18B-BBEFBD1B5C55}" type="presParOf" srcId="{8B5D6389-C710-43BF-9571-4AF04BC28278}" destId="{D4318E2E-C464-4F97-A579-702232B93E29}" srcOrd="1" destOrd="0" presId="urn:microsoft.com/office/officeart/2005/8/layout/list1"/>
    <dgm:cxn modelId="{FA9FA8DE-BD49-472C-8D57-6A76D8AE8EA8}" type="presParOf" srcId="{A98CC3BD-D5C7-4576-8DE8-CB82A9570ABD}" destId="{9F916410-1046-4285-B959-D6C004885970}" srcOrd="17" destOrd="0" presId="urn:microsoft.com/office/officeart/2005/8/layout/list1"/>
    <dgm:cxn modelId="{8465066E-ED46-48CF-A3AA-98DB5F5A9F64}" type="presParOf" srcId="{A98CC3BD-D5C7-4576-8DE8-CB82A9570ABD}" destId="{FD1ECC1E-8DBB-48B5-AE2B-B7F40CCEB134}" srcOrd="18" destOrd="0" presId="urn:microsoft.com/office/officeart/2005/8/layout/list1"/>
    <dgm:cxn modelId="{0D5418D4-ED57-44FD-A57B-F34826A7E6F0}" type="presParOf" srcId="{A98CC3BD-D5C7-4576-8DE8-CB82A9570ABD}" destId="{DA88CCCA-7312-4930-B651-B22987C913E9}" srcOrd="19" destOrd="0" presId="urn:microsoft.com/office/officeart/2005/8/layout/list1"/>
    <dgm:cxn modelId="{9F8271E4-5A97-46A4-B9F8-2D9B2B07390D}" type="presParOf" srcId="{A98CC3BD-D5C7-4576-8DE8-CB82A9570ABD}" destId="{6EC3DBB0-9671-4425-932A-2AB049D8EE82}" srcOrd="20" destOrd="0" presId="urn:microsoft.com/office/officeart/2005/8/layout/list1"/>
    <dgm:cxn modelId="{B51DE91E-920D-472B-B8BF-6DEB4C6114B6}" type="presParOf" srcId="{6EC3DBB0-9671-4425-932A-2AB049D8EE82}" destId="{DB4ECEBF-DCCC-4264-A2DB-7B7881F559A7}" srcOrd="0" destOrd="0" presId="urn:microsoft.com/office/officeart/2005/8/layout/list1"/>
    <dgm:cxn modelId="{833387E8-7978-4435-8632-454DB1C0126A}" type="presParOf" srcId="{6EC3DBB0-9671-4425-932A-2AB049D8EE82}" destId="{2C1F9947-174E-44DD-B17F-45B8AB7CD9FB}" srcOrd="1" destOrd="0" presId="urn:microsoft.com/office/officeart/2005/8/layout/list1"/>
    <dgm:cxn modelId="{FFD55145-A733-4BBD-83E3-AB1B3A4BC219}" type="presParOf" srcId="{A98CC3BD-D5C7-4576-8DE8-CB82A9570ABD}" destId="{5B1F8390-DB4B-4190-B611-A42EDB875854}" srcOrd="21" destOrd="0" presId="urn:microsoft.com/office/officeart/2005/8/layout/list1"/>
    <dgm:cxn modelId="{4500031C-5159-44C2-87DA-89132965F857}" type="presParOf" srcId="{A98CC3BD-D5C7-4576-8DE8-CB82A9570ABD}" destId="{81DE2611-5949-4CE4-84AE-A74CA49C78C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обновление материально-технической базы для занятий физической культурой 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 спортом в общеобразовательных организациях, расположенных в сельской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местности,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ежегодно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увеличение охвата детей с ограниченными возможностями дополнительными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общеобразовательными программами: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до 70% в 2024 году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развитие наставничества в организациях, осуществляющих деятельность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дополнительным общеобразовательным программам: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внедрение механизма вовлечения общественно-деловых объединений и представителей работодателей в принятие решений по вопросам управления общеобразовательной организацией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к 2020 году 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7CA7B0A6-0364-4005-A2A5-30C7A83402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предоставление обучающимся 5-11 классов возможности освоения основных общеобразовательных программ по индивидуальному учебному плану, в том числе в сетевой форме, с зачетом результатов освоения ими дополнительных общеобразовательных программ и программ профессионального обучения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</a:t>
          </a:r>
          <a:endParaRPr lang="ru-RU" sz="16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3D131C9-FE09-44A2-AB91-21370D7CAF77}" type="parTrans" cxnId="{71FFC681-0608-43FD-8695-FB36099DC0B0}">
      <dgm:prSet/>
      <dgm:spPr/>
      <dgm:t>
        <a:bodyPr/>
        <a:lstStyle/>
        <a:p>
          <a:endParaRPr lang="ru-RU"/>
        </a:p>
      </dgm:t>
    </dgm:pt>
    <dgm:pt modelId="{00BF826A-3FCE-4A53-857D-1329CAFD49D7}" type="sibTrans" cxnId="{71FFC681-0608-43FD-8695-FB36099DC0B0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совершенствование целевой модели развития региональных систем дополнительного образования детей </a:t>
          </a:r>
          <a:r>
            <a:rPr lang="ru-RU" sz="1800" b="1" u="none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6" custScaleX="128047" custScaleY="196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6" custScaleX="128280" custScaleY="1665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6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6" custScaleX="128231" custScaleY="19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8B5D6389-C710-43BF-9571-4AF04BC28278}" type="pres">
      <dgm:prSet presAssocID="{7CA7B0A6-0364-4005-A2A5-30C7A8340294}" presName="parentLin" presStyleCnt="0"/>
      <dgm:spPr/>
      <dgm:t>
        <a:bodyPr/>
        <a:lstStyle/>
        <a:p>
          <a:endParaRPr lang="ru-RU"/>
        </a:p>
      </dgm:t>
    </dgm:pt>
    <dgm:pt modelId="{54C38E67-3163-4F95-BB28-EAE53033526C}" type="pres">
      <dgm:prSet presAssocID="{7CA7B0A6-0364-4005-A2A5-30C7A8340294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4318E2E-C464-4F97-A579-702232B93E29}" type="pres">
      <dgm:prSet presAssocID="{7CA7B0A6-0364-4005-A2A5-30C7A8340294}" presName="parentText" presStyleLbl="node1" presStyleIdx="4" presStyleCnt="6" custScaleX="128048" custScaleY="272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6410-1046-4285-B959-D6C004885970}" type="pres">
      <dgm:prSet presAssocID="{7CA7B0A6-0364-4005-A2A5-30C7A8340294}" presName="negativeSpace" presStyleCnt="0"/>
      <dgm:spPr/>
      <dgm:t>
        <a:bodyPr/>
        <a:lstStyle/>
        <a:p>
          <a:endParaRPr lang="ru-RU"/>
        </a:p>
      </dgm:t>
    </dgm:pt>
    <dgm:pt modelId="{FD1ECC1E-8DBB-48B5-AE2B-B7F40CCEB134}" type="pres">
      <dgm:prSet presAssocID="{7CA7B0A6-0364-4005-A2A5-30C7A834029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CCCA-7312-4930-B651-B22987C913E9}" type="pres">
      <dgm:prSet presAssocID="{00BF826A-3FCE-4A53-857D-1329CAFD49D7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5" presStyleCnt="6" custScaleX="127775" custScaleY="115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5" presStyleCnt="6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24044-10B2-4408-9A43-AFF0B99887FD}" type="presOf" srcId="{3FC10872-C2D9-4A2A-BF1C-BC4E7C0E9D2C}" destId="{2C1F9947-174E-44DD-B17F-45B8AB7CD9FB}" srcOrd="1" destOrd="0" presId="urn:microsoft.com/office/officeart/2005/8/layout/list1"/>
    <dgm:cxn modelId="{E0D11F66-7C73-4E31-84FB-269ADEF35BA5}" type="presOf" srcId="{7CA7B0A6-0364-4005-A2A5-30C7A8340294}" destId="{D4318E2E-C464-4F97-A579-702232B93E29}" srcOrd="1" destOrd="0" presId="urn:microsoft.com/office/officeart/2005/8/layout/list1"/>
    <dgm:cxn modelId="{A7887E2B-D0EE-492F-BD24-1E7E954D6259}" srcId="{0F2C9536-6D4F-4426-94B5-F2180AB17029}" destId="{3FC10872-C2D9-4A2A-BF1C-BC4E7C0E9D2C}" srcOrd="5" destOrd="0" parTransId="{F39C9127-F391-42DB-B692-F38AFEC75CD2}" sibTransId="{BD44D942-29C7-4D30-BEFA-FD4C6F5B5E87}"/>
    <dgm:cxn modelId="{D1433874-1812-4EA8-8A60-92D4E7837736}" type="presOf" srcId="{7CA7B0A6-0364-4005-A2A5-30C7A8340294}" destId="{54C38E67-3163-4F95-BB28-EAE53033526C}" srcOrd="0" destOrd="0" presId="urn:microsoft.com/office/officeart/2005/8/layout/list1"/>
    <dgm:cxn modelId="{1F537A1F-11C0-4771-AAC6-D48349A6E042}" type="presOf" srcId="{914B8CA4-8CC3-4E92-91B6-E76973D4F05D}" destId="{0BA6B3C1-E90C-4523-8664-1B8908E2D457}" srcOrd="1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50A72A60-7AF2-4152-911A-A0E5312101F7}" type="presOf" srcId="{87F6C740-11BD-4749-B05B-5033A5D1F75E}" destId="{29BF69DE-4B51-44FF-8A54-6C39B608AEF4}" srcOrd="0" destOrd="0" presId="urn:microsoft.com/office/officeart/2005/8/layout/list1"/>
    <dgm:cxn modelId="{2E7710CF-3FC6-49CD-8A4F-04002A7E7F3F}" type="presOf" srcId="{3FC10872-C2D9-4A2A-BF1C-BC4E7C0E9D2C}" destId="{DB4ECEBF-DCCC-4264-A2DB-7B7881F559A7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AA6F72C1-4C67-4496-B40F-0D3D72E85E2D}" type="presOf" srcId="{FF055DC3-30AD-4639-84E9-AF4F53944F34}" destId="{7D560F38-1867-4903-8233-AF52AA371109}" srcOrd="1" destOrd="0" presId="urn:microsoft.com/office/officeart/2005/8/layout/list1"/>
    <dgm:cxn modelId="{4E723FC2-29F2-4CA5-B7CD-0C7A6C796044}" type="presOf" srcId="{CD7F67CD-8343-4020-A978-7838D0A6CCE2}" destId="{4A48A46D-82C5-4390-9817-BD8637BD69AB}" srcOrd="1" destOrd="0" presId="urn:microsoft.com/office/officeart/2005/8/layout/list1"/>
    <dgm:cxn modelId="{2B6332D1-3FE2-4FE0-81DC-21FD3B172D16}" type="presOf" srcId="{FF055DC3-30AD-4639-84E9-AF4F53944F34}" destId="{94B4D7B9-37FE-4B36-9720-423ED547D5D8}" srcOrd="0" destOrd="0" presId="urn:microsoft.com/office/officeart/2005/8/layout/list1"/>
    <dgm:cxn modelId="{BDD22E1E-1F71-4BBE-A9F7-5F356987811D}" type="presOf" srcId="{0F2C9536-6D4F-4426-94B5-F2180AB17029}" destId="{A98CC3BD-D5C7-4576-8DE8-CB82A9570ABD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D0C46D20-00F5-47A8-9AA5-13A9D61E768D}" type="presOf" srcId="{87F6C740-11BD-4749-B05B-5033A5D1F75E}" destId="{FD197E82-61DC-44C8-971C-01DE0855EFA4}" srcOrd="1" destOrd="0" presId="urn:microsoft.com/office/officeart/2005/8/layout/list1"/>
    <dgm:cxn modelId="{2E1F1006-3E24-42FE-9E75-64A290AB4B88}" type="presOf" srcId="{CD7F67CD-8343-4020-A978-7838D0A6CCE2}" destId="{CD2AFBA2-B928-4B29-B71F-13E77B139649}" srcOrd="0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6541FBAE-D183-4FE5-97EC-B12A2B7C4327}" type="presOf" srcId="{914B8CA4-8CC3-4E92-91B6-E76973D4F05D}" destId="{40F3F7C5-9D2B-4319-90A3-8C68948D5B0F}" srcOrd="0" destOrd="0" presId="urn:microsoft.com/office/officeart/2005/8/layout/list1"/>
    <dgm:cxn modelId="{71FFC681-0608-43FD-8695-FB36099DC0B0}" srcId="{0F2C9536-6D4F-4426-94B5-F2180AB17029}" destId="{7CA7B0A6-0364-4005-A2A5-30C7A8340294}" srcOrd="4" destOrd="0" parTransId="{03D131C9-FE09-44A2-AB91-21370D7CAF77}" sibTransId="{00BF826A-3FCE-4A53-857D-1329CAFD49D7}"/>
    <dgm:cxn modelId="{6468FEB3-0BD8-4ADE-B2C5-DCE946B508D7}" type="presParOf" srcId="{A98CC3BD-D5C7-4576-8DE8-CB82A9570ABD}" destId="{5F0B54BA-A237-4A87-AEC9-38AE07DB240C}" srcOrd="0" destOrd="0" presId="urn:microsoft.com/office/officeart/2005/8/layout/list1"/>
    <dgm:cxn modelId="{5A61ADED-FC92-4391-BE3D-A71F0B86FA13}" type="presParOf" srcId="{5F0B54BA-A237-4A87-AEC9-38AE07DB240C}" destId="{CD2AFBA2-B928-4B29-B71F-13E77B139649}" srcOrd="0" destOrd="0" presId="urn:microsoft.com/office/officeart/2005/8/layout/list1"/>
    <dgm:cxn modelId="{DF4BA5A1-83AA-4E14-A771-D7E3C899E17C}" type="presParOf" srcId="{5F0B54BA-A237-4A87-AEC9-38AE07DB240C}" destId="{4A48A46D-82C5-4390-9817-BD8637BD69AB}" srcOrd="1" destOrd="0" presId="urn:microsoft.com/office/officeart/2005/8/layout/list1"/>
    <dgm:cxn modelId="{A22E7664-98AD-460A-B182-830B120C3E91}" type="presParOf" srcId="{A98CC3BD-D5C7-4576-8DE8-CB82A9570ABD}" destId="{F71BD90A-42FF-4CD6-81B6-AC5864F0B7BA}" srcOrd="1" destOrd="0" presId="urn:microsoft.com/office/officeart/2005/8/layout/list1"/>
    <dgm:cxn modelId="{3A006976-D853-4B2A-B23E-59807247B316}" type="presParOf" srcId="{A98CC3BD-D5C7-4576-8DE8-CB82A9570ABD}" destId="{56DC136E-E733-433F-9137-DDA192689F0E}" srcOrd="2" destOrd="0" presId="urn:microsoft.com/office/officeart/2005/8/layout/list1"/>
    <dgm:cxn modelId="{87CE3143-9CC8-4208-BCFF-34290A05C563}" type="presParOf" srcId="{A98CC3BD-D5C7-4576-8DE8-CB82A9570ABD}" destId="{CEDD6CFA-D93E-47B4-A69B-ACE626C1E176}" srcOrd="3" destOrd="0" presId="urn:microsoft.com/office/officeart/2005/8/layout/list1"/>
    <dgm:cxn modelId="{76DC7542-AE91-4EB7-829B-A8E80BBE964F}" type="presParOf" srcId="{A98CC3BD-D5C7-4576-8DE8-CB82A9570ABD}" destId="{A988D1F8-D743-4BC1-B662-AAA88E04DFBF}" srcOrd="4" destOrd="0" presId="urn:microsoft.com/office/officeart/2005/8/layout/list1"/>
    <dgm:cxn modelId="{CEA5C79E-49CD-40AE-8000-5633D06E652D}" type="presParOf" srcId="{A988D1F8-D743-4BC1-B662-AAA88E04DFBF}" destId="{29BF69DE-4B51-44FF-8A54-6C39B608AEF4}" srcOrd="0" destOrd="0" presId="urn:microsoft.com/office/officeart/2005/8/layout/list1"/>
    <dgm:cxn modelId="{C04C27EA-1D95-4E1A-96FB-45EBC73234D1}" type="presParOf" srcId="{A988D1F8-D743-4BC1-B662-AAA88E04DFBF}" destId="{FD197E82-61DC-44C8-971C-01DE0855EFA4}" srcOrd="1" destOrd="0" presId="urn:microsoft.com/office/officeart/2005/8/layout/list1"/>
    <dgm:cxn modelId="{E21C68B2-E81C-4EAD-9B59-2C531497C03E}" type="presParOf" srcId="{A98CC3BD-D5C7-4576-8DE8-CB82A9570ABD}" destId="{6CF2D6FC-C740-4225-A7A0-B39073CD5F9D}" srcOrd="5" destOrd="0" presId="urn:microsoft.com/office/officeart/2005/8/layout/list1"/>
    <dgm:cxn modelId="{23CF4D9E-2420-4297-A87B-E57EFD821E0E}" type="presParOf" srcId="{A98CC3BD-D5C7-4576-8DE8-CB82A9570ABD}" destId="{22F62A67-B543-45FE-B343-A5FDB413A9BB}" srcOrd="6" destOrd="0" presId="urn:microsoft.com/office/officeart/2005/8/layout/list1"/>
    <dgm:cxn modelId="{14695416-7FFB-4A05-8E1F-C0B687F0486A}" type="presParOf" srcId="{A98CC3BD-D5C7-4576-8DE8-CB82A9570ABD}" destId="{892D3DF9-AD6F-4E5F-AA3A-8514A2D0ADB7}" srcOrd="7" destOrd="0" presId="urn:microsoft.com/office/officeart/2005/8/layout/list1"/>
    <dgm:cxn modelId="{E0421C28-FB4A-4115-BB55-5D3D7531768B}" type="presParOf" srcId="{A98CC3BD-D5C7-4576-8DE8-CB82A9570ABD}" destId="{C7CE3A58-BB15-4EE4-ADB1-7C0885AE67E5}" srcOrd="8" destOrd="0" presId="urn:microsoft.com/office/officeart/2005/8/layout/list1"/>
    <dgm:cxn modelId="{9C009FA5-9E92-453E-BDD3-65F5CE817787}" type="presParOf" srcId="{C7CE3A58-BB15-4EE4-ADB1-7C0885AE67E5}" destId="{40F3F7C5-9D2B-4319-90A3-8C68948D5B0F}" srcOrd="0" destOrd="0" presId="urn:microsoft.com/office/officeart/2005/8/layout/list1"/>
    <dgm:cxn modelId="{A8E68198-CB4A-4A84-B4D1-229EE6EBACB7}" type="presParOf" srcId="{C7CE3A58-BB15-4EE4-ADB1-7C0885AE67E5}" destId="{0BA6B3C1-E90C-4523-8664-1B8908E2D457}" srcOrd="1" destOrd="0" presId="urn:microsoft.com/office/officeart/2005/8/layout/list1"/>
    <dgm:cxn modelId="{E677EDF6-38F4-4717-8EB8-55ECADA447B9}" type="presParOf" srcId="{A98CC3BD-D5C7-4576-8DE8-CB82A9570ABD}" destId="{FAA57591-A42F-44A2-964A-CBBD43B625ED}" srcOrd="9" destOrd="0" presId="urn:microsoft.com/office/officeart/2005/8/layout/list1"/>
    <dgm:cxn modelId="{6619F842-0975-481A-977A-D22FCEDDDCE7}" type="presParOf" srcId="{A98CC3BD-D5C7-4576-8DE8-CB82A9570ABD}" destId="{15D1FFE7-BD57-48C8-B6C8-CE5980F18D1F}" srcOrd="10" destOrd="0" presId="urn:microsoft.com/office/officeart/2005/8/layout/list1"/>
    <dgm:cxn modelId="{C10903BE-E8DC-4893-9257-081EC0DE3EFE}" type="presParOf" srcId="{A98CC3BD-D5C7-4576-8DE8-CB82A9570ABD}" destId="{30CA39D3-2F9D-457A-8D00-6DAB040A22F4}" srcOrd="11" destOrd="0" presId="urn:microsoft.com/office/officeart/2005/8/layout/list1"/>
    <dgm:cxn modelId="{4E93E116-5B1C-4A1F-9361-E02095FB3824}" type="presParOf" srcId="{A98CC3BD-D5C7-4576-8DE8-CB82A9570ABD}" destId="{CA8EB3A2-850A-4A61-B78D-F82CE41F47AE}" srcOrd="12" destOrd="0" presId="urn:microsoft.com/office/officeart/2005/8/layout/list1"/>
    <dgm:cxn modelId="{0D1844A9-A357-4C89-BB3E-4F5739BBD87C}" type="presParOf" srcId="{CA8EB3A2-850A-4A61-B78D-F82CE41F47AE}" destId="{94B4D7B9-37FE-4B36-9720-423ED547D5D8}" srcOrd="0" destOrd="0" presId="urn:microsoft.com/office/officeart/2005/8/layout/list1"/>
    <dgm:cxn modelId="{6467F457-C8FB-43EB-AB34-B8AC8E87CF41}" type="presParOf" srcId="{CA8EB3A2-850A-4A61-B78D-F82CE41F47AE}" destId="{7D560F38-1867-4903-8233-AF52AA371109}" srcOrd="1" destOrd="0" presId="urn:microsoft.com/office/officeart/2005/8/layout/list1"/>
    <dgm:cxn modelId="{38E39292-4979-4785-91EE-07E47AA42C08}" type="presParOf" srcId="{A98CC3BD-D5C7-4576-8DE8-CB82A9570ABD}" destId="{D6636D13-B7A5-4524-9333-CA480256A07F}" srcOrd="13" destOrd="0" presId="urn:microsoft.com/office/officeart/2005/8/layout/list1"/>
    <dgm:cxn modelId="{2844FD8C-7820-4900-BAA0-F8E9E18098C4}" type="presParOf" srcId="{A98CC3BD-D5C7-4576-8DE8-CB82A9570ABD}" destId="{5C133817-AC1A-4DCE-B6EA-1DC544BFE5FE}" srcOrd="14" destOrd="0" presId="urn:microsoft.com/office/officeart/2005/8/layout/list1"/>
    <dgm:cxn modelId="{911C6BCE-AF33-4539-B472-778E909FCF3B}" type="presParOf" srcId="{A98CC3BD-D5C7-4576-8DE8-CB82A9570ABD}" destId="{A62E210A-AB63-487F-B902-17D1F941111B}" srcOrd="15" destOrd="0" presId="urn:microsoft.com/office/officeart/2005/8/layout/list1"/>
    <dgm:cxn modelId="{A577EA59-6E45-4CBF-8DE1-BE77C2D108BD}" type="presParOf" srcId="{A98CC3BD-D5C7-4576-8DE8-CB82A9570ABD}" destId="{8B5D6389-C710-43BF-9571-4AF04BC28278}" srcOrd="16" destOrd="0" presId="urn:microsoft.com/office/officeart/2005/8/layout/list1"/>
    <dgm:cxn modelId="{BF33ACB3-7B80-4255-ABF6-6554CE5EF5E0}" type="presParOf" srcId="{8B5D6389-C710-43BF-9571-4AF04BC28278}" destId="{54C38E67-3163-4F95-BB28-EAE53033526C}" srcOrd="0" destOrd="0" presId="urn:microsoft.com/office/officeart/2005/8/layout/list1"/>
    <dgm:cxn modelId="{ACFBB921-7F2B-4086-BC8C-8130782A84F1}" type="presParOf" srcId="{8B5D6389-C710-43BF-9571-4AF04BC28278}" destId="{D4318E2E-C464-4F97-A579-702232B93E29}" srcOrd="1" destOrd="0" presId="urn:microsoft.com/office/officeart/2005/8/layout/list1"/>
    <dgm:cxn modelId="{D013E26A-75DA-4095-9FE2-A2BC77486203}" type="presParOf" srcId="{A98CC3BD-D5C7-4576-8DE8-CB82A9570ABD}" destId="{9F916410-1046-4285-B959-D6C004885970}" srcOrd="17" destOrd="0" presId="urn:microsoft.com/office/officeart/2005/8/layout/list1"/>
    <dgm:cxn modelId="{45438CB4-9D09-4D90-B7F7-8C24B85DF97D}" type="presParOf" srcId="{A98CC3BD-D5C7-4576-8DE8-CB82A9570ABD}" destId="{FD1ECC1E-8DBB-48B5-AE2B-B7F40CCEB134}" srcOrd="18" destOrd="0" presId="urn:microsoft.com/office/officeart/2005/8/layout/list1"/>
    <dgm:cxn modelId="{F4B4F615-EADF-4454-ABFF-7E86ACEE3EBF}" type="presParOf" srcId="{A98CC3BD-D5C7-4576-8DE8-CB82A9570ABD}" destId="{DA88CCCA-7312-4930-B651-B22987C913E9}" srcOrd="19" destOrd="0" presId="urn:microsoft.com/office/officeart/2005/8/layout/list1"/>
    <dgm:cxn modelId="{EB94BADB-DC76-48D8-9C9F-4A6D6894191E}" type="presParOf" srcId="{A98CC3BD-D5C7-4576-8DE8-CB82A9570ABD}" destId="{6EC3DBB0-9671-4425-932A-2AB049D8EE82}" srcOrd="20" destOrd="0" presId="urn:microsoft.com/office/officeart/2005/8/layout/list1"/>
    <dgm:cxn modelId="{B5D3DEE3-06BA-4BA3-B952-4D02B1F71DCD}" type="presParOf" srcId="{6EC3DBB0-9671-4425-932A-2AB049D8EE82}" destId="{DB4ECEBF-DCCC-4264-A2DB-7B7881F559A7}" srcOrd="0" destOrd="0" presId="urn:microsoft.com/office/officeart/2005/8/layout/list1"/>
    <dgm:cxn modelId="{DC9E07BE-BB2E-47FF-8824-D6569B3A4891}" type="presParOf" srcId="{6EC3DBB0-9671-4425-932A-2AB049D8EE82}" destId="{2C1F9947-174E-44DD-B17F-45B8AB7CD9FB}" srcOrd="1" destOrd="0" presId="urn:microsoft.com/office/officeart/2005/8/layout/list1"/>
    <dgm:cxn modelId="{EA932FEA-7F90-48EC-88BF-A4B9A9365D76}" type="presParOf" srcId="{A98CC3BD-D5C7-4576-8DE8-CB82A9570ABD}" destId="{5B1F8390-DB4B-4190-B611-A42EDB875854}" srcOrd="21" destOrd="0" presId="urn:microsoft.com/office/officeart/2005/8/layout/list1"/>
    <dgm:cxn modelId="{FB2A8A33-3B77-4648-A4EC-D2816692472E}" type="presParOf" srcId="{A98CC3BD-D5C7-4576-8DE8-CB82A9570ABD}" destId="{81DE2611-5949-4CE4-84AE-A74CA49C78C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внедрена целевая модель цифровой образовательной среды в общеобразовательных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организациях и профессиональных образовательных организациях:</a:t>
          </a:r>
        </a:p>
        <a:p>
          <a:pPr>
            <a:spcAft>
              <a:spcPts val="0"/>
            </a:spcAft>
          </a:pPr>
          <a:r>
            <a:rPr lang="ru-RU" sz="1800" b="1" u="none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 2024 году – в 105 образовательных организациях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образовательных организаций, реализующих основные и (или)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дополнительные общеобразовательные программы, обновивших информационное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наполнение и функциональные возможности открытых и общедоступных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информационных ресурсов (официальных сайтов в сети «Интернет»: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– 100%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число детей, обучающихся в 25% общеобразовательных организаций, в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образовательные программы которых внедрены современные цифровые технологии: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1,2 тыс. чел.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педагогов Ярославской области, применяющих в образовательном процессе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цифровые образовательные ресурсы информационного портала «Российская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электронная школа»: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25%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обучающихся, принимающих участие в Интернет-проектах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различной направленности: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20%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5" custScaleX="128047" custScaleY="154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5" custScaleX="128280" custScaleY="1665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5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5" custScaleX="128231" custScaleY="1293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4" presStyleCnt="5" custScaleX="127775" custScaleY="115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4" presStyleCnt="5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87E2B-D0EE-492F-BD24-1E7E954D6259}" srcId="{0F2C9536-6D4F-4426-94B5-F2180AB17029}" destId="{3FC10872-C2D9-4A2A-BF1C-BC4E7C0E9D2C}" srcOrd="4" destOrd="0" parTransId="{F39C9127-F391-42DB-B692-F38AFEC75CD2}" sibTransId="{BD44D942-29C7-4D30-BEFA-FD4C6F5B5E87}"/>
    <dgm:cxn modelId="{D516BF6C-CFB1-4EB4-A69B-7C47F4FDFD18}" type="presOf" srcId="{FF055DC3-30AD-4639-84E9-AF4F53944F34}" destId="{7D560F38-1867-4903-8233-AF52AA371109}" srcOrd="1" destOrd="0" presId="urn:microsoft.com/office/officeart/2005/8/layout/list1"/>
    <dgm:cxn modelId="{F11CF83E-90B9-4317-9281-F1C949C1C05D}" type="presOf" srcId="{87F6C740-11BD-4749-B05B-5033A5D1F75E}" destId="{29BF69DE-4B51-44FF-8A54-6C39B608AEF4}" srcOrd="0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61D46A3A-F19E-4C4E-917A-59B133687F1B}" type="presOf" srcId="{87F6C740-11BD-4749-B05B-5033A5D1F75E}" destId="{FD197E82-61DC-44C8-971C-01DE0855EFA4}" srcOrd="1" destOrd="0" presId="urn:microsoft.com/office/officeart/2005/8/layout/list1"/>
    <dgm:cxn modelId="{7610D97C-72A0-468B-8EB5-90FD10D558DF}" type="presOf" srcId="{CD7F67CD-8343-4020-A978-7838D0A6CCE2}" destId="{4A48A46D-82C5-4390-9817-BD8637BD69AB}" srcOrd="1" destOrd="0" presId="urn:microsoft.com/office/officeart/2005/8/layout/list1"/>
    <dgm:cxn modelId="{DBD27ABA-98D3-44BB-B304-9BC08B499386}" type="presOf" srcId="{914B8CA4-8CC3-4E92-91B6-E76973D4F05D}" destId="{0BA6B3C1-E90C-4523-8664-1B8908E2D457}" srcOrd="1" destOrd="0" presId="urn:microsoft.com/office/officeart/2005/8/layout/list1"/>
    <dgm:cxn modelId="{CEF30F2E-4D3E-448F-B7BD-BFB003BBD32A}" type="presOf" srcId="{914B8CA4-8CC3-4E92-91B6-E76973D4F05D}" destId="{40F3F7C5-9D2B-4319-90A3-8C68948D5B0F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F31BC17E-D96E-4D2B-9E7C-A48530E202F0}" type="presOf" srcId="{3FC10872-C2D9-4A2A-BF1C-BC4E7C0E9D2C}" destId="{DB4ECEBF-DCCC-4264-A2DB-7B7881F559A7}" srcOrd="0" destOrd="0" presId="urn:microsoft.com/office/officeart/2005/8/layout/list1"/>
    <dgm:cxn modelId="{650BA146-6746-4E96-8444-6EB999CB9941}" type="presOf" srcId="{FF055DC3-30AD-4639-84E9-AF4F53944F34}" destId="{94B4D7B9-37FE-4B36-9720-423ED547D5D8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413456A7-A013-49E0-BEF0-E409A4F14375}" type="presOf" srcId="{0F2C9536-6D4F-4426-94B5-F2180AB17029}" destId="{A98CC3BD-D5C7-4576-8DE8-CB82A9570ABD}" srcOrd="0" destOrd="0" presId="urn:microsoft.com/office/officeart/2005/8/layout/list1"/>
    <dgm:cxn modelId="{EA23E2A6-E470-4383-8F91-38374ADCAD09}" type="presOf" srcId="{CD7F67CD-8343-4020-A978-7838D0A6CCE2}" destId="{CD2AFBA2-B928-4B29-B71F-13E77B139649}" srcOrd="0" destOrd="0" presId="urn:microsoft.com/office/officeart/2005/8/layout/list1"/>
    <dgm:cxn modelId="{9F375938-1E30-4DA6-A2F7-D0E2DEBEADED}" type="presOf" srcId="{3FC10872-C2D9-4A2A-BF1C-BC4E7C0E9D2C}" destId="{2C1F9947-174E-44DD-B17F-45B8AB7CD9FB}" srcOrd="1" destOrd="0" presId="urn:microsoft.com/office/officeart/2005/8/layout/list1"/>
    <dgm:cxn modelId="{38F95AB5-841A-4F15-AE69-E3C38CCE26EC}" type="presParOf" srcId="{A98CC3BD-D5C7-4576-8DE8-CB82A9570ABD}" destId="{5F0B54BA-A237-4A87-AEC9-38AE07DB240C}" srcOrd="0" destOrd="0" presId="urn:microsoft.com/office/officeart/2005/8/layout/list1"/>
    <dgm:cxn modelId="{0B3FC6BB-27C4-4CA3-979C-4E3CA6E19C62}" type="presParOf" srcId="{5F0B54BA-A237-4A87-AEC9-38AE07DB240C}" destId="{CD2AFBA2-B928-4B29-B71F-13E77B139649}" srcOrd="0" destOrd="0" presId="urn:microsoft.com/office/officeart/2005/8/layout/list1"/>
    <dgm:cxn modelId="{80248589-A332-444D-947D-142AE606BA35}" type="presParOf" srcId="{5F0B54BA-A237-4A87-AEC9-38AE07DB240C}" destId="{4A48A46D-82C5-4390-9817-BD8637BD69AB}" srcOrd="1" destOrd="0" presId="urn:microsoft.com/office/officeart/2005/8/layout/list1"/>
    <dgm:cxn modelId="{2E14301F-4DF1-490D-8A78-F4E2708E1DBC}" type="presParOf" srcId="{A98CC3BD-D5C7-4576-8DE8-CB82A9570ABD}" destId="{F71BD90A-42FF-4CD6-81B6-AC5864F0B7BA}" srcOrd="1" destOrd="0" presId="urn:microsoft.com/office/officeart/2005/8/layout/list1"/>
    <dgm:cxn modelId="{702BA899-F397-4730-B41A-05ECC07D0325}" type="presParOf" srcId="{A98CC3BD-D5C7-4576-8DE8-CB82A9570ABD}" destId="{56DC136E-E733-433F-9137-DDA192689F0E}" srcOrd="2" destOrd="0" presId="urn:microsoft.com/office/officeart/2005/8/layout/list1"/>
    <dgm:cxn modelId="{D33D2C0E-C84E-4BF1-80E4-F9737B3191D3}" type="presParOf" srcId="{A98CC3BD-D5C7-4576-8DE8-CB82A9570ABD}" destId="{CEDD6CFA-D93E-47B4-A69B-ACE626C1E176}" srcOrd="3" destOrd="0" presId="urn:microsoft.com/office/officeart/2005/8/layout/list1"/>
    <dgm:cxn modelId="{B45FF9CF-1806-46F5-93F1-B45203D32C95}" type="presParOf" srcId="{A98CC3BD-D5C7-4576-8DE8-CB82A9570ABD}" destId="{A988D1F8-D743-4BC1-B662-AAA88E04DFBF}" srcOrd="4" destOrd="0" presId="urn:microsoft.com/office/officeart/2005/8/layout/list1"/>
    <dgm:cxn modelId="{C11C0485-007D-454B-A006-8839197D1177}" type="presParOf" srcId="{A988D1F8-D743-4BC1-B662-AAA88E04DFBF}" destId="{29BF69DE-4B51-44FF-8A54-6C39B608AEF4}" srcOrd="0" destOrd="0" presId="urn:microsoft.com/office/officeart/2005/8/layout/list1"/>
    <dgm:cxn modelId="{1191C576-E5FB-4BEB-8841-1400823548D1}" type="presParOf" srcId="{A988D1F8-D743-4BC1-B662-AAA88E04DFBF}" destId="{FD197E82-61DC-44C8-971C-01DE0855EFA4}" srcOrd="1" destOrd="0" presId="urn:microsoft.com/office/officeart/2005/8/layout/list1"/>
    <dgm:cxn modelId="{8BD1B7D5-D822-4E39-85D6-F9620D00D4A9}" type="presParOf" srcId="{A98CC3BD-D5C7-4576-8DE8-CB82A9570ABD}" destId="{6CF2D6FC-C740-4225-A7A0-B39073CD5F9D}" srcOrd="5" destOrd="0" presId="urn:microsoft.com/office/officeart/2005/8/layout/list1"/>
    <dgm:cxn modelId="{1F191813-2511-42DC-9E47-4CEA75997DC9}" type="presParOf" srcId="{A98CC3BD-D5C7-4576-8DE8-CB82A9570ABD}" destId="{22F62A67-B543-45FE-B343-A5FDB413A9BB}" srcOrd="6" destOrd="0" presId="urn:microsoft.com/office/officeart/2005/8/layout/list1"/>
    <dgm:cxn modelId="{6385534D-7174-457B-99EA-0EF3BAF9FF40}" type="presParOf" srcId="{A98CC3BD-D5C7-4576-8DE8-CB82A9570ABD}" destId="{892D3DF9-AD6F-4E5F-AA3A-8514A2D0ADB7}" srcOrd="7" destOrd="0" presId="urn:microsoft.com/office/officeart/2005/8/layout/list1"/>
    <dgm:cxn modelId="{A18096E2-2A54-4B20-AC76-103524E79CB1}" type="presParOf" srcId="{A98CC3BD-D5C7-4576-8DE8-CB82A9570ABD}" destId="{C7CE3A58-BB15-4EE4-ADB1-7C0885AE67E5}" srcOrd="8" destOrd="0" presId="urn:microsoft.com/office/officeart/2005/8/layout/list1"/>
    <dgm:cxn modelId="{207916D0-EADF-4E46-8917-89F8C058EFBC}" type="presParOf" srcId="{C7CE3A58-BB15-4EE4-ADB1-7C0885AE67E5}" destId="{40F3F7C5-9D2B-4319-90A3-8C68948D5B0F}" srcOrd="0" destOrd="0" presId="urn:microsoft.com/office/officeart/2005/8/layout/list1"/>
    <dgm:cxn modelId="{D64335A0-3170-40F0-99B0-78D0715C3705}" type="presParOf" srcId="{C7CE3A58-BB15-4EE4-ADB1-7C0885AE67E5}" destId="{0BA6B3C1-E90C-4523-8664-1B8908E2D457}" srcOrd="1" destOrd="0" presId="urn:microsoft.com/office/officeart/2005/8/layout/list1"/>
    <dgm:cxn modelId="{7FC30092-B4AA-4AF4-B9BE-DB4BCDBB049B}" type="presParOf" srcId="{A98CC3BD-D5C7-4576-8DE8-CB82A9570ABD}" destId="{FAA57591-A42F-44A2-964A-CBBD43B625ED}" srcOrd="9" destOrd="0" presId="urn:microsoft.com/office/officeart/2005/8/layout/list1"/>
    <dgm:cxn modelId="{1AB749C8-B305-40E2-A449-45878ED744A0}" type="presParOf" srcId="{A98CC3BD-D5C7-4576-8DE8-CB82A9570ABD}" destId="{15D1FFE7-BD57-48C8-B6C8-CE5980F18D1F}" srcOrd="10" destOrd="0" presId="urn:microsoft.com/office/officeart/2005/8/layout/list1"/>
    <dgm:cxn modelId="{F4552454-6C63-42CC-8757-44F684529DC7}" type="presParOf" srcId="{A98CC3BD-D5C7-4576-8DE8-CB82A9570ABD}" destId="{30CA39D3-2F9D-457A-8D00-6DAB040A22F4}" srcOrd="11" destOrd="0" presId="urn:microsoft.com/office/officeart/2005/8/layout/list1"/>
    <dgm:cxn modelId="{C0A3FEE6-2CCD-4237-AE80-612F182A86A2}" type="presParOf" srcId="{A98CC3BD-D5C7-4576-8DE8-CB82A9570ABD}" destId="{CA8EB3A2-850A-4A61-B78D-F82CE41F47AE}" srcOrd="12" destOrd="0" presId="urn:microsoft.com/office/officeart/2005/8/layout/list1"/>
    <dgm:cxn modelId="{1F60EE42-8555-41B2-A041-6C50FC945C39}" type="presParOf" srcId="{CA8EB3A2-850A-4A61-B78D-F82CE41F47AE}" destId="{94B4D7B9-37FE-4B36-9720-423ED547D5D8}" srcOrd="0" destOrd="0" presId="urn:microsoft.com/office/officeart/2005/8/layout/list1"/>
    <dgm:cxn modelId="{68E29A8D-F036-4AAC-BE37-C4244E8C68AA}" type="presParOf" srcId="{CA8EB3A2-850A-4A61-B78D-F82CE41F47AE}" destId="{7D560F38-1867-4903-8233-AF52AA371109}" srcOrd="1" destOrd="0" presId="urn:microsoft.com/office/officeart/2005/8/layout/list1"/>
    <dgm:cxn modelId="{CB90A963-1ACA-4DE3-BB3F-5015B6223F24}" type="presParOf" srcId="{A98CC3BD-D5C7-4576-8DE8-CB82A9570ABD}" destId="{D6636D13-B7A5-4524-9333-CA480256A07F}" srcOrd="13" destOrd="0" presId="urn:microsoft.com/office/officeart/2005/8/layout/list1"/>
    <dgm:cxn modelId="{10487BB9-6A04-4E54-B63C-26F1A2F90E8F}" type="presParOf" srcId="{A98CC3BD-D5C7-4576-8DE8-CB82A9570ABD}" destId="{5C133817-AC1A-4DCE-B6EA-1DC544BFE5FE}" srcOrd="14" destOrd="0" presId="urn:microsoft.com/office/officeart/2005/8/layout/list1"/>
    <dgm:cxn modelId="{38764118-F2E7-4B3A-86FB-A4CADD45EE3C}" type="presParOf" srcId="{A98CC3BD-D5C7-4576-8DE8-CB82A9570ABD}" destId="{A62E210A-AB63-487F-B902-17D1F941111B}" srcOrd="15" destOrd="0" presId="urn:microsoft.com/office/officeart/2005/8/layout/list1"/>
    <dgm:cxn modelId="{6A5C7F7A-5B9F-40A7-BC3D-6C0DB565D56C}" type="presParOf" srcId="{A98CC3BD-D5C7-4576-8DE8-CB82A9570ABD}" destId="{6EC3DBB0-9671-4425-932A-2AB049D8EE82}" srcOrd="16" destOrd="0" presId="urn:microsoft.com/office/officeart/2005/8/layout/list1"/>
    <dgm:cxn modelId="{1B4B4EF0-832C-4299-B9F0-A62781F59D87}" type="presParOf" srcId="{6EC3DBB0-9671-4425-932A-2AB049D8EE82}" destId="{DB4ECEBF-DCCC-4264-A2DB-7B7881F559A7}" srcOrd="0" destOrd="0" presId="urn:microsoft.com/office/officeart/2005/8/layout/list1"/>
    <dgm:cxn modelId="{072A1768-7C23-47EA-804C-F75210270B33}" type="presParOf" srcId="{6EC3DBB0-9671-4425-932A-2AB049D8EE82}" destId="{2C1F9947-174E-44DD-B17F-45B8AB7CD9FB}" srcOrd="1" destOrd="0" presId="urn:microsoft.com/office/officeart/2005/8/layout/list1"/>
    <dgm:cxn modelId="{36663340-F577-40ED-B49C-117A0326A12F}" type="presParOf" srcId="{A98CC3BD-D5C7-4576-8DE8-CB82A9570ABD}" destId="{5B1F8390-DB4B-4190-B611-A42EDB875854}" srcOrd="17" destOrd="0" presId="urn:microsoft.com/office/officeart/2005/8/layout/list1"/>
    <dgm:cxn modelId="{0E4D84CA-FEB7-44B3-ACD9-CD74FF7C63F4}" type="presParOf" srcId="{A98CC3BD-D5C7-4576-8DE8-CB82A9570ABD}" destId="{81DE2611-5949-4CE4-84AE-A74CA49C78C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внедрение системы аттестации руководителей общеобразовательных организаций: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педагогических работников системы общего, дополнительного и профессионального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образования, повысивших уровень профессионального мастерства в форматах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непрерывного образования: </a:t>
          </a:r>
          <a:r>
            <a:rPr lang="ru-RU" sz="18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50%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учителей в возрасте до 35 лет, которые вовлечены в различные формы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поддержки и сопровождения в первые три года работы: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3" custScaleX="128047" custScaleY="130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3" custScaleX="128280" custScaleY="1499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3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556B56-8276-42B7-A9F6-449CE77A629A}" type="presOf" srcId="{CD7F67CD-8343-4020-A978-7838D0A6CCE2}" destId="{4A48A46D-82C5-4390-9817-BD8637BD69AB}" srcOrd="1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82B79D73-E8A5-4A72-876F-F45CB44AD231}" type="presOf" srcId="{0F2C9536-6D4F-4426-94B5-F2180AB17029}" destId="{A98CC3BD-D5C7-4576-8DE8-CB82A9570ABD}" srcOrd="0" destOrd="0" presId="urn:microsoft.com/office/officeart/2005/8/layout/list1"/>
    <dgm:cxn modelId="{17814F33-FB34-47D1-9C6F-A49082FCBED5}" type="presOf" srcId="{914B8CA4-8CC3-4E92-91B6-E76973D4F05D}" destId="{40F3F7C5-9D2B-4319-90A3-8C68948D5B0F}" srcOrd="0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1B33ECD3-DEED-4889-8502-A75D1610E8DC}" type="presOf" srcId="{CD7F67CD-8343-4020-A978-7838D0A6CCE2}" destId="{CD2AFBA2-B928-4B29-B71F-13E77B139649}" srcOrd="0" destOrd="0" presId="urn:microsoft.com/office/officeart/2005/8/layout/list1"/>
    <dgm:cxn modelId="{66F02E3F-6281-47E3-9A5D-7D0DEE2B3750}" type="presOf" srcId="{914B8CA4-8CC3-4E92-91B6-E76973D4F05D}" destId="{0BA6B3C1-E90C-4523-8664-1B8908E2D457}" srcOrd="1" destOrd="0" presId="urn:microsoft.com/office/officeart/2005/8/layout/list1"/>
    <dgm:cxn modelId="{A4779E6D-A628-49CB-A463-15C2A75E6669}" type="presOf" srcId="{87F6C740-11BD-4749-B05B-5033A5D1F75E}" destId="{FD197E82-61DC-44C8-971C-01DE0855EFA4}" srcOrd="1" destOrd="0" presId="urn:microsoft.com/office/officeart/2005/8/layout/list1"/>
    <dgm:cxn modelId="{12AA32F5-D76F-4934-B577-CA76BC92B823}" type="presOf" srcId="{87F6C740-11BD-4749-B05B-5033A5D1F75E}" destId="{29BF69DE-4B51-44FF-8A54-6C39B608AEF4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E1DA9DAE-D4F5-4105-90C0-49EADF7EECE4}" type="presParOf" srcId="{A98CC3BD-D5C7-4576-8DE8-CB82A9570ABD}" destId="{5F0B54BA-A237-4A87-AEC9-38AE07DB240C}" srcOrd="0" destOrd="0" presId="urn:microsoft.com/office/officeart/2005/8/layout/list1"/>
    <dgm:cxn modelId="{947E9F13-E511-4E5E-9441-B0244B1311A5}" type="presParOf" srcId="{5F0B54BA-A237-4A87-AEC9-38AE07DB240C}" destId="{CD2AFBA2-B928-4B29-B71F-13E77B139649}" srcOrd="0" destOrd="0" presId="urn:microsoft.com/office/officeart/2005/8/layout/list1"/>
    <dgm:cxn modelId="{3CA7070A-F00D-4E02-8DCA-864666AECD93}" type="presParOf" srcId="{5F0B54BA-A237-4A87-AEC9-38AE07DB240C}" destId="{4A48A46D-82C5-4390-9817-BD8637BD69AB}" srcOrd="1" destOrd="0" presId="urn:microsoft.com/office/officeart/2005/8/layout/list1"/>
    <dgm:cxn modelId="{1665233F-7BB5-40FB-944A-5FE9F87B68D1}" type="presParOf" srcId="{A98CC3BD-D5C7-4576-8DE8-CB82A9570ABD}" destId="{F71BD90A-42FF-4CD6-81B6-AC5864F0B7BA}" srcOrd="1" destOrd="0" presId="urn:microsoft.com/office/officeart/2005/8/layout/list1"/>
    <dgm:cxn modelId="{D4DD074F-3F9D-4F66-8AC4-D5DFFE113587}" type="presParOf" srcId="{A98CC3BD-D5C7-4576-8DE8-CB82A9570ABD}" destId="{56DC136E-E733-433F-9137-DDA192689F0E}" srcOrd="2" destOrd="0" presId="urn:microsoft.com/office/officeart/2005/8/layout/list1"/>
    <dgm:cxn modelId="{51D44137-5A0A-4A5E-AFA4-0A5052867258}" type="presParOf" srcId="{A98CC3BD-D5C7-4576-8DE8-CB82A9570ABD}" destId="{CEDD6CFA-D93E-47B4-A69B-ACE626C1E176}" srcOrd="3" destOrd="0" presId="urn:microsoft.com/office/officeart/2005/8/layout/list1"/>
    <dgm:cxn modelId="{6E678DF0-4094-4A5E-90C6-69CBEB0EA117}" type="presParOf" srcId="{A98CC3BD-D5C7-4576-8DE8-CB82A9570ABD}" destId="{A988D1F8-D743-4BC1-B662-AAA88E04DFBF}" srcOrd="4" destOrd="0" presId="urn:microsoft.com/office/officeart/2005/8/layout/list1"/>
    <dgm:cxn modelId="{B7A5ABD5-C6E4-482D-A94A-8C1D67012081}" type="presParOf" srcId="{A988D1F8-D743-4BC1-B662-AAA88E04DFBF}" destId="{29BF69DE-4B51-44FF-8A54-6C39B608AEF4}" srcOrd="0" destOrd="0" presId="urn:microsoft.com/office/officeart/2005/8/layout/list1"/>
    <dgm:cxn modelId="{DEC00BB2-0031-4443-9C72-DDFEB840747F}" type="presParOf" srcId="{A988D1F8-D743-4BC1-B662-AAA88E04DFBF}" destId="{FD197E82-61DC-44C8-971C-01DE0855EFA4}" srcOrd="1" destOrd="0" presId="urn:microsoft.com/office/officeart/2005/8/layout/list1"/>
    <dgm:cxn modelId="{FF421C6B-34A2-4C1D-8D0C-0BAC3EB724C0}" type="presParOf" srcId="{A98CC3BD-D5C7-4576-8DE8-CB82A9570ABD}" destId="{6CF2D6FC-C740-4225-A7A0-B39073CD5F9D}" srcOrd="5" destOrd="0" presId="urn:microsoft.com/office/officeart/2005/8/layout/list1"/>
    <dgm:cxn modelId="{2C150DD9-E661-4ABE-BE26-924213075CB8}" type="presParOf" srcId="{A98CC3BD-D5C7-4576-8DE8-CB82A9570ABD}" destId="{22F62A67-B543-45FE-B343-A5FDB413A9BB}" srcOrd="6" destOrd="0" presId="urn:microsoft.com/office/officeart/2005/8/layout/list1"/>
    <dgm:cxn modelId="{D3E9FBD1-9842-4EED-BF08-5DBDBB447231}" type="presParOf" srcId="{A98CC3BD-D5C7-4576-8DE8-CB82A9570ABD}" destId="{892D3DF9-AD6F-4E5F-AA3A-8514A2D0ADB7}" srcOrd="7" destOrd="0" presId="urn:microsoft.com/office/officeart/2005/8/layout/list1"/>
    <dgm:cxn modelId="{65AC87A4-A130-48E4-800D-9595A5769F48}" type="presParOf" srcId="{A98CC3BD-D5C7-4576-8DE8-CB82A9570ABD}" destId="{C7CE3A58-BB15-4EE4-ADB1-7C0885AE67E5}" srcOrd="8" destOrd="0" presId="urn:microsoft.com/office/officeart/2005/8/layout/list1"/>
    <dgm:cxn modelId="{DB08C208-7B11-4684-B59B-5F06D59A53BD}" type="presParOf" srcId="{C7CE3A58-BB15-4EE4-ADB1-7C0885AE67E5}" destId="{40F3F7C5-9D2B-4319-90A3-8C68948D5B0F}" srcOrd="0" destOrd="0" presId="urn:microsoft.com/office/officeart/2005/8/layout/list1"/>
    <dgm:cxn modelId="{4D215749-941A-4FCC-B13B-3D3F1F21D811}" type="presParOf" srcId="{C7CE3A58-BB15-4EE4-ADB1-7C0885AE67E5}" destId="{0BA6B3C1-E90C-4523-8664-1B8908E2D457}" srcOrd="1" destOrd="0" presId="urn:microsoft.com/office/officeart/2005/8/layout/list1"/>
    <dgm:cxn modelId="{E5D65A87-136A-4ACD-BEA3-A5ABB497B296}" type="presParOf" srcId="{A98CC3BD-D5C7-4576-8DE8-CB82A9570ABD}" destId="{FAA57591-A42F-44A2-964A-CBBD43B625ED}" srcOrd="9" destOrd="0" presId="urn:microsoft.com/office/officeart/2005/8/layout/list1"/>
    <dgm:cxn modelId="{315934F4-5D0E-4AB4-9CEB-4C2A72225A11}" type="presParOf" srcId="{A98CC3BD-D5C7-4576-8DE8-CB82A9570ABD}" destId="{15D1FFE7-BD57-48C8-B6C8-CE5980F18D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36E-E733-433F-9137-DDA192689F0E}">
      <dsp:nvSpPr>
        <dsp:cNvPr id="0" name=""/>
        <dsp:cNvSpPr/>
      </dsp:nvSpPr>
      <dsp:spPr>
        <a:xfrm>
          <a:off x="0" y="658219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8A46D-82C5-4390-9817-BD8637BD69AB}">
      <dsp:nvSpPr>
        <dsp:cNvPr id="0" name=""/>
        <dsp:cNvSpPr/>
      </dsp:nvSpPr>
      <dsp:spPr>
        <a:xfrm>
          <a:off x="576314" y="128137"/>
          <a:ext cx="10331355" cy="6924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возможность изучать предметную область «Технология» и другие </a:t>
          </a:r>
        </a:p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предметные области на высокооснащенных ученико-местах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0116" y="161939"/>
        <a:ext cx="10263751" cy="624838"/>
      </dsp:txXfrm>
    </dsp:sp>
    <dsp:sp modelId="{22F62A67-B543-45FE-B343-A5FDB413A9BB}">
      <dsp:nvSpPr>
        <dsp:cNvPr id="0" name=""/>
        <dsp:cNvSpPr/>
      </dsp:nvSpPr>
      <dsp:spPr>
        <a:xfrm>
          <a:off x="0" y="1527402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97E82-61DC-44C8-971C-01DE0855EFA4}">
      <dsp:nvSpPr>
        <dsp:cNvPr id="0" name=""/>
        <dsp:cNvSpPr/>
      </dsp:nvSpPr>
      <dsp:spPr>
        <a:xfrm>
          <a:off x="576314" y="994819"/>
          <a:ext cx="10350154" cy="6949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модернизация системы повышения квалификации учителей предметной области «Технология»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10238" y="1028743"/>
        <a:ext cx="10282306" cy="627095"/>
      </dsp:txXfrm>
    </dsp:sp>
    <dsp:sp modelId="{15D1FFE7-BD57-48C8-B6C8-CE5980F18D1F}">
      <dsp:nvSpPr>
        <dsp:cNvPr id="0" name=""/>
        <dsp:cNvSpPr/>
      </dsp:nvSpPr>
      <dsp:spPr>
        <a:xfrm>
          <a:off x="0" y="2457194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B3C1-E90C-4523-8664-1B8908E2D457}">
      <dsp:nvSpPr>
        <dsp:cNvPr id="0" name=""/>
        <dsp:cNvSpPr/>
      </dsp:nvSpPr>
      <dsp:spPr>
        <a:xfrm>
          <a:off x="576314" y="1864002"/>
          <a:ext cx="10339262" cy="7555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внедрение обновленных основных общеобразовательных программ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13197" y="1900885"/>
        <a:ext cx="10265496" cy="681786"/>
      </dsp:txXfrm>
    </dsp:sp>
    <dsp:sp modelId="{5C133817-AC1A-4DCE-B6EA-1DC544BFE5FE}">
      <dsp:nvSpPr>
        <dsp:cNvPr id="0" name=""/>
        <dsp:cNvSpPr/>
      </dsp:nvSpPr>
      <dsp:spPr>
        <a:xfrm>
          <a:off x="0" y="3234098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60F38-1867-4903-8233-AF52AA371109}">
      <dsp:nvSpPr>
        <dsp:cNvPr id="0" name=""/>
        <dsp:cNvSpPr/>
      </dsp:nvSpPr>
      <dsp:spPr>
        <a:xfrm>
          <a:off x="576314" y="2793794"/>
          <a:ext cx="10346201" cy="6026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развитие наставничества в общеобразовательных организациях</a:t>
          </a:r>
        </a:p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05734" y="2823214"/>
        <a:ext cx="10287361" cy="543824"/>
      </dsp:txXfrm>
    </dsp:sp>
    <dsp:sp modelId="{FD1ECC1E-8DBB-48B5-AE2B-B7F40CCEB134}">
      <dsp:nvSpPr>
        <dsp:cNvPr id="0" name=""/>
        <dsp:cNvSpPr/>
      </dsp:nvSpPr>
      <dsp:spPr>
        <a:xfrm>
          <a:off x="0" y="4072368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18E2E-C464-4F97-A579-702232B93E29}">
      <dsp:nvSpPr>
        <dsp:cNvPr id="0" name=""/>
        <dsp:cNvSpPr/>
      </dsp:nvSpPr>
      <dsp:spPr>
        <a:xfrm>
          <a:off x="576314" y="3570698"/>
          <a:ext cx="10331435" cy="6640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реализация программ общего образования в сетевой форме </a:t>
          </a:r>
        </a:p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общеобразовательных организаций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08729" y="3603113"/>
        <a:ext cx="10266605" cy="599199"/>
      </dsp:txXfrm>
    </dsp:sp>
    <dsp:sp modelId="{81DE2611-5949-4CE4-84AE-A74CA49C78C3}">
      <dsp:nvSpPr>
        <dsp:cNvPr id="0" name=""/>
        <dsp:cNvSpPr/>
      </dsp:nvSpPr>
      <dsp:spPr>
        <a:xfrm>
          <a:off x="0" y="5214826"/>
          <a:ext cx="11526298" cy="277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F9947-174E-44DD-B17F-45B8AB7CD9FB}">
      <dsp:nvSpPr>
        <dsp:cNvPr id="0" name=""/>
        <dsp:cNvSpPr/>
      </dsp:nvSpPr>
      <dsp:spPr>
        <a:xfrm>
          <a:off x="575752" y="4408968"/>
          <a:ext cx="10299341" cy="1032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вовлечение общественно-деловых объединений и представителей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работодателей в принятие решений по вопросам управления общеобразовательной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организацией </a:t>
          </a:r>
          <a:r>
            <a:rPr lang="ru-RU" sz="1800" b="1" u="none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 общеобразовательных организаций</a:t>
          </a:r>
          <a:endParaRPr lang="ru-RU" sz="1800" b="1" u="none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6134" y="4459350"/>
        <a:ext cx="10198577" cy="931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36E-E733-433F-9137-DDA192689F0E}">
      <dsp:nvSpPr>
        <dsp:cNvPr id="0" name=""/>
        <dsp:cNvSpPr/>
      </dsp:nvSpPr>
      <dsp:spPr>
        <a:xfrm>
          <a:off x="0" y="700752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8A46D-82C5-4390-9817-BD8637BD69AB}">
      <dsp:nvSpPr>
        <dsp:cNvPr id="0" name=""/>
        <dsp:cNvSpPr/>
      </dsp:nvSpPr>
      <dsp:spPr>
        <a:xfrm>
          <a:off x="576314" y="96338"/>
          <a:ext cx="10331355" cy="8110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обновление материально-технической базы для занятий физической культурой </a:t>
          </a:r>
        </a:p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 спортом в общеобразовательных организациях, расположенных в сельской</a:t>
          </a:r>
        </a:p>
        <a:p>
          <a:pPr lvl="0" algn="l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местности,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ежегодно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5906" y="135930"/>
        <a:ext cx="10252171" cy="731869"/>
      </dsp:txXfrm>
    </dsp:sp>
    <dsp:sp modelId="{22F62A67-B543-45FE-B343-A5FDB413A9BB}">
      <dsp:nvSpPr>
        <dsp:cNvPr id="0" name=""/>
        <dsp:cNvSpPr/>
      </dsp:nvSpPr>
      <dsp:spPr>
        <a:xfrm>
          <a:off x="0" y="1610743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97E82-61DC-44C8-971C-01DE0855EFA4}">
      <dsp:nvSpPr>
        <dsp:cNvPr id="0" name=""/>
        <dsp:cNvSpPr/>
      </dsp:nvSpPr>
      <dsp:spPr>
        <a:xfrm>
          <a:off x="576314" y="1129152"/>
          <a:ext cx="10350154" cy="6882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увеличение охвата детей с ограниченными возможностями дополнительными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общеобразовательными программами: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до 70% в 2024 году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09911" y="1162749"/>
        <a:ext cx="10282960" cy="621037"/>
      </dsp:txXfrm>
    </dsp:sp>
    <dsp:sp modelId="{15D1FFE7-BD57-48C8-B6C8-CE5980F18D1F}">
      <dsp:nvSpPr>
        <dsp:cNvPr id="0" name=""/>
        <dsp:cNvSpPr/>
      </dsp:nvSpPr>
      <dsp:spPr>
        <a:xfrm>
          <a:off x="0" y="2443595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B3C1-E90C-4523-8664-1B8908E2D457}">
      <dsp:nvSpPr>
        <dsp:cNvPr id="0" name=""/>
        <dsp:cNvSpPr/>
      </dsp:nvSpPr>
      <dsp:spPr>
        <a:xfrm>
          <a:off x="576314" y="2039143"/>
          <a:ext cx="10339262" cy="6110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развитие наставничества в организациях, осуществляющих деятельность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дополнительным общеобразовательным программам: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06145" y="2068974"/>
        <a:ext cx="10279600" cy="551430"/>
      </dsp:txXfrm>
    </dsp:sp>
    <dsp:sp modelId="{5C133817-AC1A-4DCE-B6EA-1DC544BFE5FE}">
      <dsp:nvSpPr>
        <dsp:cNvPr id="0" name=""/>
        <dsp:cNvSpPr/>
      </dsp:nvSpPr>
      <dsp:spPr>
        <a:xfrm>
          <a:off x="0" y="3487613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60F38-1867-4903-8233-AF52AA371109}">
      <dsp:nvSpPr>
        <dsp:cNvPr id="0" name=""/>
        <dsp:cNvSpPr/>
      </dsp:nvSpPr>
      <dsp:spPr>
        <a:xfrm>
          <a:off x="576314" y="2871995"/>
          <a:ext cx="10346201" cy="8222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внедрение механизма вовлечения общественно-деловых объединений и представителей работодателей в принятие решений по вопросам управления общеобразовательной организацией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к 2020 году 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16453" y="2912134"/>
        <a:ext cx="10265923" cy="741979"/>
      </dsp:txXfrm>
    </dsp:sp>
    <dsp:sp modelId="{FD1ECC1E-8DBB-48B5-AE2B-B7F40CCEB134}">
      <dsp:nvSpPr>
        <dsp:cNvPr id="0" name=""/>
        <dsp:cNvSpPr/>
      </dsp:nvSpPr>
      <dsp:spPr>
        <a:xfrm>
          <a:off x="0" y="4835309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18E2E-C464-4F97-A579-702232B93E29}">
      <dsp:nvSpPr>
        <dsp:cNvPr id="0" name=""/>
        <dsp:cNvSpPr/>
      </dsp:nvSpPr>
      <dsp:spPr>
        <a:xfrm>
          <a:off x="576314" y="3916013"/>
          <a:ext cx="10331435" cy="11259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предоставление обучающимся 5-11 классов возможности освоения основных общеобразовательных программ по индивидуальному учебному плану, в том числе в сетевой форме, с зачетом результатов освоения ими дополнительных общеобразовательных программ и программ профессионального обучения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</a:t>
          </a:r>
          <a:endParaRPr lang="ru-RU" sz="16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31278" y="3970977"/>
        <a:ext cx="10221507" cy="1016007"/>
      </dsp:txXfrm>
    </dsp:sp>
    <dsp:sp modelId="{81DE2611-5949-4CE4-84AE-A74CA49C78C3}">
      <dsp:nvSpPr>
        <dsp:cNvPr id="0" name=""/>
        <dsp:cNvSpPr/>
      </dsp:nvSpPr>
      <dsp:spPr>
        <a:xfrm>
          <a:off x="0" y="5452020"/>
          <a:ext cx="11526298" cy="352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F9947-174E-44DD-B17F-45B8AB7CD9FB}">
      <dsp:nvSpPr>
        <dsp:cNvPr id="0" name=""/>
        <dsp:cNvSpPr/>
      </dsp:nvSpPr>
      <dsp:spPr>
        <a:xfrm>
          <a:off x="576314" y="5263709"/>
          <a:ext cx="10309409" cy="4762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совершенствование целевой модели развития региональных систем дополнительного образования детей </a:t>
          </a:r>
          <a:r>
            <a:rPr lang="ru-RU" sz="1800" b="1" u="none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</a:t>
          </a:r>
          <a:endParaRPr lang="ru-RU" sz="1800" b="1" u="none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9562" y="5286957"/>
        <a:ext cx="10262913" cy="429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36E-E733-433F-9137-DDA192689F0E}">
      <dsp:nvSpPr>
        <dsp:cNvPr id="0" name=""/>
        <dsp:cNvSpPr/>
      </dsp:nvSpPr>
      <dsp:spPr>
        <a:xfrm>
          <a:off x="0" y="653786"/>
          <a:ext cx="11526298" cy="529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8A46D-82C5-4390-9817-BD8637BD69AB}">
      <dsp:nvSpPr>
        <dsp:cNvPr id="0" name=""/>
        <dsp:cNvSpPr/>
      </dsp:nvSpPr>
      <dsp:spPr>
        <a:xfrm>
          <a:off x="576314" y="3899"/>
          <a:ext cx="10331355" cy="9598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внедрена целевая модель цифровой образовательной среды в общеобразовательных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организациях и профессиональных образовательных организациях: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u="none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 2024 году – в 105 образовательных организациях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3170" y="50755"/>
        <a:ext cx="10237643" cy="866134"/>
      </dsp:txXfrm>
    </dsp:sp>
    <dsp:sp modelId="{22F62A67-B543-45FE-B343-A5FDB413A9BB}">
      <dsp:nvSpPr>
        <dsp:cNvPr id="0" name=""/>
        <dsp:cNvSpPr/>
      </dsp:nvSpPr>
      <dsp:spPr>
        <a:xfrm>
          <a:off x="0" y="2018772"/>
          <a:ext cx="11526298" cy="529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97E82-61DC-44C8-971C-01DE0855EFA4}">
      <dsp:nvSpPr>
        <dsp:cNvPr id="0" name=""/>
        <dsp:cNvSpPr/>
      </dsp:nvSpPr>
      <dsp:spPr>
        <a:xfrm>
          <a:off x="576314" y="1296386"/>
          <a:ext cx="10350154" cy="10323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образовательных организаций, реализующих основные и (или)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дополнительные общеобразовательные программы, обновивших информационное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наполнение и функциональные возможности открытых и общедоступных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информационных ресурсов (официальных сайтов в сети «Интернет»: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– 100%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26709" y="1346781"/>
        <a:ext cx="10249364" cy="931556"/>
      </dsp:txXfrm>
    </dsp:sp>
    <dsp:sp modelId="{15D1FFE7-BD57-48C8-B6C8-CE5980F18D1F}">
      <dsp:nvSpPr>
        <dsp:cNvPr id="0" name=""/>
        <dsp:cNvSpPr/>
      </dsp:nvSpPr>
      <dsp:spPr>
        <a:xfrm>
          <a:off x="0" y="3268051"/>
          <a:ext cx="11526298" cy="529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B3C1-E90C-4523-8664-1B8908E2D457}">
      <dsp:nvSpPr>
        <dsp:cNvPr id="0" name=""/>
        <dsp:cNvSpPr/>
      </dsp:nvSpPr>
      <dsp:spPr>
        <a:xfrm>
          <a:off x="576314" y="2661372"/>
          <a:ext cx="10339262" cy="9166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число детей, обучающихся в 25% общеобразовательных организаций, в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образовательные программы которых внедрены современные цифровые технологии: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1,2 тыс. чел.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21061" y="2706119"/>
        <a:ext cx="10249768" cy="827144"/>
      </dsp:txXfrm>
    </dsp:sp>
    <dsp:sp modelId="{5C133817-AC1A-4DCE-B6EA-1DC544BFE5FE}">
      <dsp:nvSpPr>
        <dsp:cNvPr id="0" name=""/>
        <dsp:cNvSpPr/>
      </dsp:nvSpPr>
      <dsp:spPr>
        <a:xfrm>
          <a:off x="0" y="4402353"/>
          <a:ext cx="11526298" cy="529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60F38-1867-4903-8233-AF52AA371109}">
      <dsp:nvSpPr>
        <dsp:cNvPr id="0" name=""/>
        <dsp:cNvSpPr/>
      </dsp:nvSpPr>
      <dsp:spPr>
        <a:xfrm>
          <a:off x="576314" y="3910651"/>
          <a:ext cx="10346201" cy="8016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педагогов Ярославской области, применяющих в образовательном процессе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цифровые образовательные ресурсы информационного портала «Российская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электронная школа»: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25%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15448" y="3949785"/>
        <a:ext cx="10267933" cy="723393"/>
      </dsp:txXfrm>
    </dsp:sp>
    <dsp:sp modelId="{81DE2611-5949-4CE4-84AE-A74CA49C78C3}">
      <dsp:nvSpPr>
        <dsp:cNvPr id="0" name=""/>
        <dsp:cNvSpPr/>
      </dsp:nvSpPr>
      <dsp:spPr>
        <a:xfrm>
          <a:off x="0" y="5327419"/>
          <a:ext cx="11526298" cy="529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F9947-174E-44DD-B17F-45B8AB7CD9FB}">
      <dsp:nvSpPr>
        <dsp:cNvPr id="0" name=""/>
        <dsp:cNvSpPr/>
      </dsp:nvSpPr>
      <dsp:spPr>
        <a:xfrm>
          <a:off x="576314" y="5044953"/>
          <a:ext cx="10309409" cy="7143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обучающихся, принимающих участие в Интернет-проектах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различной направленности: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20%</a:t>
          </a:r>
          <a:endParaRPr lang="ru-RU" sz="1800" b="1" u="none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1185" y="5079824"/>
        <a:ext cx="10239667" cy="644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136E-E733-433F-9137-DDA192689F0E}">
      <dsp:nvSpPr>
        <dsp:cNvPr id="0" name=""/>
        <dsp:cNvSpPr/>
      </dsp:nvSpPr>
      <dsp:spPr>
        <a:xfrm>
          <a:off x="0" y="853125"/>
          <a:ext cx="11526298" cy="856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8A46D-82C5-4390-9817-BD8637BD69AB}">
      <dsp:nvSpPr>
        <dsp:cNvPr id="0" name=""/>
        <dsp:cNvSpPr/>
      </dsp:nvSpPr>
      <dsp:spPr>
        <a:xfrm>
          <a:off x="576314" y="40174"/>
          <a:ext cx="10331355" cy="13147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внедрение системы аттестации руководителей общеобразовательных организаций: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0497" y="104357"/>
        <a:ext cx="10202989" cy="1186424"/>
      </dsp:txXfrm>
    </dsp:sp>
    <dsp:sp modelId="{22F62A67-B543-45FE-B343-A5FDB413A9BB}">
      <dsp:nvSpPr>
        <dsp:cNvPr id="0" name=""/>
        <dsp:cNvSpPr/>
      </dsp:nvSpPr>
      <dsp:spPr>
        <a:xfrm>
          <a:off x="0" y="2896964"/>
          <a:ext cx="11526298" cy="856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97E82-61DC-44C8-971C-01DE0855EFA4}">
      <dsp:nvSpPr>
        <dsp:cNvPr id="0" name=""/>
        <dsp:cNvSpPr/>
      </dsp:nvSpPr>
      <dsp:spPr>
        <a:xfrm>
          <a:off x="576314" y="1893525"/>
          <a:ext cx="10350154" cy="1505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педагогических работников системы общего, дополнительного и профессионального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образования, повысивших уровень профессионального мастерства в форматах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непрерывного образования: </a:t>
          </a:r>
          <a:r>
            <a:rPr lang="ru-RU" sz="18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50%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49796" y="1967007"/>
        <a:ext cx="10203190" cy="1358315"/>
      </dsp:txXfrm>
    </dsp:sp>
    <dsp:sp modelId="{15D1FFE7-BD57-48C8-B6C8-CE5980F18D1F}">
      <dsp:nvSpPr>
        <dsp:cNvPr id="0" name=""/>
        <dsp:cNvSpPr/>
      </dsp:nvSpPr>
      <dsp:spPr>
        <a:xfrm>
          <a:off x="0" y="4919605"/>
          <a:ext cx="11526298" cy="856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B3C1-E90C-4523-8664-1B8908E2D457}">
      <dsp:nvSpPr>
        <dsp:cNvPr id="0" name=""/>
        <dsp:cNvSpPr/>
      </dsp:nvSpPr>
      <dsp:spPr>
        <a:xfrm>
          <a:off x="576314" y="3937364"/>
          <a:ext cx="10339262" cy="14840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967" tIns="0" rIns="30496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учителей в возрасте до 35 лет, которые вовлечены в различные формы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поддержки и сопровождения в первые три года работы: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sp:txBody>
      <dsp:txXfrm>
        <a:off x="648761" y="4009811"/>
        <a:ext cx="10194368" cy="133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D8DE-763F-4CA4-BC5F-9FAF63131DF5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684A2-76B1-4398-8507-2E8D26FF3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34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31074-3158-4732-95D3-5231E2601C4B}" type="datetimeFigureOut">
              <a:rPr lang="ru-RU" smtClean="0"/>
              <a:t>25.08.2019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84200" y="685800"/>
            <a:ext cx="5689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F74A-1A03-4B35-8C0D-7563C62A8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6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25130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50259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75389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500518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125648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0777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75907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01036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5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71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0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1.bp.blogspot.com/-qZHakwJw-p0/Vwd8SFr5fDI/AAAAAAAAkrw/pAF1ZEjjerQtwf0KobTsxswYVJd_Snq_g/s1600/%D1%80%D1%80%D1%80%D1%80%D1%80%D0%BB%D0%BB%D0%BB.png" TargetMode="External"/><Relationship Id="rId2" Type="http://schemas.openxmlformats.org/officeDocument/2006/relationships/hyperlink" Target="http://feelgrafix.com/data_images/out/11/843658-line-wallpaper.jpg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bs.twimg.com/media/DOUpdF3W4AE-fcG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305" y="1975928"/>
            <a:ext cx="10361851" cy="1574493"/>
          </a:xfrm>
          <a:prstGeom prst="round2Diag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7240" y="4686550"/>
            <a:ext cx="8533289" cy="1877148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70C0"/>
                </a:solidFill>
              </a:defRPr>
            </a:lvl1pPr>
            <a:lvl2pPr marL="625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0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50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7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01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44207"/>
            <a:ext cx="5386216" cy="68522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130" indent="0">
              <a:buNone/>
              <a:defRPr sz="2700" b="1"/>
            </a:lvl2pPr>
            <a:lvl3pPr marL="1250259" indent="0">
              <a:buNone/>
              <a:defRPr sz="2500" b="1"/>
            </a:lvl3pPr>
            <a:lvl4pPr marL="1875389" indent="0">
              <a:buNone/>
              <a:defRPr sz="2200" b="1"/>
            </a:lvl4pPr>
            <a:lvl5pPr marL="2500518" indent="0">
              <a:buNone/>
              <a:defRPr sz="2200" b="1"/>
            </a:lvl5pPr>
            <a:lvl6pPr marL="3125648" indent="0">
              <a:buNone/>
              <a:defRPr sz="2200" b="1"/>
            </a:lvl6pPr>
            <a:lvl7pPr marL="3750777" indent="0">
              <a:buNone/>
              <a:defRPr sz="2200" b="1"/>
            </a:lvl7pPr>
            <a:lvl8pPr marL="4375907" indent="0">
              <a:buNone/>
              <a:defRPr sz="2200" b="1"/>
            </a:lvl8pPr>
            <a:lvl9pPr marL="5001036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329432"/>
            <a:ext cx="5386216" cy="423208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5" y="1644207"/>
            <a:ext cx="5388332" cy="68522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130" indent="0">
              <a:buNone/>
              <a:defRPr sz="2700" b="1"/>
            </a:lvl2pPr>
            <a:lvl3pPr marL="1250259" indent="0">
              <a:buNone/>
              <a:defRPr sz="2500" b="1"/>
            </a:lvl3pPr>
            <a:lvl4pPr marL="1875389" indent="0">
              <a:buNone/>
              <a:defRPr sz="2200" b="1"/>
            </a:lvl4pPr>
            <a:lvl5pPr marL="2500518" indent="0">
              <a:buNone/>
              <a:defRPr sz="2200" b="1"/>
            </a:lvl5pPr>
            <a:lvl6pPr marL="3125648" indent="0">
              <a:buNone/>
              <a:defRPr sz="2200" b="1"/>
            </a:lvl6pPr>
            <a:lvl7pPr marL="3750777" indent="0">
              <a:buNone/>
              <a:defRPr sz="2200" b="1"/>
            </a:lvl7pPr>
            <a:lvl8pPr marL="4375907" indent="0">
              <a:buNone/>
              <a:defRPr sz="2200" b="1"/>
            </a:lvl8pPr>
            <a:lvl9pPr marL="5001036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5" y="2329432"/>
            <a:ext cx="5388332" cy="423208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26" name="Picture 2" descr="D:\Desktop\К август конфер\np_obra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36" y="-124866"/>
            <a:ext cx="1263540" cy="1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5141756"/>
            <a:ext cx="7314248" cy="6070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56321"/>
            <a:ext cx="7314248" cy="4407218"/>
          </a:xfrm>
        </p:spPr>
        <p:txBody>
          <a:bodyPr/>
          <a:lstStyle>
            <a:lvl1pPr marL="0" indent="0">
              <a:buNone/>
              <a:defRPr sz="4400"/>
            </a:lvl1pPr>
            <a:lvl2pPr marL="625130" indent="0">
              <a:buNone/>
              <a:defRPr sz="3800"/>
            </a:lvl2pPr>
            <a:lvl3pPr marL="1250259" indent="0">
              <a:buNone/>
              <a:defRPr sz="3300"/>
            </a:lvl3pPr>
            <a:lvl4pPr marL="1875389" indent="0">
              <a:buNone/>
              <a:defRPr sz="2700"/>
            </a:lvl4pPr>
            <a:lvl5pPr marL="2500518" indent="0">
              <a:buNone/>
              <a:defRPr sz="2700"/>
            </a:lvl5pPr>
            <a:lvl6pPr marL="3125648" indent="0">
              <a:buNone/>
              <a:defRPr sz="2700"/>
            </a:lvl6pPr>
            <a:lvl7pPr marL="3750777" indent="0">
              <a:buNone/>
              <a:defRPr sz="2700"/>
            </a:lvl7pPr>
            <a:lvl8pPr marL="4375907" indent="0">
              <a:buNone/>
              <a:defRPr sz="2700"/>
            </a:lvl8pPr>
            <a:lvl9pPr marL="5001036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748769"/>
            <a:ext cx="7314248" cy="862060"/>
          </a:xfrm>
        </p:spPr>
        <p:txBody>
          <a:bodyPr/>
          <a:lstStyle>
            <a:lvl1pPr marL="0" indent="0">
              <a:buNone/>
              <a:defRPr sz="1900"/>
            </a:lvl1pPr>
            <a:lvl2pPr marL="625130" indent="0">
              <a:buNone/>
              <a:defRPr sz="1600"/>
            </a:lvl2pPr>
            <a:lvl3pPr marL="1250259" indent="0">
              <a:buNone/>
              <a:defRPr sz="1400"/>
            </a:lvl3pPr>
            <a:lvl4pPr marL="1875389" indent="0">
              <a:buNone/>
              <a:defRPr sz="1200"/>
            </a:lvl4pPr>
            <a:lvl5pPr marL="2500518" indent="0">
              <a:buNone/>
              <a:defRPr sz="1200"/>
            </a:lvl5pPr>
            <a:lvl6pPr marL="3125648" indent="0">
              <a:buNone/>
              <a:defRPr sz="1200"/>
            </a:lvl6pPr>
            <a:lvl7pPr marL="3750777" indent="0">
              <a:buNone/>
              <a:defRPr sz="1200"/>
            </a:lvl7pPr>
            <a:lvl8pPr marL="4375907" indent="0">
              <a:buNone/>
              <a:defRPr sz="1200"/>
            </a:lvl8pPr>
            <a:lvl9pPr marL="5001036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Информационные источники</a:t>
            </a:r>
            <a:endParaRPr lang="ru-RU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11308" y="1744554"/>
            <a:ext cx="10559799" cy="4804451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r>
              <a:rPr lang="en-US" dirty="0" smtClean="0">
                <a:hlinkClick r:id="rId2"/>
              </a:rPr>
              <a:t>http://feelgrafix.com/data_images/out/11/843658-line-wallpaper.jpg</a:t>
            </a:r>
            <a:r>
              <a:rPr lang="ru-RU" baseline="0" dirty="0" smtClean="0"/>
              <a:t> </a:t>
            </a:r>
            <a:r>
              <a:rPr lang="en-US" baseline="0" dirty="0" smtClean="0"/>
              <a:t>– </a:t>
            </a:r>
            <a:r>
              <a:rPr lang="ru-RU" baseline="0" dirty="0" smtClean="0"/>
              <a:t>фон </a:t>
            </a:r>
          </a:p>
          <a:p>
            <a:endParaRPr lang="ru-RU" baseline="0" dirty="0" smtClean="0"/>
          </a:p>
          <a:p>
            <a:r>
              <a:rPr lang="en-US" dirty="0" smtClean="0">
                <a:hlinkClick r:id="rId3"/>
              </a:rPr>
              <a:t>https://1.bp.blogspot.com/-qZHakwJw-p0/Vwd8SFr5fDI/AAAAAAAAkrw/pAF1ZEjjerQtwf0KobTsxswYVJd_Snq_g/s1600/%25D1%2580%25D1%2580%25D1%2580%25D1%2580%25D1%2580%25D0%25BB%25D0%25BB%25D0%25BB.png</a:t>
            </a:r>
            <a:r>
              <a:rPr lang="ru-RU" dirty="0" smtClean="0"/>
              <a:t> – картинка</a:t>
            </a:r>
            <a:r>
              <a:rPr lang="ru-RU" baseline="0" dirty="0" smtClean="0"/>
              <a:t> с человечками</a:t>
            </a:r>
          </a:p>
          <a:p>
            <a:endParaRPr lang="ru-RU" baseline="0" dirty="0" smtClean="0"/>
          </a:p>
          <a:p>
            <a:r>
              <a:rPr lang="en-US" dirty="0" smtClean="0">
                <a:hlinkClick r:id="rId4"/>
              </a:rPr>
              <a:t>https://pbs.twimg.com/media/DOUpdF3W4AE-fcG.png</a:t>
            </a:r>
            <a:r>
              <a:rPr lang="ru-RU" dirty="0" smtClean="0"/>
              <a:t> - картинка с книгой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700" dirty="0" smtClean="0">
                <a:solidFill>
                  <a:srgbClr val="002060"/>
                </a:solidFill>
              </a:rPr>
              <a:t>Автор шаблона – </a:t>
            </a:r>
            <a:r>
              <a:rPr lang="ru-RU" sz="2700" b="1" dirty="0" smtClean="0">
                <a:solidFill>
                  <a:srgbClr val="002060"/>
                </a:solidFill>
              </a:rPr>
              <a:t>Тришина Оксана Анатольевна</a:t>
            </a:r>
            <a:r>
              <a:rPr lang="ru-RU" sz="2700" dirty="0" smtClean="0">
                <a:solidFill>
                  <a:srgbClr val="002060"/>
                </a:solidFill>
              </a:rPr>
              <a:t>, учитель начальных классов МКОУ «Средняя школа №3» г.Людиново Калужской области</a:t>
            </a:r>
            <a:endParaRPr lang="ru-RU" sz="27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0971372" cy="1224227"/>
          </a:xfrm>
          <a:prstGeom prst="rect">
            <a:avLst/>
          </a:prstGeom>
        </p:spPr>
        <p:txBody>
          <a:bodyPr vert="horz" lIns="125026" tIns="62513" rIns="125026" bIns="62513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713920"/>
            <a:ext cx="10971372" cy="4847600"/>
          </a:xfrm>
          <a:prstGeom prst="rect">
            <a:avLst/>
          </a:prstGeom>
        </p:spPr>
        <p:txBody>
          <a:bodyPr vert="horz" lIns="125026" tIns="62513" rIns="125026" bIns="6251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7" r:id="rId5"/>
    <p:sldLayoutId id="2147483658" r:id="rId6"/>
  </p:sldLayoutIdLst>
  <p:txStyles>
    <p:titleStyle>
      <a:lvl1pPr algn="ctr" defTabSz="1250259" rtl="0" eaLnBrk="1" latinLnBrk="0" hangingPunct="1">
        <a:spcBef>
          <a:spcPct val="0"/>
        </a:spcBef>
        <a:buNone/>
        <a:defRPr sz="6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468847" indent="-468847" algn="l" defTabSz="1250259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rgbClr val="002060"/>
          </a:solidFill>
          <a:latin typeface="+mn-lt"/>
          <a:ea typeface="+mn-ea"/>
          <a:cs typeface="+mn-cs"/>
        </a:defRPr>
      </a:lvl1pPr>
      <a:lvl2pPr marL="1015836" indent="-390706" algn="l" defTabSz="1250259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rgbClr val="002060"/>
          </a:solidFill>
          <a:latin typeface="+mn-lt"/>
          <a:ea typeface="+mn-ea"/>
          <a:cs typeface="+mn-cs"/>
        </a:defRPr>
      </a:lvl2pPr>
      <a:lvl3pPr marL="1562824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rgbClr val="002060"/>
          </a:solidFill>
          <a:latin typeface="+mn-lt"/>
          <a:ea typeface="+mn-ea"/>
          <a:cs typeface="+mn-cs"/>
        </a:defRPr>
      </a:lvl3pPr>
      <a:lvl4pPr marL="2187953" indent="-312565" algn="l" defTabSz="125025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rgbClr val="002060"/>
          </a:solidFill>
          <a:latin typeface="+mn-lt"/>
          <a:ea typeface="+mn-ea"/>
          <a:cs typeface="+mn-cs"/>
        </a:defRPr>
      </a:lvl4pPr>
      <a:lvl5pPr marL="2813083" indent="-312565" algn="l" defTabSz="125025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rgbClr val="002060"/>
          </a:solidFill>
          <a:latin typeface="+mn-lt"/>
          <a:ea typeface="+mn-ea"/>
          <a:cs typeface="+mn-cs"/>
        </a:defRPr>
      </a:lvl5pPr>
      <a:lvl6pPr marL="3438213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3342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88472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13601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5130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259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5389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0518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5648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0777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75907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01036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hyperlink" Target="https://yar.pfdo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hisirius.ru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&#1082;&#1086;&#1085;&#1082;&#1091;&#1088;&#1089;&#1096;&#1082;&#1086;&#1083;.&#1088;&#1092;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hyperlink" Target="https://proektoria.onlin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hyperlink" Target="http://bilet-help.worldskills.r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.yar.ru/index/projects.html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94;&#1080;&#1092;&#1088;&#1086;&#1074;&#1072;&#1103;&#1075;&#1088;&#1072;&#1084;&#1086;&#1090;&#1085;&#1086;&#1089;&#1090;&#1100;.&#1088;&#1092;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u.yar.ru/safety/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16.png"/><Relationship Id="rId9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16.png"/><Relationship Id="rId9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17.png"/><Relationship Id="rId9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&#1044;&#1086;&#1073;&#1088;&#1099;&#1081;%20&#1082;&#1083;&#1072;&#1089;&#1089;%207&#1043;%20&#1052;&#1054;&#1059;%20&#1057;&#1064;%20&#8470;6%20&#1058;&#1052;&#1056;.mp4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180637174" TargetMode="Externa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jectobrazovanie.ru/" TargetMode="Externa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31315" y="343781"/>
            <a:ext cx="11327784" cy="67870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308" y="2747182"/>
            <a:ext cx="10361851" cy="1574493"/>
          </a:xfrm>
        </p:spPr>
        <p:txBody>
          <a:bodyPr>
            <a:noAutofit/>
          </a:bodyPr>
          <a:lstStyle/>
          <a:p>
            <a:r>
              <a:rPr lang="ru-RU" sz="4900" dirty="0">
                <a:solidFill>
                  <a:srgbClr val="910933"/>
                </a:solidFill>
                <a:ea typeface="Open Sans" pitchFamily="34" charset="0"/>
                <a:cs typeface="Open Sans" pitchFamily="34" charset="0"/>
              </a:rPr>
              <a:t>Приоритетные направления развития системы образования Тутаевского муниципального района в контексте национального проекта «Образование»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1270" y="5729355"/>
            <a:ext cx="4981283" cy="1079753"/>
          </a:xfrm>
        </p:spPr>
        <p:txBody>
          <a:bodyPr>
            <a:normAutofit fontScale="62500" lnSpcReduction="20000"/>
          </a:bodyPr>
          <a:lstStyle/>
          <a:p>
            <a:pPr algn="r"/>
            <a:endParaRPr lang="ru-RU" sz="3300" dirty="0"/>
          </a:p>
          <a:p>
            <a:pPr algn="r"/>
            <a:r>
              <a:rPr lang="ru-RU" sz="3300" dirty="0"/>
              <a:t>Чеканова О.Я., директор</a:t>
            </a:r>
          </a:p>
          <a:p>
            <a:pPr algn="r"/>
            <a:r>
              <a:rPr lang="ru-RU" sz="3300" dirty="0"/>
              <a:t>Департамента образования АТМР</a:t>
            </a:r>
          </a:p>
        </p:txBody>
      </p:sp>
      <p:pic>
        <p:nvPicPr>
          <p:cNvPr id="5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314" y="433421"/>
            <a:ext cx="1631969" cy="23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5045" y="6715304"/>
            <a:ext cx="2304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</a:rPr>
              <a:t>26.08.2019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863" y="66368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90550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ДОПОЛНИТЕЛЬНОЕ ОБРАЗОВАНИЕ ДЛЯ ДЕТЕЙ»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2" y="4257097"/>
            <a:ext cx="6979941" cy="30429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72" y="1440433"/>
            <a:ext cx="4609982" cy="260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98" y="1219555"/>
            <a:ext cx="4295202" cy="60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484204"/>
            <a:ext cx="2108200" cy="9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3147" y="6306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ДОПОЛНИТЕЛЬНОЕ ОБРАЗОВАНИЕ ДЛЯ ДЕТЕЙ»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5743"/>
          <a:stretch/>
        </p:blipFill>
        <p:spPr>
          <a:xfrm>
            <a:off x="35873" y="4346759"/>
            <a:ext cx="6172332" cy="282802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709" y="4464770"/>
            <a:ext cx="5677704" cy="27974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3" y="1683889"/>
            <a:ext cx="7139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персонифицированного дополнительного образования Ярославской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63846" y="2473554"/>
            <a:ext cx="27163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7"/>
              </a:rPr>
              <a:t>https://yar.pfdo.ru/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405" y="1346583"/>
            <a:ext cx="3346465" cy="250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24092" y="3665359"/>
            <a:ext cx="7532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 программ дополнительного образования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98123"/>
            <a:ext cx="12229296" cy="6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2254" y="36940"/>
            <a:ext cx="11087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4609" y="1586957"/>
            <a:ext cx="5291311" cy="20821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2379" y="1808912"/>
            <a:ext cx="5194099" cy="20050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детей в возрасте от 5 до 18 лет, охваченных дополнительным образованием: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80%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95827" y="1602349"/>
            <a:ext cx="5291311" cy="20821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40362" y="1760378"/>
            <a:ext cx="5194099" cy="20050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участников открытых онлайн-уроков, направленных на раннюю профориентацию («Проектория», «Уроки настоящего»)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к 2024 году – 37,2 тыс. чел.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083624" y="3137294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7,2 тыс. чел.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3004" y="4134028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0774" y="4343895"/>
            <a:ext cx="5194099" cy="22613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детей, охваченных деятельностью детских технопарков «Кванториум» и других проектов, направленных на обеспечение доступности программ естественно-научной и технической направленностей: </a:t>
            </a:r>
          </a:p>
          <a:p>
            <a:r>
              <a:rPr lang="ru-RU" sz="2000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7,5 тыс. чел.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02342" y="4116402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51088" y="4310723"/>
            <a:ext cx="5194099" cy="22363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детей, получивших рекомендации по построению индивидуального учебного плана в соответствии с выбранными профессиональными компетенциями: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к 2024 году – 6 тыс. чел.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062457" y="3137295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73% 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133793" y="5958415"/>
            <a:ext cx="2051733" cy="832637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3,25 тыс. чел.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10054599" y="5916754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1,0 тыс. чел.</a:t>
            </a:r>
          </a:p>
        </p:txBody>
      </p: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308474" y="698123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0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241498" y="613970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В КОНКУРСАХ ТЕХНИЧЕСКОЙ НАПРАВЛЕННОСТИ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Региональный проект 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60108"/>
              </p:ext>
            </p:extLst>
          </p:nvPr>
        </p:nvGraphicFramePr>
        <p:xfrm>
          <a:off x="46536" y="1496666"/>
          <a:ext cx="12097343" cy="5863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научно-технологических проектов «Большие вызовы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Даниил,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7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молодежный турнир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Робоштурм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Даниил,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Калганова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Анастасия, лицей №1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Кондаков Егор,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Левковский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Антон, СШ №4 «ЦО»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Межрегиональные соревнования транспортных средств "</a:t>
                      </a:r>
                      <a:r>
                        <a:rPr lang="ru-RU" sz="16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Кванто-экогонки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Даниил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Опарин Андрей,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Шварёв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Станислав, лицей №1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72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Региональный робототехнический фестиваль «РОБОФЕСТ – ЯРОСЛАВЛЬ»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Вахтанов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Даниил, Соснин Максим, Тихомиров Алексей, Ткачёва Анастасия,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Мастакова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Светлана,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Андрей,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Шварёв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Станислав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конкурс «Юный изобретатель»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Левковский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Антон,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СШ №4 «ЦО»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502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конкурс по проектной робототехнике «Энергия в жизнь»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Калганова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Анастасия,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 этап Робототехнической олимпиады (</a:t>
                      </a: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WRO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Вахтанов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Даниил,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Открытие робототехнического сезона «</a:t>
                      </a:r>
                      <a:r>
                        <a:rPr lang="ru-RU" sz="1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ЯрРобот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Анисин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Андрей,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Областное соревнование моделей сельскохозяйственных роботов «</a:t>
                      </a:r>
                      <a:r>
                        <a:rPr lang="ru-RU" sz="1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Агробот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Калганова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Анастасия,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0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0399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39008" y="90666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ОБРАЗОВАТЕЛЬНЫХ ПРОГРАММАХ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ЦЕНТРА «СИРИУС»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1972" y="1872481"/>
            <a:ext cx="6029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Вахтанов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Даниил, лицей №1,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Научно-технологическая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«Большие вызовы», 1-24 июля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Обухова Анастасия, лицей №1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Образовательная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химии,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4435403"/>
            <a:ext cx="6221035" cy="290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9262" y="5885968"/>
            <a:ext cx="298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https://sochisirius.ru/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8338" y="1872481"/>
            <a:ext cx="61041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Домрачева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Далия, Константиновская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класс, Образовательная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литературное творчество: «Классическая литература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1-24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 В рамках реализации программы 2 работы Далии опубликованы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Альманахе Образовательного центра «Сириус». По итогам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программы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набрала 96 баллов из 100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0399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39008" y="90666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«СОВРЕМЕННАЯ ОБРАЗОВАТЕЛЬНАЯ СРЕДА «ШКОЛА ТЕХНО+»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ЛИЦЕЙ №1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11" y="3180181"/>
            <a:ext cx="7265832" cy="33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4"/>
          <p:cNvSpPr>
            <a:spLocks noGrp="1"/>
          </p:cNvSpPr>
          <p:nvPr>
            <p:ph sz="half" idx="4294967295"/>
          </p:nvPr>
        </p:nvSpPr>
        <p:spPr>
          <a:xfrm>
            <a:off x="7319342" y="2016497"/>
            <a:ext cx="5040560" cy="5184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закуплено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ROBOTIS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расширенный комплект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мультимедиа-проектор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гравер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робототехнический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PASCO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анализ»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«Моделирование молекул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5910" y="2430263"/>
            <a:ext cx="25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Конкурсшкол.рф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2" y="613970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241498" y="613970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ДЕТСКИЙ ТЕХНОПАРК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8905" y="1800473"/>
            <a:ext cx="567150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Комфортабельные рабочие места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Высокопроизводительные рабочие станции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для создания виртуальной и дополненной реальности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Хайтек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цех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Удобная система хранения мелких деталей и расходных материалов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работа в различных климатических условиях</a:t>
            </a:r>
          </a:p>
        </p:txBody>
      </p:sp>
      <p:pic>
        <p:nvPicPr>
          <p:cNvPr id="6146" name="Picture 2" descr="D:\Desktop\К август конфер\кванториу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8" y="1800473"/>
            <a:ext cx="6388460" cy="47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38881" y="792362"/>
            <a:ext cx="1222929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ВСЕРОССИЙСКОГО КОНКУРСА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ИНКЛЮЗИВНАЯ ШКОЛА»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542" y="1725623"/>
            <a:ext cx="727280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№4 «Буратино»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в номинации «Лучший инклюзивный детский сад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педагогов МУ Центр «Стимул»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в номинации «Лучшая муниципальная команда педагогов инклюзивного образования»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Емишевская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ОШ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 в номинации «Лучшая инклюзивная школа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383" y="1776756"/>
            <a:ext cx="4259614" cy="28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-196400" y="4810772"/>
            <a:ext cx="12601400" cy="12381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ОРГАНИЗАЦИЯ ИНКЛЮЗИВНОГО ОБРАЗОВАНИЯ: ИНДИВИДУАЛЬНЫЙ ОБРАЗОВАТЕЛЬНЫЙ МАРШРУТ ОБУЧАЮЩЕГОСЯ С ОВЗ»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775" y="6330782"/>
            <a:ext cx="91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№11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Колокольчик»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призёр.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115240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ИНТЕРНЕТ-ПОРТАЛ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https://proektoria.online/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4" y="2119595"/>
            <a:ext cx="11798452" cy="518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94389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 ОТКРЫТЫЕ УРОКИ  НА ПОРТАЛЕ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87295" y="1440432"/>
            <a:ext cx="530311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Чемпион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TED-лекции от глав крупнейших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корпораций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прорыва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Ректорский час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Проснулся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- убери свою планету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Менделеев? Элементарно!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БУДУЩЕЕ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Ура! Мультики!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руководитель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Наперегонки с будущим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Быстрее! Выше! Умнее!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дерево!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5" y="1310196"/>
            <a:ext cx="6643370" cy="598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7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35703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1715762" y="1327665"/>
            <a:ext cx="117550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араллелограмм 91"/>
          <p:cNvSpPr/>
          <p:nvPr/>
        </p:nvSpPr>
        <p:spPr>
          <a:xfrm>
            <a:off x="1236503" y="1061000"/>
            <a:ext cx="1864436" cy="616933"/>
          </a:xfrm>
          <a:prstGeom prst="parallelogram">
            <a:avLst>
              <a:gd name="adj" fmla="val 563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8" tIns="46883" rIns="93768" bIns="46883"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30154" y="4475674"/>
            <a:ext cx="11453683" cy="625273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8" tIns="46883" rIns="93768" bIns="46883" rtlCol="0" anchor="ctr"/>
          <a:lstStyle/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17460" y="1616008"/>
            <a:ext cx="11466377" cy="723626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8" tIns="46883" rIns="93768" bIns="46883" rtlCol="0" anchor="ctr"/>
          <a:lstStyle/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ведущих стран мира по качеству общего образования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800994" y="735703"/>
            <a:ext cx="1084779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ПОКАЗАТЕЛИ НАЦПРОЕКТА</a:t>
            </a:r>
          </a:p>
        </p:txBody>
      </p:sp>
      <p:pic>
        <p:nvPicPr>
          <p:cNvPr id="26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73317"/>
            <a:ext cx="1000199" cy="14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2592561"/>
            <a:ext cx="5097462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25" y="2592561"/>
            <a:ext cx="5376862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79" y="5444026"/>
            <a:ext cx="5359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" y="5411737"/>
            <a:ext cx="5091112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18543" y="688789"/>
            <a:ext cx="1197258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СЕРОССИЙСКИЙ  ФОРУМ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0944" y="1581447"/>
            <a:ext cx="3973456" cy="103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s://276709.selcdn.ru/projectoria/84ddfb34/643a33ea/31a57c122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44" y="2765229"/>
            <a:ext cx="3973456" cy="26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665" y="1657693"/>
            <a:ext cx="7286303" cy="193899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меня, парня из глубинки, пришло понимание того, что я могу быть востребованным серьезными компаниями; я понял, что я сделал не так; я еще хочу поехать на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сделаю для этого все возможное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932" y="5616898"/>
            <a:ext cx="11814192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дарит отличную мотивацию, и мое желание работать и развивать свои проекты очень усилилось! Своим сверстникам я хочу пожелать упорства. Важно понять, что любая ошибка – это точка роста и движения вперёд. Я считаю, что мы сами создаём свою жизнь, поэтому всё в ваших руках! Дерзайте и будьте активными! Верьте в себя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0299" y="3842512"/>
            <a:ext cx="7260670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хотела бы принять участие в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ещё раз! На форуме я поняла, что двигаюсь в правильном направлении, расставила приоритеты в профессиях, которые мне интересны».</a:t>
            </a:r>
          </a:p>
        </p:txBody>
      </p:sp>
    </p:spTree>
    <p:extLst>
      <p:ext uri="{BB962C8B-B14F-4D97-AF65-F5344CB8AC3E}">
        <p14:creationId xmlns:p14="http://schemas.microsoft.com/office/powerpoint/2010/main" val="13800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919185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РАННЕЙ ПРОФОРИЕНТАЦИИ «БИЛЕТ В БУДУЩЕЕ»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http://bilet-help.worldskills.ru/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27" y="1896149"/>
            <a:ext cx="6736818" cy="213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1898446"/>
            <a:ext cx="4876800" cy="536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5126" y="4063584"/>
            <a:ext cx="6696744" cy="32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0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324071031"/>
              </p:ext>
            </p:extLst>
          </p:nvPr>
        </p:nvGraphicFramePr>
        <p:xfrm>
          <a:off x="412223" y="1346583"/>
          <a:ext cx="11526298" cy="598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26026" y="1584449"/>
            <a:ext cx="2210122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39623" y="2592561"/>
            <a:ext cx="2214586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34%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3336331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35%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09533"/>
            <a:ext cx="12229296" cy="65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622" y="109369"/>
            <a:ext cx="11521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2806" y="1591372"/>
            <a:ext cx="5471288" cy="25448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0575" y="1813327"/>
            <a:ext cx="5399297" cy="24291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по программам общего образования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дополнительного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для детей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образования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которых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цифровой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профиль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план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с использованием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информационно-сервисной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образовательной среды: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90%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04024" y="1606764"/>
            <a:ext cx="5471288" cy="25448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8558" y="1764793"/>
            <a:ext cx="5399297" cy="24291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образовательных организаций, реализующих программы общего образования, дополнительного образования детей и среднего профессионального образования, осуществляющих образовательную деятельность с использованием федеральной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информационно-сервисной платформы цифровой образовательной среды: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году – 95%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460839" y="3774070"/>
            <a:ext cx="1558814" cy="626565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10%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1203" y="4511534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8969" y="4721400"/>
            <a:ext cx="5291311" cy="22613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по программам общего образования и среднего профессионального образования, использующих федеральную информационно-сервисную платформу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образовательной среды для «горизонтального» обучения и неформального образования: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20%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10539" y="4478362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59284" y="4672683"/>
            <a:ext cx="5327306" cy="22749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педагогических работников общего образования, прошедших повышение квалификации в рамках периодической аттестации в цифровой форме с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информационного ресурса «одного окна»: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50%  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340159" y="3774069"/>
            <a:ext cx="1600528" cy="70969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 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340159" y="6442076"/>
            <a:ext cx="1586016" cy="646364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10388831" y="6442076"/>
            <a:ext cx="1630822" cy="646364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3%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14597" y="792362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ЦИФРОВОГО ОБРАЗОВАНИЯ «IT-КУБ»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91" y="1881773"/>
            <a:ext cx="4016783" cy="251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8902" y="1409369"/>
            <a:ext cx="4760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«Программирование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" name="Рисунок 19" descr="F:\ДОПОЛНЕНИЯ к МОИМ ДОКУМЕНТАМ - РАБОТА\К ЗАЯВКАМ\дизайн-проекты\IT-куб_и_Точка_роста\it куб\Синий куб2.tif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5" y="1900095"/>
            <a:ext cx="4179780" cy="24918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24085" y="1270872"/>
            <a:ext cx="3464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гигиена и работа с большими данными»</a:t>
            </a:r>
          </a:p>
        </p:txBody>
      </p:sp>
      <p:pic>
        <p:nvPicPr>
          <p:cNvPr id="22" name="Рисунок 21" descr="F:\ДОПОЛНЕНИЯ к МОИМ ДОКУМЕНТАМ - РАБОТА\К ЗАЯВКАМ\дизайн-проекты\IT-куб_и_Точка_роста\it куб\лекторий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40" y="4893474"/>
            <a:ext cx="4173217" cy="24347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-32088" y="4495878"/>
            <a:ext cx="3974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«Шахматная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гостиная»</a:t>
            </a:r>
          </a:p>
        </p:txBody>
      </p:sp>
      <p:pic>
        <p:nvPicPr>
          <p:cNvPr id="24" name="Рисунок 23" descr="F:\ДОПОЛНЕНИЯ к МОИМ ДОКУМЕНТАМ - РАБОТА\К ЗАЯВКАМ\дизайн-проекты\IT-куб_и_Точка_роста\it куб\Коворкинг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311" y="4893474"/>
            <a:ext cx="4066163" cy="24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4367014" y="4524141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«Лекторий»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71211" y="4503303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7" name="Рисунок 26" descr="F:\ДОПОЛНЕНИЯ к МОИМ ДОКУМЕНТАМ - РАБОТА\К ЗАЯВКАМ\дизайн-проекты\IT-куб_и_Точка_роста\it куб\Шахматная гостиная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439" y="4893474"/>
            <a:ext cx="3340364" cy="24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9471" y="2022643"/>
            <a:ext cx="31563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Тутаевского политехнического техникума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25197" y="720353"/>
            <a:ext cx="11721551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ИНТЕРНЕТ-ПРОЕКТЫ,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ЯРОСЛАВСКИМ ЦЕНТРОМ ТЕЛЕКОММУНИКАЦИЙ И ИНФОРМАЦИОННЫХ СИСТЕМ В ОБРАЗОВАНИИ В 2019 ГОДУ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https://www.edu.yar.ru/index/projects.html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0551" y="2088505"/>
            <a:ext cx="11856197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полугодие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командные турниры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Интернет-проект, посвященный Году театра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командные турниры для 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олимпиада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Интернет-проект «Наш водитель – самый лучший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полугодие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 для школьников, посвященный безопасности дорожного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Поколение.РФ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посвященный информационной безопасности подрастающего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командные турниры для 5-8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интернет-олимпиада по информатике «Код успеха»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2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53286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ОБРАЗОВАТЕЛЬНЫХ УЧРЕЖДЕНИЙ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ИНТЕРНЕТ-КОНКУРСАХ И ПРОЕКТАХ В 1 ПОЛУГОДИИ 2019 ГОДА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1850066"/>
            <a:ext cx="12172226" cy="54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3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9" y="753286"/>
            <a:ext cx="8228880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ЦИФРОВОЙ ГРАМОТНОСТИ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02" y="1679980"/>
            <a:ext cx="12285148" cy="566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4101" y="1119592"/>
            <a:ext cx="3873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цифроваяграмотность.рф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53286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ИНФОРМАЦИОННОЙ БЕЗОПАСНОСТИ ДЕТЕЙ И МОЛОДЁЖИ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440" y="3744689"/>
            <a:ext cx="4558598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 smtClean="0"/>
              <a:t>Урок цифры </a:t>
            </a:r>
            <a:r>
              <a:rPr lang="ru-RU" sz="2400" dirty="0" smtClean="0"/>
              <a:t>- участвовали 4975 обучающихся,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 smtClean="0"/>
              <a:t>Единый </a:t>
            </a:r>
            <a:r>
              <a:rPr lang="ru-RU" sz="2400" b="1" dirty="0"/>
              <a:t>урок безопасности в сети </a:t>
            </a:r>
            <a:r>
              <a:rPr lang="ru-RU" sz="2400" b="1" dirty="0" smtClean="0"/>
              <a:t>Интернет </a:t>
            </a:r>
            <a:r>
              <a:rPr lang="ru-RU" sz="2400" dirty="0" smtClean="0"/>
              <a:t>- участвовали 3784 обучающихся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/>
              <a:t>А</a:t>
            </a:r>
            <a:r>
              <a:rPr lang="ru-RU" sz="2400" b="1" dirty="0" smtClean="0"/>
              <a:t>кция </a:t>
            </a:r>
            <a:r>
              <a:rPr lang="ru-RU" sz="2400" b="1" dirty="0"/>
              <a:t>«Неделя безопасного поведения в сети Интернет</a:t>
            </a:r>
            <a:r>
              <a:rPr lang="ru-RU" sz="2400" b="1" dirty="0" smtClean="0"/>
              <a:t>» </a:t>
            </a:r>
            <a:r>
              <a:rPr lang="ru-RU" sz="2400" dirty="0" smtClean="0"/>
              <a:t>- </a:t>
            </a:r>
            <a:r>
              <a:rPr lang="ru-RU" sz="2400" dirty="0"/>
              <a:t>участвовали </a:t>
            </a:r>
            <a:r>
              <a:rPr lang="ru-RU" sz="2400" dirty="0" smtClean="0"/>
              <a:t>1915 обучающихся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1611"/>
          <a:stretch/>
        </p:blipFill>
        <p:spPr bwMode="auto">
          <a:xfrm>
            <a:off x="4583039" y="3894259"/>
            <a:ext cx="7574793" cy="31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43357" y="2263300"/>
            <a:ext cx="4150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https://www.edu.yar.ru/safety/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 bwMode="auto">
          <a:xfrm>
            <a:off x="118543" y="1672452"/>
            <a:ext cx="7286625" cy="188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4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799243006"/>
              </p:ext>
            </p:extLst>
          </p:nvPr>
        </p:nvGraphicFramePr>
        <p:xfrm>
          <a:off x="412223" y="1346583"/>
          <a:ext cx="11526298" cy="598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39622" y="1584449"/>
            <a:ext cx="2210122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ОО, 1 ПОО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39623" y="2664569"/>
            <a:ext cx="2214586" cy="720080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20%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4104729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0,6 тыс. чел.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9857621" y="6336978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9839624" y="5328866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7240096" y="4193419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59702" y="6292795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55152" y="5242678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54610" y="3092414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5371" y="5234540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4523" y="3081942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541" y="1914556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763" y="2971166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5690" y="4087559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541" y="4075070"/>
            <a:ext cx="914281" cy="9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166" y="5211591"/>
            <a:ext cx="923805" cy="9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63" y="2970944"/>
            <a:ext cx="911708" cy="9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8" y="5172362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8" y="6263963"/>
            <a:ext cx="919043" cy="9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74" y="6258862"/>
            <a:ext cx="947615" cy="9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Прямоугольник 75"/>
          <p:cNvSpPr/>
          <p:nvPr/>
        </p:nvSpPr>
        <p:spPr>
          <a:xfrm>
            <a:off x="453514" y="1917957"/>
            <a:ext cx="41777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Современная школа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84406" y="5188353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возможности для каждого</a:t>
            </a: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8549" y="1908602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426303" y="6289768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 образования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40815" y="4170145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будущего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326964" y="3039154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Цифровая образовательная среда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7316674" y="4121136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Молодые профессионалы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Повышение конкурентоспособности профессионального образования)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7245928" y="1931560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Успех каждого ребенка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526075" y="3029399"/>
            <a:ext cx="41777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семей, имеющих детей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7329373" y="6224295"/>
            <a:ext cx="4175456" cy="925400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Социальные лифты для каждого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7308859" y="5198069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активность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13395" y="1850902"/>
            <a:ext cx="4177756" cy="925400"/>
          </a:xfrm>
          <a:prstGeom prst="rect">
            <a:avLst/>
          </a:prstGeom>
          <a:gradFill>
            <a:gsLst>
              <a:gs pos="49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gradFill>
              <a:gsLst>
                <a:gs pos="49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Современная школа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09749" y="6224712"/>
            <a:ext cx="4175456" cy="925400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Экспорт образования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4260" y="4089546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Учитель будущего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05808" y="1876202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Успех каждого ребенка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513396" y="896175"/>
            <a:ext cx="10967869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ПРОЕКТЫ В СОСТАВЕ НАЦПРОЕКТА</a:t>
            </a:r>
          </a:p>
        </p:txBody>
      </p:sp>
      <p:pic>
        <p:nvPicPr>
          <p:cNvPr id="36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73317"/>
            <a:ext cx="1000199" cy="14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7178316" y="1224409"/>
            <a:ext cx="469153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ПРОЕКТА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19343" y="2448546"/>
            <a:ext cx="468563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системы непрерывного профессионального роста педагогических работников;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аттестации руководителей образовательных учреждений;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молодых педагогов.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4" y="1283999"/>
            <a:ext cx="7128008" cy="53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2964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34566" y="1224409"/>
            <a:ext cx="1153528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0683" y="251949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8476" y="27011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учителей общеобразовательных организаций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вовлеченных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национальную систему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роста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50%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865903" y="4179292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05095" y="251949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82888" y="27011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педагогических работников, прошедших добровольную независимую оценку профессиональной квалификации: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10%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660315" y="4179292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19885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АТТЕСТАЦИИ РУКОВОДИТЕЛЕЙ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ОБЩЕОБРАЗОВАТЕЛЬНЫХ ОРГАНИЗАЦИЙ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31" y="1656458"/>
            <a:ext cx="1216368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эффективную систему отбора кандидатов на должность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систему кадрового резерва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образовательной, финансово-хозяйственной, организационной деятельности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разработку и реализацию программ развития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уровня квалификации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требованиям, предъявляемым к занимаемой должности;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уровня квалификации кандидатов на должность руководителя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требованиям, предъявляемым к занимаемой должности;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повышения квалификации и профессиональной переподготовки руководителей и кандидатов на должность руководителя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мониторинг результатов аттестационных процедур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649468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НЕПРЕРЫВНОГО И ПЛАНОМЕРНОГО ПОВЫШЕНИЯ КВАЛИФИКАЦИИ ПЕДАГОГИЧЕСКИХ РАБОТНИКОВ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730" y="1512441"/>
            <a:ext cx="122611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озволит: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для каждого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 дополнительного профессионального образования по профилю педагогической деятельности с учетом его профессиональных дефицитов и интересов, а также требований работодателей;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саморазвития, повышения уровня профессионального мастерства, овладения навыками использования современных цифровых технологий;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принципы организации и планирования повышения квалификации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во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субъектах Российской Федерации;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деятельности профессиональных ассоциаций;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"горизонтального обучения" среди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на основе обмена опытом;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в педагогической практике подтвердивших эффективность методик и технологий обучения;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опережающее обучение новым образовательным технологиям, внедрение различных форматов электронного образования, в том числе мероприятий по повышению квалификации учителей, работающих с талантливыми детьми.</a:t>
            </a:r>
          </a:p>
        </p:txBody>
      </p:sp>
    </p:spTree>
    <p:extLst>
      <p:ext uri="{BB962C8B-B14F-4D97-AF65-F5344CB8AC3E}">
        <p14:creationId xmlns:p14="http://schemas.microsoft.com/office/powerpoint/2010/main" val="3708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МОЛОДЫХ СПЕЦИАЛИСТОВ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731" y="1656458"/>
            <a:ext cx="1216368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профессиональной и социально-бытовой адаптации педагогических работников;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закрепить в общеобразовательных организациях лучших выпускников вузов;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расширить полученные педагогическими работниками в процессе профессионального образования знания, умения и компетенции;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состава педагогических коллективов и преемственность традиций российской школы.</a:t>
            </a:r>
          </a:p>
        </p:txBody>
      </p:sp>
    </p:spTree>
    <p:extLst>
      <p:ext uri="{BB962C8B-B14F-4D97-AF65-F5344CB8AC3E}">
        <p14:creationId xmlns:p14="http://schemas.microsoft.com/office/powerpoint/2010/main" val="235438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ВЫЯВЛЕНИЯ И ПОДДЕРЖКИ МОЛОДЕЖИ, МОТИВИРОВАННОЙ К ОСВОЕНИЮ ПЕДАГОГИЧЕСКОЙ ПРОФЕССИИ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542" y="1766782"/>
            <a:ext cx="972108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педагогических классов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олимпиады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56" y="2745420"/>
            <a:ext cx="5325683" cy="35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8942" y="6422033"/>
            <a:ext cx="5476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Андрианова Дарья и Золотухина Арина, СШ №6,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регионального этапа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психолого-педагогической олимпиады  им.  К.Д. Ушинского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325" y="2733206"/>
            <a:ext cx="5115485" cy="356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35166" y="6376706"/>
            <a:ext cx="619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Золотухина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Арина, СШ №6,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заключительного этапа Российской психолого-педагогической олимпиады  им.  К.Д. Ушинского</a:t>
            </a:r>
          </a:p>
        </p:txBody>
      </p:sp>
    </p:spTree>
    <p:extLst>
      <p:ext uri="{BB962C8B-B14F-4D97-AF65-F5344CB8AC3E}">
        <p14:creationId xmlns:p14="http://schemas.microsoft.com/office/powerpoint/2010/main" val="21693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582693"/>
            <a:ext cx="11388357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82" y="1224409"/>
            <a:ext cx="119533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контексте национального проекта (вне зависимости от возраста) – это высококвалифицированный специалист, мотивированный к работе с учениками, возраст которых также значения не имеет.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перспективная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технология, которая позволяет не только передавать знания, формировать необходимые навыки и осознанность быстрее, чем традиционные способы, но и позволяет ставить персональные цели для каждого ученика и найти наиболее удобный способ проверки его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s://i.mycdn.me/i?r=AyH4iRPQ2q0otWIFepML2LxR6NIJzp1QF5HFNqn7iMc6mA&amp;dpr=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" y="4560592"/>
            <a:ext cx="4198171" cy="280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?r=AyH4iRPQ2q0otWIFepML2LxRpu2pYccx_uWiNZvDmgy-CA&amp;dpr=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4579174"/>
            <a:ext cx="4078106" cy="27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i?r=AyH4iRPQ2q0otWIFepML2LxRmW4-nk20joqoHPO1cR47eQ&amp;dpr=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393" y="4715520"/>
            <a:ext cx="3687704" cy="25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462" y="4048892"/>
            <a:ext cx="119785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ТУРНИР «ИГРЫ РАЗУМА» ДЛЯ МОЛОДЫХ ПЕДАГОГОВ И ИХ НАСТАВНИКОВ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9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582693"/>
            <a:ext cx="11388357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82" y="1224409"/>
            <a:ext cx="119533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контексте национального проекта (вне зависимости от возраста) – это высококвалифицированный специалист, мотивированный к работе с учениками, возраст которых также значения не имеет.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перспективная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технология, которая позволяет не только передавать знания, формировать необходимые навыки и осознанность быстрее, чем традиционные способы, но и позволяет ставить персональные цели для каждого ученика и найти наиболее удобный способ проверки его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462" y="4048892"/>
            <a:ext cx="119785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 - педагог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редставитель предприятия 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- педагог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78189" y="1512441"/>
            <a:ext cx="11449665" cy="1728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Губернаторские стипендии одарённым детям и единовременные губернаторские премии педагогам, наставникам одарённых детей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 руководством которых они добились высоких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результатов, в 2019 году назначены: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4606" y="3096617"/>
            <a:ext cx="1101722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1200"/>
              </a:spcAft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Вахтанову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Даниилу Игоревичу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обучающийся МОУ лицей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Андреева Марина Анатольевна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информатики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лицей № 1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Жохову Владиславу Евгеньевичу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обучающийся МУДО «Центр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«Созвездие»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Трындина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Сергеевна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 дополнительного образования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«Центр дополнительного образования «Созвездие»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800" dirty="0">
              <a:latin typeface="Times New Roman"/>
              <a:ea typeface="Times New Roman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4120" y="1120989"/>
            <a:ext cx="6092825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95006" y="906729"/>
            <a:ext cx="325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8332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448127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250259"/>
            <a:r>
              <a:rPr lang="ru-RU" sz="38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 В 2018-2019 УЧЕБНОМ ГОДУ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2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 defTabSz="1250259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5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6223" y="1259055"/>
            <a:ext cx="12347755" cy="59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Н.А.,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№5 «Радуга» - финалист регионального этапа Всероссийского конкурса «Воспитатель года России»-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Клокова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 Центр «Стимул» -</a:t>
            </a:r>
            <a:r>
              <a:rPr lang="ru-RU" sz="1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Всероссийского конкурса профессионального мастерства «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С.Н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 Центр «Стимул»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регионального этапа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«Учитель – дефектолог России» 2019»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Ваганова А.С.,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№1 - призер регионального Профессионального творческого конкурса для учителей математики;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Синягина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 №6 – победитель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получение денежного поощрения лучшими учителями в 2018 году в рамках реализации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ПНПО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Родинская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победитель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мастеров декоративно-прикладного искусства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«Русь мастеровая»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Крамарева И.С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№6 – победитель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проектов по духовно-нравственному воспитанию подрастающего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Левобережная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– победитель,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 Т.Н.,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СШ №7– призер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педагогического фестиваля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чтения произведений Н.А. Некрасова «Сейте разумное, доброе, вечное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Шувалова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П.В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 №3 – лауреат Международного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«Французский язык и науки 2018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Головицина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Ю.Б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№4 «Буратино» - дипломант 2 степени регионального этапа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 Всероссийского конкурса в области педагогики, воспитания и работы с детьми школьного возраста и молодёжью до 20 лет «За нравственный подвиг учителя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Н.Н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 ДО «Созвездие» - победитель областного творческого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образовательных организаций, посвященный 100-летию дополнительного (внешкольного) образования детей 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Паутова Л.Б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Крупилова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Харитонова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Емишевская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ОШ;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Козина Е.Н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Ягодкина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МУ ДПО «ИОЦ»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лауреаты регионального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присуждение Премии Губернатора ЯО в сфере образования за 2018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7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056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766614" y="941485"/>
            <a:ext cx="10585176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5474" y="264354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3267" y="2839487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и методов обучения предметной области «Технология»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других предметных областей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2049" y="2619373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45631" y="27959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школах в сельской местности и малых городах созданы центры цифрового, естественно-научного и гуманитарного профилей 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Точка роста»: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120 центров,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9,25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9452194" y="4263864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центров,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тыс. детей</a:t>
            </a:r>
          </a:p>
        </p:txBody>
      </p:sp>
    </p:spTree>
    <p:extLst>
      <p:ext uri="{BB962C8B-B14F-4D97-AF65-F5344CB8AC3E}">
        <p14:creationId xmlns:p14="http://schemas.microsoft.com/office/powerpoint/2010/main" val="13932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448127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250259"/>
            <a:r>
              <a:rPr lang="ru-RU" sz="38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 В 2018-2019 УЧЕБНОМ ГОДУ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2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 defTabSz="1250259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5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1270670" y="5728346"/>
            <a:ext cx="10081120" cy="15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Наталия Александровна – победитель муниципального этапа и лауреат регионального этапа Всероссийского конкурса профессионального мастерства «Воспитатель года России» в 2019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78" y="1412184"/>
            <a:ext cx="6493989" cy="4316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89" y="1437498"/>
            <a:ext cx="3218135" cy="42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3941905242"/>
              </p:ext>
            </p:extLst>
          </p:nvPr>
        </p:nvGraphicFramePr>
        <p:xfrm>
          <a:off x="412223" y="1512441"/>
          <a:ext cx="11526298" cy="5816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4104729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9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26" y="0"/>
            <a:ext cx="119518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8" y="7345363"/>
            <a:ext cx="12172225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46218" y="1580756"/>
            <a:ext cx="5689966" cy="3104431"/>
            <a:chOff x="392594" y="2414516"/>
            <a:chExt cx="5371869" cy="260315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92594" y="2414516"/>
              <a:ext cx="5291311" cy="2497101"/>
            </a:xfrm>
            <a:prstGeom prst="roundRect">
              <a:avLst/>
            </a:prstGeom>
            <a:pattFill prst="ltDnDiag">
              <a:fgClr>
                <a:srgbClr val="D2A000"/>
              </a:fgClr>
              <a:bgClr>
                <a:schemeClr val="accent4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70364" y="2618152"/>
              <a:ext cx="5194099" cy="239951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услуг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психолого-педагогической, методической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консультативной помощи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родителям (законным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представителям) детей, а также гражданам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желающим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принять на воспитание в свои семьи детей,</a:t>
              </a:r>
            </a:p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оставшихся без попечения родителей, в том числе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привлечением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некоммерческих организаций:</a:t>
              </a:r>
            </a:p>
            <a:p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 2024 году – 115,5 тыс.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285975" y="2425043"/>
            <a:ext cx="5413752" cy="2260144"/>
            <a:chOff x="6294671" y="2232521"/>
            <a:chExt cx="5413752" cy="3104431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294671" y="2232521"/>
              <a:ext cx="5410181" cy="2953031"/>
            </a:xfrm>
            <a:prstGeom prst="roundRect">
              <a:avLst/>
            </a:prstGeom>
            <a:pattFill prst="ltDnDiag">
              <a:fgClr>
                <a:srgbClr val="D2A000"/>
              </a:fgClr>
              <a:bgClr>
                <a:schemeClr val="accent4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483523" y="2476203"/>
              <a:ext cx="5224900" cy="286074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граждан, положительно оценивших качество услуг психолого-педагогической, методической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консультативной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помощи, от общего числа обратившихся за получением услуги</a:t>
              </a:r>
            </a:p>
            <a:p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к 2024 году – 85%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9856827" y="4348613"/>
            <a:ext cx="2051733" cy="756431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70%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155089" y="4319511"/>
            <a:ext cx="2051733" cy="756431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21,7 тыс.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188" y="5105044"/>
            <a:ext cx="123417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портала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информационно-просветительской поддержки родителей в сети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«Интернет», </a:t>
            </a:r>
          </a:p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методических рекомендаций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включающих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рекомендации по организационно-управленческим, нормативным, методическим мероприятиям, обеспечивающим расширение информационно-просветительской поддержки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56827" y="696990"/>
            <a:ext cx="1356586" cy="172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 ПО  ФОРМИРОВАНИЮ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ОТВЕТСТВЕННОГО  РОДИТЕЛЬСТВА В ЦЕНТРЕ «СТИМУЛ»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263558" y="1698774"/>
            <a:ext cx="2202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«Мамина школа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6" y="2191852"/>
            <a:ext cx="3647766" cy="250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6" y="4855623"/>
            <a:ext cx="36767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4239" y="1698774"/>
            <a:ext cx="1782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«Буду мамой»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8" y="2175828"/>
            <a:ext cx="3788542" cy="25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58949" y="1665996"/>
            <a:ext cx="2242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 мамой»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2267709"/>
            <a:ext cx="3650556" cy="24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43" y="4855623"/>
            <a:ext cx="3656932" cy="243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7" y="4861472"/>
            <a:ext cx="3788543" cy="244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5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 ПО  СОПРОВОЖДЕНИЮ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 В ЦЕНТРЕ «СТИМУЛ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372752" y="1698774"/>
            <a:ext cx="3595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«Будь здоров, малыш»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946" y="1698774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«Кроха»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0029" y="1665996"/>
            <a:ext cx="3788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«Карапуз»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41495" y="2219188"/>
            <a:ext cx="3865479" cy="249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495" y="4806543"/>
            <a:ext cx="3884165" cy="2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06" y="2219188"/>
            <a:ext cx="3788542" cy="252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0607" y="4824776"/>
            <a:ext cx="3788542" cy="251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2196232"/>
            <a:ext cx="3781138" cy="25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4806543"/>
            <a:ext cx="3781138" cy="25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6167" y="649468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«СЕКРЕТЫ УСПЕШНЫХ РОДИТЕЛЕЙ»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3" y="1661663"/>
            <a:ext cx="4627035" cy="28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95" y="4607227"/>
            <a:ext cx="4843299" cy="26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5550" y="1228719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№3 «Лукошко»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79382" y="1257240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№5 «Радуга»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0667" y="1628829"/>
            <a:ext cx="4727884" cy="28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2835" y="4614133"/>
            <a:ext cx="4289209" cy="268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722" y="581318"/>
            <a:ext cx="12277205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6167" y="649468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8699" y="1228719"/>
            <a:ext cx="5045825" cy="60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563" y="3777660"/>
            <a:ext cx="6350000" cy="348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-24865"/>
            <a:ext cx="911708" cy="9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542" y="1228719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МДОУ №4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«Буратино»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базовая площадка ГАУ ДПО  ЯО «Институт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образования» по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теме «Модель организации ранней помощи детям от 1,5 до 3 лет, имеющим ограничения жизнедеятельности, в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ДОУ»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735665"/>
            <a:ext cx="12229296" cy="65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735665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ДОСУГОВОЕ ДВИЖЕНИЕ «К ИСТОКАМ НАШИМ»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7193" y="1440433"/>
            <a:ext cx="3821905" cy="54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42" y="1495456"/>
            <a:ext cx="3994567" cy="245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1" y="4330996"/>
            <a:ext cx="3994567" cy="26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552" y="1495457"/>
            <a:ext cx="3602565" cy="242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52" y="4330995"/>
            <a:ext cx="3552460" cy="26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0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720353"/>
            <a:ext cx="12229296" cy="65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864369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ДЕТСКО-ВЗРОСЛЫХ СОЦИАЛЬНО-ЗНАЧИМЫХ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 И ИНИЦИАТИВ «ЛЕТОПИСЬ ДОБРЫХ ДЕЛ»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9892" y="1694131"/>
            <a:ext cx="4030521" cy="267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558" y="1831469"/>
            <a:ext cx="839673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– победители 2018 года: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«Диалог поколений и национальностей – путь к пониманию», МОУ СШ №3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«Добрая дорога детства», МОУ СШ №7 им. адмирала Ф.Ф. Ушакова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«Безопасная дорога», МОУ СШ №6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4560496"/>
            <a:ext cx="4076253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46" y="4560496"/>
            <a:ext cx="3601987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4509" y="4560496"/>
            <a:ext cx="4436293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0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661233"/>
            <a:ext cx="12229296" cy="66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66123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«ДОБРЫЙ КЛАСС»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0121" y="1224409"/>
            <a:ext cx="117802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у детей основ нравственности и воспитание в них любови и доброты к окружающим.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МОУ СШ № 6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Крамарева Ирина Сергеевна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победитель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«Доброе  дело само себя хвалит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МОУ СШ № 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Овсянникова Ольга Геннадьевна)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-лауреат.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118" y="4286374"/>
            <a:ext cx="1007757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разработан стандарт функционирования сообществ добровольцев и волонтеров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создана единая информационная платформа для общения и взаимодействия объединений и сообществ волонтеров.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удут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образовательные программы подготовки специалистов по работе в сфере добровольчества и технологиям работы с волонтерами в образовательных организациях.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78317" y="370712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ВОЛОНТЕРСКИХ И ДОБРОВОЛЬЧЕСКИХ ЦЕНТРОВ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>
            <a:hlinkClick r:id="rId5" action="ppaction://hlinkfile"/>
          </p:cNvPr>
          <p:cNvSpPr/>
          <p:nvPr/>
        </p:nvSpPr>
        <p:spPr>
          <a:xfrm>
            <a:off x="11351790" y="6697017"/>
            <a:ext cx="720080" cy="570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494807" y="896175"/>
            <a:ext cx="9093428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«ШКОЛА ОТКРЫТИЙ.76»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СШ №3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Desktop\К август конфер\школа открытий\Вариант_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3" y="863199"/>
            <a:ext cx="1496507" cy="1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61" y="1944490"/>
            <a:ext cx="400119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61" y="4683330"/>
            <a:ext cx="400119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79" y="1925638"/>
            <a:ext cx="3921362" cy="26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05" y="4716670"/>
            <a:ext cx="3925791" cy="261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" y="4724571"/>
            <a:ext cx="3887698" cy="258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https://sh3tut.edu.yar.ru/mironov_w400_h26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6" y="1940718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75005" y="792361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СРЕДНИЙ БАЛЛ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2" y="1656457"/>
            <a:ext cx="11153412" cy="488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904" y="6744163"/>
            <a:ext cx="11676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Относительный средний балл по области – 1, по району – </a:t>
            </a:r>
            <a:r>
              <a:rPr lang="ru-RU" sz="2800" dirty="0" smtClean="0"/>
              <a:t>0,98 (2018 – 1).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904" y="0"/>
            <a:ext cx="12149579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Единый государственный экзамен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75005" y="792361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СРЕДНИЙ БАЛЛ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903" y="6744163"/>
            <a:ext cx="12092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Относительный средний балл по области – 1, по району – </a:t>
            </a:r>
            <a:r>
              <a:rPr lang="ru-RU" sz="2800" dirty="0" smtClean="0"/>
              <a:t>0,93 (2018 – 0,99).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8" y="1578977"/>
            <a:ext cx="11135134" cy="51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Единый государственный экзамен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541949" y="1254834"/>
            <a:ext cx="7879993" cy="526745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Ключевые образовательные компетенции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834" y="1254833"/>
            <a:ext cx="3337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Ценностно-смысловые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компетенции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8784" y="2388756"/>
            <a:ext cx="2588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Общекультурные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7232" y="4382338"/>
            <a:ext cx="35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/>
                </a:solidFill>
              </a:rPr>
              <a:t>Учебно-познавательные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4" y="2389233"/>
            <a:ext cx="382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 личностного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самосовершенствования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942" y="4210679"/>
            <a:ext cx="3106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Социально-трудовые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5431" y="5830028"/>
            <a:ext cx="279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Коммуникативные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7281" y="5841896"/>
            <a:ext cx="2754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Информационные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1790467" y="1254833"/>
            <a:ext cx="7580914" cy="5131552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771425" y="3682883"/>
            <a:ext cx="10228518" cy="40808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080345" y="3723691"/>
            <a:ext cx="0" cy="325440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88" y="2388756"/>
            <a:ext cx="4709345" cy="3136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7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Формирование финансовой грамотности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/>
          <a:stretch/>
        </p:blipFill>
        <p:spPr>
          <a:xfrm>
            <a:off x="174948" y="865209"/>
            <a:ext cx="6282441" cy="2739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"/>
          <a:stretch/>
        </p:blipFill>
        <p:spPr>
          <a:xfrm>
            <a:off x="6799832" y="3670433"/>
            <a:ext cx="5087096" cy="36239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9832" y="765626"/>
            <a:ext cx="4559394" cy="283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94" y="3642124"/>
            <a:ext cx="6148795" cy="37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2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ФГОС </a:t>
            </a:r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среднего общего образования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216" y="1422424"/>
            <a:ext cx="574185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проектных компетенций обучающихся 10-х классов школ Тутаевского района и повышение их мотивации к разработке и реализации индивидуального проекта.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75004" y="72035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ШКОЛА ДЛЯ СТАРШЕКЛАССНИКОВ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456657"/>
            <a:ext cx="5763604" cy="384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80" y="3456657"/>
            <a:ext cx="5777032" cy="38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310" y="1628402"/>
            <a:ext cx="4204095" cy="18099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31309" y="1194393"/>
            <a:ext cx="420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https://vk.com/club180637174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7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ФГОС </a:t>
            </a:r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среднего общего образования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75005" y="84317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ШКОЛА ДЛЯ СТАРШЕКЛАССНИКОВ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184" y="1656457"/>
            <a:ext cx="8028547" cy="535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82" y="2952601"/>
            <a:ext cx="4524522" cy="33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 по развитию личностного потенциала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870" y="2618223"/>
            <a:ext cx="2724565" cy="278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1717" y="2232521"/>
            <a:ext cx="9133710" cy="507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582" y="792361"/>
            <a:ext cx="11377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и интегрировать в образовательную систему Ярославской области комплекс инструментов по развитию личностного потенциала обучающихся, способствующих формированию у него ключевых компетентностей XXI века.</a:t>
            </a:r>
          </a:p>
        </p:txBody>
      </p:sp>
    </p:spTree>
    <p:extLst>
      <p:ext uri="{BB962C8B-B14F-4D97-AF65-F5344CB8AC3E}">
        <p14:creationId xmlns:p14="http://schemas.microsoft.com/office/powerpoint/2010/main" val="3950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Портал реализации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/>
          <a:stretch/>
        </p:blipFill>
        <p:spPr bwMode="auto">
          <a:xfrm>
            <a:off x="17710" y="1116419"/>
            <a:ext cx="8543478" cy="365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9484" y="3594097"/>
            <a:ext cx="8187070" cy="370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35366" y="613971"/>
            <a:ext cx="41694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5"/>
              </a:rPr>
              <a:t>https://projectobrazovanie.ru</a:t>
            </a:r>
            <a:r>
              <a:rPr lang="en-US" dirty="0">
                <a:hlinkClick r:id="rId5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6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494807" y="896175"/>
            <a:ext cx="9093428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«СПОРТ - ДЕТЯМ»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683" y="869518"/>
            <a:ext cx="1768361" cy="113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" y="1967779"/>
            <a:ext cx="3926295" cy="26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81" y="1969886"/>
            <a:ext cx="3911638" cy="26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81" y="4694237"/>
            <a:ext cx="3911638" cy="26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бъект 4"/>
          <p:cNvSpPr>
            <a:spLocks noGrp="1"/>
          </p:cNvSpPr>
          <p:nvPr>
            <p:ph sz="half" idx="4294967295"/>
          </p:nvPr>
        </p:nvSpPr>
        <p:spPr>
          <a:xfrm>
            <a:off x="8072399" y="2008310"/>
            <a:ext cx="4299783" cy="3812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акуплено оборудование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степ-платформы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пневматические винтовки</a:t>
            </a:r>
          </a:p>
          <a:p>
            <a:pPr marL="342900" indent="-34290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футбола,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флорбола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баскетбола, волейбола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метания</a:t>
            </a:r>
          </a:p>
          <a:p>
            <a:pPr marL="342900" indent="-34290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палки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амортизаторы для выполнения силовых упражнений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многое другое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" y="4698766"/>
            <a:ext cx="3901483" cy="25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8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35649" y="727274"/>
            <a:ext cx="11737303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СОЗДАНИЮ ЦЕНТРОВ ОБРАЗОВАНИЯ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И ГУМАНИТАРНОГО ПРОФИЛЕЙ «ТОЧКА РОСТА»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lide-share.ru/image/5816554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549" y="4387869"/>
            <a:ext cx="6275860" cy="28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trk-saratov.ru/wp-content/uploads/2019/08/foto-dizaj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53" y="4381246"/>
            <a:ext cx="5687443" cy="29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1725723"/>
            <a:ext cx="4315424" cy="25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8938" y="1822418"/>
            <a:ext cx="5120073" cy="242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8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190551" y="1008387"/>
            <a:ext cx="11737303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И МЕТОДОВ ОБУЧЕНИЯ ПРЕДМЕТНОЙ ОБЛАСТИ «ТЕХНОЛОГИЯ» И ДРУГИХ ПРЕДМЕТНЫХ ОБЛАСТЕЙ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598" y="2232522"/>
            <a:ext cx="1144781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уровне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утверждена методология (целевая модель) наставничества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2019 года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рекомендации по обновлению содержания образовательных программ, методик преподавания и оценивания результатов освоения образовательных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2019 года.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повышения квалификации педагогических работников предметной области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предметных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 естественнонаучной и технической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направленностей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организаций, осуществляющих образовательную деятельность по образовательным программам среднего профессионального и высшего образования, детских технопарков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 сентября 2021 года  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93341"/>
            <a:ext cx="12229296" cy="650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747390222"/>
              </p:ext>
            </p:extLst>
          </p:nvPr>
        </p:nvGraphicFramePr>
        <p:xfrm>
          <a:off x="412223" y="1616009"/>
          <a:ext cx="11526298" cy="5684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42142" y="1800474"/>
            <a:ext cx="2194007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 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62861" y="4435440"/>
            <a:ext cx="2196826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62861" y="5184849"/>
            <a:ext cx="2231553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ОО</a:t>
            </a: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9862861" y="6264970"/>
            <a:ext cx="2231553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30% ОО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93341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8750" y="44885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9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4096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48DD4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2857</TotalTime>
  <Words>4011</Words>
  <Application>Microsoft Office PowerPoint</Application>
  <PresentationFormat>Произвольный</PresentationFormat>
  <Paragraphs>551</Paragraphs>
  <Slides>57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Franklin Gothic Book</vt:lpstr>
      <vt:lpstr>Open Sans</vt:lpstr>
      <vt:lpstr>Tahoma</vt:lpstr>
      <vt:lpstr>Times New Roman</vt:lpstr>
      <vt:lpstr>54096</vt:lpstr>
      <vt:lpstr>Приоритетные направления развития системы образования Тутаевского муниципального района в контексте национального проекта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chekanova-oy@mail.ru</cp:lastModifiedBy>
  <cp:revision>181</cp:revision>
  <dcterms:created xsi:type="dcterms:W3CDTF">2019-08-20T13:19:12Z</dcterms:created>
  <dcterms:modified xsi:type="dcterms:W3CDTF">2019-08-25T21:12:56Z</dcterms:modified>
</cp:coreProperties>
</file>