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AF06E-C886-4EAA-A6EA-0C4C12CB689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98D1C-3415-459A-A00A-895E13342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2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8D1C-3415-459A-A00A-895E133428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0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5BCB-ACAB-448B-9C5A-70E4D8449F7B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A53C-CB8D-4800-9D08-4EA5A7AAA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1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5BCB-ACAB-448B-9C5A-70E4D8449F7B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A53C-CB8D-4800-9D08-4EA5A7AAA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8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5BCB-ACAB-448B-9C5A-70E4D8449F7B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A53C-CB8D-4800-9D08-4EA5A7AAA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51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5BCB-ACAB-448B-9C5A-70E4D8449F7B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A53C-CB8D-4800-9D08-4EA5A7AAA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72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5BCB-ACAB-448B-9C5A-70E4D8449F7B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A53C-CB8D-4800-9D08-4EA5A7AAA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9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5BCB-ACAB-448B-9C5A-70E4D8449F7B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A53C-CB8D-4800-9D08-4EA5A7AAA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5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5BCB-ACAB-448B-9C5A-70E4D8449F7B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A53C-CB8D-4800-9D08-4EA5A7AAA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27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5BCB-ACAB-448B-9C5A-70E4D8449F7B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A53C-CB8D-4800-9D08-4EA5A7AAA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1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5BCB-ACAB-448B-9C5A-70E4D8449F7B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A53C-CB8D-4800-9D08-4EA5A7AAA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5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5BCB-ACAB-448B-9C5A-70E4D8449F7B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A53C-CB8D-4800-9D08-4EA5A7AAA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7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5BCB-ACAB-448B-9C5A-70E4D8449F7B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A53C-CB8D-4800-9D08-4EA5A7AAA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0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chemeClr val="bg1">
                <a:lumMod val="85000"/>
              </a:schemeClr>
            </a:gs>
            <a:gs pos="98000">
              <a:schemeClr val="accent1">
                <a:lumMod val="45000"/>
                <a:lumOff val="55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5BCB-ACAB-448B-9C5A-70E4D8449F7B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AA53C-CB8D-4800-9D08-4EA5A7AAA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2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6119" y="1816444"/>
            <a:ext cx="10453816" cy="3089833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образовательный результат в «</a:t>
            </a:r>
            <a:r>
              <a:rPr lang="ru-RU" dirty="0" err="1" smtClean="0"/>
              <a:t>дошколке</a:t>
            </a:r>
            <a:r>
              <a:rPr lang="ru-RU" dirty="0" smtClean="0"/>
              <a:t>» и можно ли его измерить?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929" y="5097206"/>
            <a:ext cx="9144000" cy="1655762"/>
          </a:xfrm>
        </p:spPr>
        <p:txBody>
          <a:bodyPr/>
          <a:lstStyle/>
          <a:p>
            <a:r>
              <a:rPr lang="ru-RU" dirty="0" smtClean="0"/>
              <a:t>© ГАУ ДПО ЯО ИРО</a:t>
            </a:r>
          </a:p>
          <a:p>
            <a:r>
              <a:rPr lang="ru-RU" dirty="0" smtClean="0"/>
              <a:t>© </a:t>
            </a:r>
            <a:r>
              <a:rPr lang="ru-RU" dirty="0" smtClean="0"/>
              <a:t>Кафедра дошкольного образования</a:t>
            </a:r>
          </a:p>
          <a:p>
            <a:r>
              <a:rPr lang="ru-RU" dirty="0" smtClean="0"/>
              <a:t>© </a:t>
            </a:r>
            <a:r>
              <a:rPr lang="ru-RU" dirty="0" smtClean="0"/>
              <a:t>Коточигова Е.В.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36" y="167166"/>
            <a:ext cx="11540728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4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664" y="-69739"/>
            <a:ext cx="4608512" cy="689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32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7620000" cy="8501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089" y="1124744"/>
            <a:ext cx="7709111" cy="56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8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516" y="441276"/>
            <a:ext cx="8112901" cy="608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5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542" y="1124744"/>
            <a:ext cx="8235882" cy="553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50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07523" y="214314"/>
            <a:ext cx="10949048" cy="1343025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/>
              <a:t>ФГОС ДО - стандарт </a:t>
            </a:r>
            <a:r>
              <a:rPr lang="ru-RU" altLang="ru-RU" b="1" dirty="0" smtClean="0"/>
              <a:t>условий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62" y="2236572"/>
            <a:ext cx="11305309" cy="4299927"/>
          </a:xfrm>
        </p:spPr>
        <p:txBody>
          <a:bodyPr/>
          <a:lstStyle/>
          <a:p>
            <a:pPr eaLnBrk="1" hangingPunct="1"/>
            <a:r>
              <a:rPr lang="ru-RU" altLang="ru-RU" dirty="0"/>
              <a:t>Блок требований к </a:t>
            </a:r>
            <a:r>
              <a:rPr lang="ru-RU" altLang="ru-RU" dirty="0">
                <a:solidFill>
                  <a:schemeClr val="hlink"/>
                </a:solidFill>
              </a:rPr>
              <a:t>условиям</a:t>
            </a:r>
            <a:r>
              <a:rPr lang="ru-RU" altLang="ru-RU" dirty="0"/>
              <a:t> в центре Стандарта</a:t>
            </a:r>
          </a:p>
          <a:p>
            <a:pPr eaLnBrk="1" hangingPunct="1"/>
            <a:r>
              <a:rPr lang="ru-RU" altLang="ru-RU" dirty="0"/>
              <a:t>Результаты представлены в виде </a:t>
            </a:r>
            <a:r>
              <a:rPr lang="ru-RU" altLang="ru-RU" dirty="0">
                <a:solidFill>
                  <a:schemeClr val="hlink"/>
                </a:solidFill>
              </a:rPr>
              <a:t>целевых ориентиров</a:t>
            </a:r>
          </a:p>
          <a:p>
            <a:pPr eaLnBrk="1" hangingPunct="1"/>
            <a:r>
              <a:rPr lang="ru-RU" altLang="ru-RU" dirty="0">
                <a:solidFill>
                  <a:schemeClr val="hlink"/>
                </a:solidFill>
              </a:rPr>
              <a:t>Структура</a:t>
            </a:r>
            <a:r>
              <a:rPr lang="ru-RU" altLang="ru-RU" dirty="0"/>
              <a:t> программы представляет собой единые структурные требования к </a:t>
            </a:r>
            <a:r>
              <a:rPr lang="ru-RU" altLang="ru-RU" dirty="0">
                <a:solidFill>
                  <a:schemeClr val="hlink"/>
                </a:solidFill>
              </a:rPr>
              <a:t>вариативным </a:t>
            </a:r>
            <a:r>
              <a:rPr lang="ru-RU" altLang="ru-RU" dirty="0"/>
              <a:t>Программам, формируемым в Организациях. Разные пути к единым целям при общих требованиях к условиям.</a:t>
            </a:r>
          </a:p>
        </p:txBody>
      </p:sp>
    </p:spTree>
    <p:extLst>
      <p:ext uri="{BB962C8B-B14F-4D97-AF65-F5344CB8AC3E}">
        <p14:creationId xmlns:p14="http://schemas.microsoft.com/office/powerpoint/2010/main" val="1452015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/>
              <a:t>Психолого-педагогические условия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/>
              <a:t>  - взаимодействие взрослых с детьми,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/>
              <a:t>  - условия развития детей в 5 образовательных областях;</a:t>
            </a:r>
          </a:p>
          <a:p>
            <a:pPr eaLnBrk="1" hangingPunct="1"/>
            <a:r>
              <a:rPr lang="ru-RU" dirty="0"/>
              <a:t>Кадровое обеспечение;</a:t>
            </a:r>
          </a:p>
          <a:p>
            <a:pPr eaLnBrk="1" hangingPunct="1"/>
            <a:r>
              <a:rPr lang="ru-RU" dirty="0"/>
              <a:t>Предметно-пространственная среда;</a:t>
            </a:r>
          </a:p>
          <a:p>
            <a:pPr eaLnBrk="1" hangingPunct="1"/>
            <a:r>
              <a:rPr lang="ru-RU" dirty="0"/>
              <a:t>Управление ДОО;</a:t>
            </a:r>
          </a:p>
          <a:p>
            <a:pPr eaLnBrk="1" hangingPunct="1"/>
            <a:r>
              <a:rPr lang="ru-RU" dirty="0"/>
              <a:t>Вовлечение семьи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/>
              <a:t>Ч</a:t>
            </a:r>
            <a:r>
              <a:rPr lang="ru-RU" b="1" dirty="0" smtClean="0"/>
              <a:t>то оценивается?</a:t>
            </a:r>
          </a:p>
        </p:txBody>
      </p:sp>
    </p:spTree>
    <p:extLst>
      <p:ext uri="{BB962C8B-B14F-4D97-AF65-F5344CB8AC3E}">
        <p14:creationId xmlns:p14="http://schemas.microsoft.com/office/powerpoint/2010/main" val="144897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Планирование с точки зрения ФГОС ДО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/>
          </a:p>
          <a:p>
            <a:pPr eaLnBrk="1" hangingPunct="1"/>
            <a:r>
              <a:rPr lang="ru-RU" altLang="ru-RU" dirty="0" smtClean="0"/>
              <a:t>План работы педагога </a:t>
            </a:r>
            <a:r>
              <a:rPr lang="ru-RU" altLang="ru-RU" dirty="0"/>
              <a:t>как и отслеживание развития детей (педагогическая и психологическая диагностика) – рабочие инструменты педагога. </a:t>
            </a:r>
            <a:r>
              <a:rPr lang="ru-RU" altLang="ru-RU" b="1" dirty="0">
                <a:solidFill>
                  <a:srgbClr val="C00000"/>
                </a:solidFill>
              </a:rPr>
              <a:t>Не контролируются извне. </a:t>
            </a:r>
          </a:p>
          <a:p>
            <a:pPr eaLnBrk="1" hangingPunct="1"/>
            <a:r>
              <a:rPr lang="ru-RU" altLang="ru-RU" dirty="0"/>
              <a:t>Форма плана – вопрос профессиональной компетенции педагога и рамок применимости плана к конкретной образовательной ситуации в группе</a:t>
            </a:r>
          </a:p>
        </p:txBody>
      </p:sp>
    </p:spTree>
    <p:extLst>
      <p:ext uri="{BB962C8B-B14F-4D97-AF65-F5344CB8AC3E}">
        <p14:creationId xmlns:p14="http://schemas.microsoft.com/office/powerpoint/2010/main" val="43534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5843" y="599904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/>
              <a:t>Педагогическая и психологическая диагностика (мониторинг развития детей)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27563"/>
            <a:ext cx="10515600" cy="426324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Педагогическая и психологическая диагностика – профессиональный инструмент педагога.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Изучение развития детей в рамках исследовательских программ.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Обратная связь органам управления образования – в рамках этих же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1346345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56953" y="500062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/>
              <a:t>Оценка качества дошкольного образования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10691"/>
            <a:ext cx="10515600" cy="4358244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Стандарт предполагает оценку качества по условиям (то, что можно контролировать)</a:t>
            </a:r>
          </a:p>
          <a:p>
            <a:pPr eaLnBrk="1" hangingPunct="1"/>
            <a:r>
              <a:rPr lang="ru-RU" altLang="ru-RU" dirty="0" smtClean="0"/>
              <a:t>Под условиями понимается создание образовательной среды развития ребенка, включая развивающее взаимодействие в системе «взрослый – дети»</a:t>
            </a:r>
          </a:p>
        </p:txBody>
      </p:sp>
    </p:spTree>
    <p:extLst>
      <p:ext uri="{BB962C8B-B14F-4D97-AF65-F5344CB8AC3E}">
        <p14:creationId xmlns:p14="http://schemas.microsoft.com/office/powerpoint/2010/main" val="256725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4125" y="463979"/>
            <a:ext cx="10515600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dirty="0" smtClean="0"/>
              <a:t>Результаты, полученные «на детях» не </a:t>
            </a:r>
            <a:r>
              <a:rPr lang="ru-RU" altLang="ru-RU" sz="4000" dirty="0"/>
              <a:t>могут служить </a:t>
            </a:r>
            <a:r>
              <a:rPr lang="ru-RU" altLang="ru-RU" sz="3200" dirty="0"/>
              <a:t>непосредственным основанием при решении управленческих задач</a:t>
            </a:r>
            <a:r>
              <a:rPr lang="ru-RU" altLang="ru-RU" sz="4000" dirty="0"/>
              <a:t>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270" y="2438934"/>
            <a:ext cx="10515600" cy="415815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аттестация педагогических кадров,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оценка качества образования, 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оценку </a:t>
            </a:r>
            <a:r>
              <a:rPr lang="ru-RU" altLang="ru-RU" sz="2400" dirty="0"/>
              <a:t>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распределение стимулирующего фонда оплаты труда работников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71325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80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Почему важно говорить об образовательных результатах?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2331719"/>
            <a:ext cx="11186160" cy="42367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Изменения в обществе поставили образование в центр политических, экономических … проблем – становиться «силой экономического роста» (Г. Греф)</a:t>
            </a:r>
          </a:p>
          <a:p>
            <a:r>
              <a:rPr lang="ru-RU" sz="3200" dirty="0" smtClean="0"/>
              <a:t>Новые требования к специалисту: приобретать и развивать умения, освоение универсальных способов деятельности…</a:t>
            </a:r>
          </a:p>
          <a:p>
            <a:r>
              <a:rPr lang="ru-RU" sz="3200" dirty="0" smtClean="0"/>
              <a:t>Меняются и цели образования: от знаний к компетентностям</a:t>
            </a:r>
          </a:p>
          <a:p>
            <a:r>
              <a:rPr lang="ru-RU" sz="3200" dirty="0" smtClean="0"/>
              <a:t>Что мы понимаем под образовательным результатом?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83419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63075"/>
            <a:ext cx="10515600" cy="2852737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br>
              <a:rPr lang="ru-RU" dirty="0" smtClean="0"/>
            </a:br>
            <a:r>
              <a:rPr lang="ru-RU" dirty="0" smtClean="0"/>
              <a:t>Готовы ответить на вопросы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4044" y="3480179"/>
            <a:ext cx="10515600" cy="32618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Контакты: Адрес: 150014, </a:t>
            </a:r>
          </a:p>
          <a:p>
            <a:r>
              <a:rPr lang="ru-RU" dirty="0">
                <a:solidFill>
                  <a:schemeClr val="tx1"/>
                </a:solidFill>
              </a:rPr>
              <a:t>г. Ярославль, </a:t>
            </a:r>
          </a:p>
          <a:p>
            <a:r>
              <a:rPr lang="ru-RU" dirty="0">
                <a:solidFill>
                  <a:schemeClr val="tx1"/>
                </a:solidFill>
              </a:rPr>
              <a:t>ул. Богдановича, 16</a:t>
            </a:r>
          </a:p>
          <a:p>
            <a:r>
              <a:rPr lang="ru-RU" dirty="0" err="1">
                <a:solidFill>
                  <a:schemeClr val="tx1"/>
                </a:solidFill>
              </a:rPr>
              <a:t>каб</a:t>
            </a:r>
            <a:r>
              <a:rPr lang="ru-RU" dirty="0">
                <a:solidFill>
                  <a:schemeClr val="tx1"/>
                </a:solidFill>
              </a:rPr>
              <a:t>. 307, 313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E-</a:t>
            </a:r>
            <a:r>
              <a:rPr lang="ru-RU" dirty="0" err="1" smtClean="0">
                <a:solidFill>
                  <a:schemeClr val="tx1"/>
                </a:solidFill>
              </a:rPr>
              <a:t>mail</a:t>
            </a:r>
            <a:r>
              <a:rPr lang="ru-RU" dirty="0">
                <a:solidFill>
                  <a:schemeClr val="tx1"/>
                </a:solidFill>
              </a:rPr>
              <a:t>: kdno@iro.yar.ru, kdno@yandex.ru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80" y="4645368"/>
            <a:ext cx="1564164" cy="160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1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2132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Культура образовательных результатов…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5693"/>
            <a:ext cx="10515600" cy="3671269"/>
          </a:xfrm>
        </p:spPr>
        <p:txBody>
          <a:bodyPr/>
          <a:lstStyle/>
          <a:p>
            <a:r>
              <a:rPr lang="ru-RU" sz="3600" dirty="0" smtClean="0"/>
              <a:t>Расскажите о результатов школьников  - победа на спартакиаде, мастер спорта, поступление в университет – говорим о «победителях»</a:t>
            </a:r>
          </a:p>
          <a:p>
            <a:r>
              <a:rPr lang="ru-RU" sz="3600" dirty="0" smtClean="0"/>
              <a:t>А что случилось со всем поколением?</a:t>
            </a:r>
          </a:p>
          <a:p>
            <a:r>
              <a:rPr lang="ru-RU" sz="3600" dirty="0" smtClean="0"/>
              <a:t>«Ночь после выпуска» Владимира Тендрякова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42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327" y="581891"/>
            <a:ext cx="10515600" cy="5880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- Люблю ли я школу? - Голос звенящий, взволнованный.- Да, люблю! Очень!.. Как волчонок свою нору... И вот нужно вылезать из своей норы. И оказывается - сразу тысячи дорог!.. Тысячи!..</a:t>
            </a:r>
          </a:p>
          <a:p>
            <a:pPr marL="0" indent="0">
              <a:buNone/>
            </a:pPr>
            <a:r>
              <a:rPr lang="ru-RU" dirty="0" smtClean="0"/>
              <a:t>  И по актовому залу пробежал шорох.</a:t>
            </a:r>
          </a:p>
          <a:p>
            <a:pPr marL="0" indent="0">
              <a:buNone/>
            </a:pPr>
            <a:r>
              <a:rPr lang="ru-RU" dirty="0" smtClean="0"/>
              <a:t>  - По какой мне идти? Давно задавала себе этот вопрос, но отмахивалась, пряталась от него. Теперь все - прятаться нельзя. Надо идти, а не могу, не знаю... Школа заставляла меня знать все, кроме одного - что мне нравится, что я люблю. Мне что-то нравилось, а что-то не нравилось. А раз не нравится, то и дается трудней, значит, этому </a:t>
            </a:r>
            <a:r>
              <a:rPr lang="ru-RU" dirty="0" err="1" smtClean="0"/>
              <a:t>ненравящемуся</a:t>
            </a:r>
            <a:r>
              <a:rPr lang="ru-RU" dirty="0" smtClean="0"/>
              <a:t> и отдавай больше сил, иначе не получишь пятерку. Школа требовала пятерок, я слушалась и... и не смела сильно любить... Теперь вот оглянулась, и оказалось - ничего не люблю. Ничего, кроме мамы, папы и... школы. И тысячи дорог - и все одинаковы, все безразличны... Не думайте, что я счастливая. Мне страшно. Очень!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3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Как мы понимаем образовательные результаты?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81199"/>
            <a:ext cx="10515600" cy="472440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 smtClean="0"/>
              <a:t>В течение 20 последних лет у нас пять раз менялся федеральный образовательный стандарт общего образования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200" dirty="0" smtClean="0"/>
              <a:t>«всеобщая усталость»</a:t>
            </a:r>
          </a:p>
          <a:p>
            <a:r>
              <a:rPr lang="ru-RU" sz="3200" dirty="0" smtClean="0"/>
              <a:t>НО: без понимания того, какого результата мы хотим достичь двигаться вперед невозможно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611368" y="334884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44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Экономические </a:t>
            </a:r>
            <a:r>
              <a:rPr lang="ru-RU" b="1" dirty="0" smtClean="0"/>
              <a:t>эффекты дошкольного образования</a:t>
            </a:r>
            <a:endParaRPr lang="en-US" b="1" dirty="0" smtClean="0"/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806039"/>
            <a:ext cx="76581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200400" y="4038600"/>
            <a:ext cx="678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4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Доказательства в России</a:t>
            </a:r>
            <a:endParaRPr lang="en-US" b="1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38200" y="1995055"/>
            <a:ext cx="10515600" cy="4597544"/>
          </a:xfrm>
        </p:spPr>
        <p:txBody>
          <a:bodyPr/>
          <a:lstStyle/>
          <a:p>
            <a:r>
              <a:rPr lang="ru-RU" sz="4000" dirty="0" smtClean="0"/>
              <a:t>Каждый год </a:t>
            </a:r>
            <a:r>
              <a:rPr lang="ru-RU" sz="4000" dirty="0" err="1" smtClean="0"/>
              <a:t>дошколки</a:t>
            </a:r>
            <a:r>
              <a:rPr lang="ru-RU" sz="4000" dirty="0" smtClean="0"/>
              <a:t> в России повышает балл </a:t>
            </a:r>
            <a:r>
              <a:rPr lang="en-US" sz="4000" dirty="0" smtClean="0"/>
              <a:t>PIRLS </a:t>
            </a:r>
            <a:r>
              <a:rPr lang="ru-RU" sz="4000" dirty="0" smtClean="0"/>
              <a:t>на 6 пунктов</a:t>
            </a:r>
          </a:p>
          <a:p>
            <a:r>
              <a:rPr lang="ru-RU" sz="4000" dirty="0" smtClean="0"/>
              <a:t>Каждый год </a:t>
            </a:r>
            <a:r>
              <a:rPr lang="ru-RU" sz="4000" dirty="0" err="1" smtClean="0"/>
              <a:t>дошколки</a:t>
            </a:r>
            <a:r>
              <a:rPr lang="ru-RU" sz="4000" dirty="0" smtClean="0"/>
              <a:t> в России повышает балл </a:t>
            </a:r>
            <a:r>
              <a:rPr lang="en-US" sz="4000" dirty="0" smtClean="0"/>
              <a:t>TIMSS </a:t>
            </a:r>
            <a:r>
              <a:rPr lang="ru-RU" sz="4000" dirty="0" smtClean="0"/>
              <a:t>на </a:t>
            </a:r>
            <a:r>
              <a:rPr lang="en-US" sz="4000" dirty="0" smtClean="0"/>
              <a:t>5</a:t>
            </a:r>
            <a:r>
              <a:rPr lang="ru-RU" sz="4000" dirty="0" smtClean="0"/>
              <a:t> пунктов</a:t>
            </a:r>
            <a:endParaRPr lang="en-US" sz="4000" dirty="0" smtClean="0"/>
          </a:p>
          <a:p>
            <a:pPr marL="0" indent="0" algn="r">
              <a:buNone/>
            </a:pPr>
            <a:r>
              <a:rPr lang="ru-RU" dirty="0" smtClean="0"/>
              <a:t>Тигран </a:t>
            </a:r>
            <a:r>
              <a:rPr lang="ru-RU" dirty="0" err="1" smtClean="0"/>
              <a:t>Шмис</a:t>
            </a:r>
            <a:r>
              <a:rPr lang="ru-RU" dirty="0" smtClean="0"/>
              <a:t> (Всемирный банк)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88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Факторы, влияющие на достижение результатов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244435"/>
            <a:ext cx="10515600" cy="3932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Образовательные результаты связаны с контекстом: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4000" dirty="0" smtClean="0"/>
              <a:t>Культурный капитал семьи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4000" dirty="0" smtClean="0"/>
              <a:t>Культурное окружение, в котором существует и </a:t>
            </a:r>
            <a:r>
              <a:rPr lang="ru-RU" sz="4000" dirty="0" smtClean="0"/>
              <a:t>образовательная организация </a:t>
            </a:r>
            <a:r>
              <a:rPr lang="ru-RU" sz="4000" dirty="0" smtClean="0"/>
              <a:t>и семья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9312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732" y="620688"/>
            <a:ext cx="760946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28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696</Words>
  <Application>Microsoft Office PowerPoint</Application>
  <PresentationFormat>Широкоэкранный</PresentationFormat>
  <Paragraphs>68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Тема Office</vt:lpstr>
      <vt:lpstr>Что такое образовательный результат в «дошколке» и можно ли его измерить?</vt:lpstr>
      <vt:lpstr>Почему важно говорить об образовательных результатах? </vt:lpstr>
      <vt:lpstr>Культура образовательных результатов…</vt:lpstr>
      <vt:lpstr>Презентация PowerPoint</vt:lpstr>
      <vt:lpstr>Как мы понимаем образовательные результаты?</vt:lpstr>
      <vt:lpstr>Экономические эффекты дошкольного образования</vt:lpstr>
      <vt:lpstr>Доказательства в России</vt:lpstr>
      <vt:lpstr>Факторы, влияющие на достижение результатов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ФГОС ДО - стандарт условий</vt:lpstr>
      <vt:lpstr> Что оценивается?</vt:lpstr>
      <vt:lpstr>Планирование с точки зрения ФГОС ДО</vt:lpstr>
      <vt:lpstr>Педагогическая и психологическая диагностика (мониторинг развития детей)</vt:lpstr>
      <vt:lpstr>Оценка качества дошкольного образования</vt:lpstr>
      <vt:lpstr>Результаты, полученные «на детях» не могут служить непосредственным основанием при решении управленческих задач:</vt:lpstr>
      <vt:lpstr>Спасибо за внимание Готовы ответить на вопросы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образовательный результат в «дошколке» и можно ли его измерить?</dc:title>
  <dc:creator>Elena Kotochigova</dc:creator>
  <cp:lastModifiedBy>Elena Kotochigova</cp:lastModifiedBy>
  <cp:revision>7</cp:revision>
  <dcterms:created xsi:type="dcterms:W3CDTF">2017-08-24T20:10:42Z</dcterms:created>
  <dcterms:modified xsi:type="dcterms:W3CDTF">2017-08-24T21:16:56Z</dcterms:modified>
</cp:coreProperties>
</file>